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2" r:id="rId11"/>
    <p:sldId id="32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87042" autoAdjust="0"/>
  </p:normalViewPr>
  <p:slideViewPr>
    <p:cSldViewPr snapToGrid="0">
      <p:cViewPr varScale="1">
        <p:scale>
          <a:sx n="57" d="100"/>
          <a:sy n="57" d="100"/>
        </p:scale>
        <p:origin x="932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90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47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6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09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81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051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9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43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3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9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59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 Arrow 3"/>
          <p:cNvSpPr/>
          <p:nvPr/>
        </p:nvSpPr>
        <p:spPr>
          <a:xfrm>
            <a:off x="1978925" y="84083"/>
            <a:ext cx="8972854" cy="652143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18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9380" y="1409797"/>
            <a:ext cx="555744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ANTIPSYCHOTICS</a:t>
            </a:r>
            <a:endParaRPr lang="en-US" sz="4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34508" y="4355036"/>
            <a:ext cx="1036277" cy="10554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018" y="4355036"/>
            <a:ext cx="1263258" cy="10627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64826" y="4886942"/>
            <a:ext cx="96064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Dr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. </a:t>
            </a:r>
            <a:r>
              <a:rPr lang="en-IN" sz="24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Kumari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IN" sz="24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Anjana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Assistant Professor</a:t>
            </a:r>
            <a:b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400" dirty="0" err="1" smtClean="0">
                <a:latin typeface="Comic Sans MS" panose="030F0702030302020204" pitchFamily="66" charset="0"/>
                <a:cs typeface="Aharoni" pitchFamily="2" charset="-79"/>
              </a:rPr>
              <a:t>Deptt</a:t>
            </a:r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. of Veterinary Pharmacology &amp; Toxicology</a:t>
            </a:r>
          </a:p>
          <a:p>
            <a:pPr algn="ctr"/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Bihar Veterinary College, Bihar Animal Sciences University, Patna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962" y="242462"/>
            <a:ext cx="9687838" cy="45783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Lithium 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carbonate      </a:t>
            </a:r>
            <a:r>
              <a:rPr lang="en-US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contd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  <a:endParaRPr lang="en-IN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068" y="1393267"/>
            <a:ext cx="10751626" cy="5287554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also reduces release of norepinephrine and dopamine in brain, without affecting 5-HT release.</a:t>
            </a:r>
            <a:endParaRPr lang="en-IN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 Lithium is also believed interfere with the transduction mechanisms of central adrenergic receptor activation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through decreasing the formation of second messenger </a:t>
            </a:r>
            <a:r>
              <a:rPr lang="en-US" sz="3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cAMP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and IP</a:t>
            </a:r>
            <a:r>
              <a:rPr lang="en-US" sz="3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Thus</a:t>
            </a:r>
            <a:r>
              <a:rPr lang="en-US" sz="3200" dirty="0">
                <a:latin typeface="Comic Sans MS" panose="030F0702030302020204" pitchFamily="66" charset="0"/>
              </a:rPr>
              <a:t>, lithium is acting through decreasing neuronal excitability and correcting the imbalance of turnover and/or actions of monoamines in brain.</a:t>
            </a:r>
            <a:endParaRPr lang="en-IN" sz="3200" dirty="0">
              <a:latin typeface="Comic Sans MS" panose="030F0702030302020204" pitchFamily="66" charset="0"/>
            </a:endParaRPr>
          </a:p>
          <a:p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411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9066" y="2992387"/>
            <a:ext cx="3813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5442" y="2967335"/>
            <a:ext cx="3841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You 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682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ANTIPSYCHOTICS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022" y="1587062"/>
            <a:ext cx="10331668" cy="4735679"/>
          </a:xfrm>
        </p:spPr>
        <p:txBody>
          <a:bodyPr>
            <a:noAutofit/>
          </a:bodyPr>
          <a:lstStyle/>
          <a:p>
            <a:pPr algn="just"/>
            <a:r>
              <a:rPr lang="en-IN" sz="3200" dirty="0" smtClean="0">
                <a:latin typeface="Comic Sans MS" panose="030F0702030302020204" pitchFamily="66" charset="0"/>
              </a:rPr>
              <a:t>These </a:t>
            </a:r>
            <a:r>
              <a:rPr lang="en-IN" sz="3200" dirty="0">
                <a:latin typeface="Comic Sans MS" panose="030F0702030302020204" pitchFamily="66" charset="0"/>
              </a:rPr>
              <a:t>drugs are used in psychological disorders or affective disorders. </a:t>
            </a:r>
          </a:p>
          <a:p>
            <a:pPr algn="just"/>
            <a:r>
              <a:rPr lang="en-IN" sz="3200" dirty="0">
                <a:latin typeface="Comic Sans MS" panose="030F0702030302020204" pitchFamily="66" charset="0"/>
              </a:rPr>
              <a:t>Affective disorders are nervous disorders characterized by 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abnormal mood. </a:t>
            </a:r>
          </a:p>
          <a:p>
            <a:pPr algn="just"/>
            <a:r>
              <a:rPr lang="en-IN" sz="3200" dirty="0">
                <a:latin typeface="Comic Sans MS" panose="030F0702030302020204" pitchFamily="66" charset="0"/>
              </a:rPr>
              <a:t>The abnormal mood changes are: 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1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) Depression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  2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) Mania.</a:t>
            </a:r>
          </a:p>
          <a:p>
            <a:pPr algn="just"/>
            <a:r>
              <a:rPr lang="en-IN" sz="3200" dirty="0">
                <a:latin typeface="Comic Sans MS" panose="030F0702030302020204" pitchFamily="66" charset="0"/>
              </a:rPr>
              <a:t>Therefore, these drugs are of two types: 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1) 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Antidepressants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2) </a:t>
            </a:r>
            <a:r>
              <a:rPr lang="en-IN" sz="3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Antimaniac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drugs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65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096" y="218479"/>
            <a:ext cx="8923751" cy="835877"/>
          </a:xfrm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Antidepressants</a:t>
            </a:r>
            <a:endParaRPr lang="en-IN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5845" y="942844"/>
            <a:ext cx="10504448" cy="5915156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Are </a:t>
            </a:r>
            <a:r>
              <a:rPr lang="en-US" sz="2800" dirty="0">
                <a:latin typeface="Comic Sans MS" panose="030F0702030302020204" pitchFamily="66" charset="0"/>
              </a:rPr>
              <a:t>drugs used in the treatment of </a:t>
            </a:r>
            <a:r>
              <a:rPr lang="en-US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abnormal mood and behavior due to depression. </a:t>
            </a:r>
            <a:endParaRPr lang="en-US" sz="28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These </a:t>
            </a:r>
            <a:r>
              <a:rPr lang="en-US" sz="2800" dirty="0">
                <a:latin typeface="Comic Sans MS" panose="030F0702030302020204" pitchFamily="66" charset="0"/>
              </a:rPr>
              <a:t>drugs are also called as </a:t>
            </a:r>
            <a:r>
              <a:rPr lang="en-US" sz="28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Thymoleptics</a:t>
            </a:r>
            <a:r>
              <a:rPr 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or Mood Elevators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endParaRPr lang="en-IN" sz="2800" dirty="0">
              <a:latin typeface="Comic Sans MS" panose="030F0702030302020204" pitchFamily="66" charset="0"/>
            </a:endParaRPr>
          </a:p>
          <a:p>
            <a:pPr algn="just"/>
            <a:r>
              <a:rPr lang="en-US" sz="2800" dirty="0">
                <a:latin typeface="Comic Sans MS" panose="030F0702030302020204" pitchFamily="66" charset="0"/>
              </a:rPr>
              <a:t>Depression is characterized by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feeling of sadness or misery, loss of concentration or self-confidence, disinterest in surroundings</a:t>
            </a:r>
            <a:r>
              <a:rPr lang="en-US" sz="2800" dirty="0">
                <a:latin typeface="Comic Sans MS" panose="030F0702030302020204" pitchFamily="66" charset="0"/>
              </a:rPr>
              <a:t>, loss of libido, anorexia,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lowered energy and insomnia </a:t>
            </a:r>
            <a:r>
              <a:rPr lang="en-US" sz="2800" dirty="0">
                <a:latin typeface="Comic Sans MS" panose="030F0702030302020204" pitchFamily="66" charset="0"/>
              </a:rPr>
              <a:t>(sleeplessness) or hypersomnia (excessive sleep).</a:t>
            </a:r>
            <a:endParaRPr lang="en-IN" sz="2800" dirty="0">
              <a:latin typeface="Comic Sans MS" panose="030F0702030302020204" pitchFamily="66" charset="0"/>
            </a:endParaRPr>
          </a:p>
          <a:p>
            <a:pPr algn="just"/>
            <a:r>
              <a:rPr lang="en-US" sz="2800" dirty="0">
                <a:latin typeface="Comic Sans MS" panose="030F0702030302020204" pitchFamily="66" charset="0"/>
              </a:rPr>
              <a:t>Pharmacologically it is due to </a:t>
            </a:r>
            <a:r>
              <a:rPr 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deficiency of monoamines in limbic system in brain</a:t>
            </a:r>
            <a:r>
              <a:rPr lang="en-US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. </a:t>
            </a:r>
            <a:endParaRPr lang="en-IN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>
                <a:latin typeface="Comic Sans MS" panose="030F0702030302020204" pitchFamily="66" charset="0"/>
              </a:rPr>
              <a:t>Depression is treated by administering </a:t>
            </a: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antidepressants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2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3337" y="244968"/>
            <a:ext cx="9318973" cy="78094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 of Antidepressants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248" y="1204332"/>
            <a:ext cx="10861288" cy="5452946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Tricyclic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Anti-depressants :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	</a:t>
            </a:r>
            <a:r>
              <a:rPr lang="en-US" sz="2800" dirty="0" err="1" smtClean="0">
                <a:latin typeface="Comic Sans MS" panose="030F0702030302020204" pitchFamily="66" charset="0"/>
              </a:rPr>
              <a:t>Impramine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</a:t>
            </a:r>
            <a:r>
              <a:rPr lang="en-US" sz="2800" dirty="0" err="1" smtClean="0">
                <a:latin typeface="Comic Sans MS" panose="030F0702030302020204" pitchFamily="66" charset="0"/>
              </a:rPr>
              <a:t>Desipramine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	Amitriptyline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     		</a:t>
            </a:r>
            <a:r>
              <a:rPr lang="en-US" sz="2800" dirty="0">
                <a:latin typeface="Comic Sans MS" panose="030F0702030302020204" pitchFamily="66" charset="0"/>
              </a:rPr>
              <a:t>	</a:t>
            </a:r>
            <a:r>
              <a:rPr lang="en-US" sz="2800" dirty="0" err="1" smtClean="0">
                <a:latin typeface="Comic Sans MS" panose="030F0702030302020204" pitchFamily="66" charset="0"/>
              </a:rPr>
              <a:t>Protriptyline</a:t>
            </a:r>
            <a:r>
              <a:rPr lang="en-US" sz="2800" dirty="0">
                <a:latin typeface="Comic Sans MS" panose="030F0702030302020204" pitchFamily="66" charset="0"/>
              </a:rPr>
              <a:t>,    </a:t>
            </a:r>
            <a:r>
              <a:rPr lang="en-US" sz="2800" dirty="0" smtClean="0">
                <a:latin typeface="Comic Sans MS" panose="030F0702030302020204" pitchFamily="66" charset="0"/>
              </a:rPr>
              <a:t>	Clomipramine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</a:t>
            </a:r>
            <a:r>
              <a:rPr lang="en-US" sz="2800" dirty="0" err="1" smtClean="0">
                <a:latin typeface="Comic Sans MS" panose="030F0702030302020204" pitchFamily="66" charset="0"/>
              </a:rPr>
              <a:t>Doxepine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   				      </a:t>
            </a:r>
            <a:r>
              <a:rPr lang="en-US" sz="2800" dirty="0" smtClean="0">
                <a:latin typeface="Comic Sans MS" panose="030F0702030302020204" pitchFamily="66" charset="0"/>
              </a:rPr>
              <a:t>	</a:t>
            </a:r>
            <a:r>
              <a:rPr lang="en-US" sz="2800" dirty="0" err="1" smtClean="0">
                <a:latin typeface="Comic Sans MS" panose="030F0702030302020204" pitchFamily="66" charset="0"/>
              </a:rPr>
              <a:t>Amoxapine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</a:t>
            </a:r>
            <a:r>
              <a:rPr lang="en-US" sz="2800" dirty="0" err="1" smtClean="0">
                <a:latin typeface="Comic Sans MS" panose="030F0702030302020204" pitchFamily="66" charset="0"/>
              </a:rPr>
              <a:t>Mitrazapine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	</a:t>
            </a:r>
            <a:r>
              <a:rPr lang="en-US" sz="2800" dirty="0" err="1" smtClean="0">
                <a:latin typeface="Comic Sans MS" panose="030F0702030302020204" pitchFamily="66" charset="0"/>
              </a:rPr>
              <a:t>Nifazadone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			      </a:t>
            </a:r>
            <a:r>
              <a:rPr lang="en-US" sz="2800" dirty="0" smtClean="0">
                <a:latin typeface="Comic Sans MS" panose="030F0702030302020204" pitchFamily="66" charset="0"/>
              </a:rPr>
              <a:t>	Trazodone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</a:t>
            </a:r>
            <a:r>
              <a:rPr lang="en-US" sz="2800" dirty="0" err="1" smtClean="0">
                <a:latin typeface="Comic Sans MS" panose="030F0702030302020204" pitchFamily="66" charset="0"/>
              </a:rPr>
              <a:t>Maprotilne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Monoamine Oxidase (MAO)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Inhibitors-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US" sz="2800" dirty="0" err="1" smtClean="0">
                <a:latin typeface="Comic Sans MS" panose="030F0702030302020204" pitchFamily="66" charset="0"/>
              </a:rPr>
              <a:t>Phenelzine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Tranylcypromine </a:t>
            </a:r>
            <a:r>
              <a:rPr lang="en-US" sz="2800" dirty="0" smtClean="0">
                <a:latin typeface="Comic Sans MS" panose="030F0702030302020204" pitchFamily="66" charset="0"/>
              </a:rPr>
              <a:t>	</a:t>
            </a:r>
            <a:r>
              <a:rPr lang="en-US" sz="2800" dirty="0" err="1" smtClean="0">
                <a:latin typeface="Comic Sans MS" panose="030F0702030302020204" pitchFamily="66" charset="0"/>
              </a:rPr>
              <a:t>Isocarboxazid</a:t>
            </a:r>
            <a:r>
              <a:rPr lang="en-US" sz="2800" dirty="0">
                <a:latin typeface="Comic Sans MS" panose="030F0702030302020204" pitchFamily="66" charset="0"/>
              </a:rPr>
              <a:t>,  </a:t>
            </a:r>
            <a:r>
              <a:rPr lang="en-US" sz="2800" dirty="0" smtClean="0">
                <a:latin typeface="Comic Sans MS" panose="030F0702030302020204" pitchFamily="66" charset="0"/>
              </a:rPr>
              <a:t>	</a:t>
            </a:r>
            <a:r>
              <a:rPr lang="en-US" sz="2800" dirty="0" err="1" smtClean="0">
                <a:latin typeface="Comic Sans MS" panose="030F0702030302020204" pitchFamily="66" charset="0"/>
              </a:rPr>
              <a:t>Moclobemide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</a:t>
            </a:r>
            <a:r>
              <a:rPr lang="en-US" sz="2800" dirty="0" err="1" smtClean="0">
                <a:latin typeface="Comic Sans MS" panose="030F0702030302020204" pitchFamily="66" charset="0"/>
              </a:rPr>
              <a:t>Iproniazid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	</a:t>
            </a:r>
            <a:r>
              <a:rPr lang="en-US" sz="2800" dirty="0" err="1" smtClean="0">
                <a:latin typeface="Comic Sans MS" panose="030F0702030302020204" pitchFamily="66" charset="0"/>
              </a:rPr>
              <a:t>Selegiline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5-HT re-uptake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Inhibitors-</a:t>
            </a:r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mic Sans MS" panose="030F0702030302020204" pitchFamily="66" charset="0"/>
              </a:rPr>
              <a:t>	Fluoxetine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Fluvoxamine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	Paroxetine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			      </a:t>
            </a:r>
            <a:r>
              <a:rPr lang="en-US" sz="2800" dirty="0" smtClean="0">
                <a:latin typeface="Comic Sans MS" panose="030F0702030302020204" pitchFamily="66" charset="0"/>
              </a:rPr>
              <a:t>	Sertraline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</a:t>
            </a:r>
            <a:r>
              <a:rPr lang="en-US" sz="2800" dirty="0" err="1" smtClean="0">
                <a:latin typeface="Comic Sans MS" panose="030F0702030302020204" pitchFamily="66" charset="0"/>
              </a:rPr>
              <a:t>Citralopram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		</a:t>
            </a:r>
            <a:r>
              <a:rPr lang="en-US" sz="2800" dirty="0" err="1" smtClean="0">
                <a:latin typeface="Comic Sans MS" panose="030F0702030302020204" pitchFamily="66" charset="0"/>
              </a:rPr>
              <a:t>Reboxitine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</a:rPr>
              <a:t>	</a:t>
            </a:r>
            <a:r>
              <a:rPr lang="en-US" sz="2800" dirty="0" smtClean="0">
                <a:latin typeface="Comic Sans MS" panose="030F0702030302020204" pitchFamily="66" charset="0"/>
              </a:rPr>
              <a:t>Paroxetine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  <a:endParaRPr lang="en-IN" sz="2800" dirty="0">
              <a:latin typeface="Comic Sans MS" panose="030F0702030302020204" pitchFamily="66" charset="0"/>
            </a:endParaRP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97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519" y="245327"/>
            <a:ext cx="10985862" cy="6512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Classification of Antidepressants:</a:t>
            </a:r>
            <a:endParaRPr lang="en-IN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Tricyclic Anti-depressants:   </a:t>
            </a:r>
            <a:endParaRPr lang="en-IN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>
                <a:latin typeface="Comic Sans MS" panose="030F0702030302020204" pitchFamily="66" charset="0"/>
              </a:rPr>
              <a:t>NA+5 HT reuptake </a:t>
            </a:r>
            <a:r>
              <a:rPr lang="en-US" sz="2400" b="1" dirty="0" smtClean="0">
                <a:latin typeface="Comic Sans MS" panose="030F0702030302020204" pitchFamily="66" charset="0"/>
              </a:rPr>
              <a:t>inhibitors</a:t>
            </a:r>
            <a:r>
              <a:rPr lang="en-US" sz="2400" dirty="0" smtClean="0">
                <a:latin typeface="Comic Sans MS" panose="030F0702030302020204" pitchFamily="66" charset="0"/>
              </a:rPr>
              <a:t>- </a:t>
            </a:r>
            <a:r>
              <a:rPr lang="en-US" sz="2400" dirty="0" err="1">
                <a:latin typeface="Comic Sans MS" panose="030F0702030302020204" pitchFamily="66" charset="0"/>
              </a:rPr>
              <a:t>Impramine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</a:rPr>
              <a:t>Protriptyline</a:t>
            </a:r>
            <a:r>
              <a:rPr lang="en-US" sz="2400" dirty="0">
                <a:latin typeface="Comic Sans MS" panose="030F0702030302020204" pitchFamily="66" charset="0"/>
              </a:rPr>
              <a:t>,  Amitriptyline, 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                                                     </a:t>
            </a:r>
            <a:r>
              <a:rPr lang="en-US" sz="2400" dirty="0" err="1" smtClean="0">
                <a:latin typeface="Comic Sans MS" panose="030F0702030302020204" pitchFamily="66" charset="0"/>
              </a:rPr>
              <a:t>Doxepine</a:t>
            </a:r>
            <a:r>
              <a:rPr lang="en-US" sz="2400" dirty="0">
                <a:latin typeface="Comic Sans MS" panose="030F0702030302020204" pitchFamily="66" charset="0"/>
              </a:rPr>
              <a:t>,    Clomipramine, </a:t>
            </a:r>
            <a:r>
              <a:rPr lang="en-US" sz="2400" dirty="0" err="1">
                <a:latin typeface="Comic Sans MS" panose="030F0702030302020204" pitchFamily="66" charset="0"/>
              </a:rPr>
              <a:t>Mitrazapine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                                                     </a:t>
            </a:r>
            <a:r>
              <a:rPr lang="en-US" sz="2400" dirty="0" err="1" smtClean="0">
                <a:latin typeface="Comic Sans MS" panose="030F0702030302020204" pitchFamily="66" charset="0"/>
              </a:rPr>
              <a:t>Nifazadone</a:t>
            </a:r>
            <a:r>
              <a:rPr lang="en-US" sz="2400" dirty="0">
                <a:latin typeface="Comic Sans MS" panose="030F0702030302020204" pitchFamily="66" charset="0"/>
              </a:rPr>
              <a:t>, Trazodone, </a:t>
            </a:r>
            <a:r>
              <a:rPr lang="en-US" sz="2400" dirty="0" err="1">
                <a:latin typeface="Comic Sans MS" panose="030F0702030302020204" pitchFamily="66" charset="0"/>
              </a:rPr>
              <a:t>Maprotilne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Predominantly </a:t>
            </a:r>
            <a:r>
              <a:rPr lang="en-US" sz="2400" b="1" dirty="0">
                <a:latin typeface="Comic Sans MS" panose="030F0702030302020204" pitchFamily="66" charset="0"/>
              </a:rPr>
              <a:t>NA reuptake inhibitors</a:t>
            </a:r>
            <a:r>
              <a:rPr lang="en-US" sz="2400" dirty="0">
                <a:latin typeface="Comic Sans MS" panose="030F0702030302020204" pitchFamily="66" charset="0"/>
              </a:rPr>
              <a:t>- </a:t>
            </a:r>
            <a:r>
              <a:rPr lang="en-US" sz="2400" dirty="0" err="1">
                <a:latin typeface="Comic Sans MS" panose="030F0702030302020204" pitchFamily="66" charset="0"/>
              </a:rPr>
              <a:t>Desipramine</a:t>
            </a:r>
            <a:r>
              <a:rPr lang="en-US" sz="2400" dirty="0">
                <a:latin typeface="Comic Sans MS" panose="030F0702030302020204" pitchFamily="66" charset="0"/>
              </a:rPr>
              <a:t>, Nortriptyline, 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                                                     </a:t>
            </a:r>
            <a:r>
              <a:rPr lang="en-US" sz="2400" dirty="0" err="1" smtClean="0">
                <a:latin typeface="Comic Sans MS" panose="030F0702030302020204" pitchFamily="66" charset="0"/>
              </a:rPr>
              <a:t>Amoxapine</a:t>
            </a:r>
            <a:r>
              <a:rPr lang="en-US" sz="2400" dirty="0">
                <a:latin typeface="Comic Sans MS" panose="030F0702030302020204" pitchFamily="66" charset="0"/>
              </a:rPr>
              <a:t>,      </a:t>
            </a:r>
            <a:r>
              <a:rPr lang="en-US" sz="2400" dirty="0" err="1">
                <a:latin typeface="Comic Sans MS" panose="030F0702030302020204" pitchFamily="66" charset="0"/>
              </a:rPr>
              <a:t>Reboxetine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Monoamine Oxidase (MAO</a:t>
            </a:r>
            <a:r>
              <a:rPr lang="en-US" sz="24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 Inhibitors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en-US" sz="2400" dirty="0">
                <a:latin typeface="Comic Sans MS" panose="030F0702030302020204" pitchFamily="66" charset="0"/>
              </a:rPr>
              <a:t>- </a:t>
            </a:r>
            <a:r>
              <a:rPr lang="en-US" sz="2400" dirty="0" err="1">
                <a:latin typeface="Comic Sans MS" panose="030F0702030302020204" pitchFamily="66" charset="0"/>
              </a:rPr>
              <a:t>Phenelzine</a:t>
            </a:r>
            <a:r>
              <a:rPr lang="en-US" sz="2400" dirty="0">
                <a:latin typeface="Comic Sans MS" panose="030F0702030302020204" pitchFamily="66" charset="0"/>
              </a:rPr>
              <a:t>, Tranylcypromine          </a:t>
            </a:r>
            <a:r>
              <a:rPr lang="en-US" sz="2400" dirty="0" smtClean="0">
                <a:latin typeface="Comic Sans MS" panose="030F0702030302020204" pitchFamily="66" charset="0"/>
              </a:rPr>
              <a:t>        						       </a:t>
            </a:r>
            <a:r>
              <a:rPr lang="en-US" sz="2400" dirty="0" smtClean="0">
                <a:latin typeface="Comic Sans MS" panose="030F0702030302020204" pitchFamily="66" charset="0"/>
              </a:rPr>
              <a:t>			   </a:t>
            </a:r>
            <a:r>
              <a:rPr lang="en-US" sz="2400" dirty="0" err="1" smtClean="0">
                <a:latin typeface="Comic Sans MS" panose="030F0702030302020204" pitchFamily="66" charset="0"/>
              </a:rPr>
              <a:t>Isocarboxazid</a:t>
            </a:r>
            <a:r>
              <a:rPr lang="en-US" sz="2400" dirty="0">
                <a:latin typeface="Comic Sans MS" panose="030F0702030302020204" pitchFamily="66" charset="0"/>
              </a:rPr>
              <a:t>,  </a:t>
            </a:r>
            <a:r>
              <a:rPr lang="en-US" sz="2400" dirty="0" err="1">
                <a:latin typeface="Comic Sans MS" panose="030F0702030302020204" pitchFamily="66" charset="0"/>
              </a:rPr>
              <a:t>Moclobemide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						       </a:t>
            </a:r>
            <a:r>
              <a:rPr lang="en-US" sz="2400" dirty="0" smtClean="0">
                <a:latin typeface="Comic Sans MS" panose="030F0702030302020204" pitchFamily="66" charset="0"/>
              </a:rPr>
              <a:t>			   </a:t>
            </a:r>
            <a:r>
              <a:rPr lang="en-US" sz="2400" dirty="0" err="1" smtClean="0">
                <a:latin typeface="Comic Sans MS" panose="030F0702030302020204" pitchFamily="66" charset="0"/>
              </a:rPr>
              <a:t>Iproniazid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clorgyline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(MAO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 Inhibitors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en-US" sz="2400" dirty="0">
                <a:latin typeface="Comic Sans MS" panose="030F0702030302020204" pitchFamily="66" charset="0"/>
              </a:rPr>
              <a:t>- </a:t>
            </a:r>
            <a:r>
              <a:rPr lang="en-US" sz="2400" dirty="0" smtClean="0">
                <a:latin typeface="Comic Sans MS" panose="030F0702030302020204" pitchFamily="66" charset="0"/>
              </a:rPr>
              <a:t>			   </a:t>
            </a:r>
            <a:r>
              <a:rPr lang="en-US" sz="2400" dirty="0" err="1" smtClean="0">
                <a:latin typeface="Comic Sans MS" panose="030F0702030302020204" pitchFamily="66" charset="0"/>
              </a:rPr>
              <a:t>Selegiline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5-HT re-uptake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Inhibitors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en-US" sz="2400" dirty="0" smtClean="0">
                <a:latin typeface="Comic Sans MS" panose="030F0702030302020204" pitchFamily="66" charset="0"/>
              </a:rPr>
              <a:t> 	   Fluoxetine</a:t>
            </a:r>
            <a:r>
              <a:rPr lang="en-US" sz="2400" dirty="0">
                <a:latin typeface="Comic Sans MS" panose="030F0702030302020204" pitchFamily="66" charset="0"/>
              </a:rPr>
              <a:t>, Fluvoxamine, Paroxetine, </a:t>
            </a:r>
            <a:r>
              <a:rPr lang="en-US" sz="2400" dirty="0" smtClean="0">
                <a:latin typeface="Comic Sans MS" panose="030F0702030302020204" pitchFamily="66" charset="0"/>
              </a:rPr>
              <a:t>											   Sertraline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Citralopram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</a:rPr>
              <a:t>Reboxitine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r>
              <a:rPr lang="en-US" sz="2400" dirty="0" smtClean="0">
                <a:latin typeface="Comic Sans MS" panose="030F0702030302020204" pitchFamily="66" charset="0"/>
              </a:rPr>
              <a:t>												   Paroxetine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  <a:p>
            <a:endParaRPr lang="en-IN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4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75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		Mode of Action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19" y="1152392"/>
            <a:ext cx="11240429" cy="4957312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Tricyclic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Anti-depressants- </a:t>
            </a:r>
            <a:r>
              <a:rPr lang="en-US" sz="2800" dirty="0">
                <a:latin typeface="Comic Sans MS" panose="030F0702030302020204" pitchFamily="66" charset="0"/>
              </a:rPr>
              <a:t>Act by inhibiting uptake of noradrenaline and/or 5-HT by monoaminergic nerve terminals, thus acutely facilitating transmission.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endParaRPr lang="en-IN" sz="2800" dirty="0">
              <a:latin typeface="Comic Sans MS" panose="030F0702030302020204" pitchFamily="66" charset="0"/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Monoamine Oxidase (MAO) Inhibitors-</a:t>
            </a:r>
            <a:r>
              <a:rPr lang="en-US" sz="2800" dirty="0">
                <a:latin typeface="Comic Sans MS" panose="030F0702030302020204" pitchFamily="66" charset="0"/>
              </a:rPr>
              <a:t>- Inhibit one or both forms of brain MAO: Increase stores of noradrenaline, dopamine and 5-HT in nerve terminals. Inhibition of both MAO types correlates with antidepressant activity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endParaRPr lang="en-IN" sz="2800" dirty="0">
              <a:latin typeface="Comic Sans MS" panose="030F0702030302020204" pitchFamily="66" charset="0"/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5-HT re uptake Inhibitors-</a:t>
            </a:r>
            <a:r>
              <a:rPr lang="en-US" sz="2800" dirty="0">
                <a:latin typeface="Comic Sans MS" panose="030F0702030302020204" pitchFamily="66" charset="0"/>
              </a:rPr>
              <a:t>- Act by inhibiting uptake of 5–HT by </a:t>
            </a:r>
            <a:r>
              <a:rPr lang="en-US" sz="2800" dirty="0" err="1">
                <a:latin typeface="Comic Sans MS" panose="030F0702030302020204" pitchFamily="66" charset="0"/>
              </a:rPr>
              <a:t>tryptaminergic</a:t>
            </a:r>
            <a:r>
              <a:rPr lang="en-US" sz="2800" dirty="0">
                <a:latin typeface="Comic Sans MS" panose="030F0702030302020204" pitchFamily="66" charset="0"/>
              </a:rPr>
              <a:t> nerve terminals, thus acutely facilitating 5-HT transmission.</a:t>
            </a:r>
            <a:endParaRPr lang="en-IN" sz="2800" dirty="0">
              <a:latin typeface="Comic Sans MS" panose="030F0702030302020204" pitchFamily="66" charset="0"/>
            </a:endParaRPr>
          </a:p>
          <a:p>
            <a:pPr algn="just"/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727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980" y="1014761"/>
            <a:ext cx="11173522" cy="4896461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MAO</a:t>
            </a:r>
            <a:r>
              <a:rPr lang="en-US" sz="32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  <a:r>
              <a:rPr lang="en-US" sz="3200" dirty="0">
                <a:latin typeface="Comic Sans MS" panose="030F0702030302020204" pitchFamily="66" charset="0"/>
              </a:rPr>
              <a:t> enzyme is specific to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epinephrine and norepinephrine </a:t>
            </a:r>
            <a:r>
              <a:rPr lang="en-US" sz="3200" dirty="0">
                <a:latin typeface="Comic Sans MS" panose="030F0702030302020204" pitchFamily="66" charset="0"/>
              </a:rPr>
              <a:t>and </a:t>
            </a:r>
            <a:r>
              <a:rPr lang="en-US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MAO</a:t>
            </a:r>
            <a:r>
              <a:rPr lang="en-US" sz="32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B</a:t>
            </a:r>
            <a:r>
              <a:rPr lang="en-US" sz="3200" baseline="-25000" dirty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is specific to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dopamine and 5-HT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Cheese</a:t>
            </a:r>
            <a:r>
              <a:rPr lang="en-US" sz="3200" dirty="0">
                <a:latin typeface="Comic Sans MS" panose="030F0702030302020204" pitchFamily="66" charset="0"/>
              </a:rPr>
              <a:t>, wine and chocolate contain tyramine, which degraded in liver by MAO</a:t>
            </a:r>
            <a:r>
              <a:rPr lang="en-US" sz="3200" baseline="-25000" dirty="0">
                <a:latin typeface="Comic Sans MS" panose="030F0702030302020204" pitchFamily="66" charset="0"/>
              </a:rPr>
              <a:t>A</a:t>
            </a:r>
            <a:r>
              <a:rPr lang="en-US" sz="3200" dirty="0">
                <a:latin typeface="Comic Sans MS" panose="030F0702030302020204" pitchFamily="66" charset="0"/>
              </a:rPr>
              <a:t> before systemic absorption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Ingestion of these foods in patients under MAO inhibitor antidepressant therapy results in server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hypertensive crisis </a:t>
            </a:r>
            <a:r>
              <a:rPr lang="en-US" sz="3200" dirty="0">
                <a:latin typeface="Comic Sans MS" panose="030F0702030302020204" pitchFamily="66" charset="0"/>
              </a:rPr>
              <a:t>(Tyramine is adsorbed and taken up by the adrenergic nerves, converted to </a:t>
            </a:r>
            <a:r>
              <a:rPr lang="en-US" sz="32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octopamine</a:t>
            </a:r>
            <a:r>
              <a:rPr lang="en-US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,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 false transmitter, </a:t>
            </a:r>
            <a:r>
              <a:rPr lang="en-US" sz="3200" dirty="0">
                <a:latin typeface="Comic Sans MS" panose="030F0702030302020204" pitchFamily="66" charset="0"/>
              </a:rPr>
              <a:t>which releases norepinephrine from adrenergic nerve terminals).</a:t>
            </a:r>
            <a:endParaRPr lang="en-IN" sz="3200" dirty="0">
              <a:latin typeface="Comic Sans MS" panose="030F0702030302020204" pitchFamily="66" charset="0"/>
            </a:endParaRPr>
          </a:p>
          <a:p>
            <a:pPr algn="just"/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859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158" y="365126"/>
            <a:ext cx="9111641" cy="82223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Antimaniac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Drugs</a:t>
            </a:r>
            <a:endParaRPr lang="en-IN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377" y="1360449"/>
            <a:ext cx="11474605" cy="455077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Mania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is characterized by excessive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exuberance, enthusiasm, over self-confidence,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easy irritability, aggressive behavior </a:t>
            </a:r>
            <a:r>
              <a:rPr lang="en-US" sz="3200" dirty="0">
                <a:latin typeface="Comic Sans MS" panose="030F0702030302020204" pitchFamily="66" charset="0"/>
              </a:rPr>
              <a:t>or hyperactivity and improper judgement. Pharmacologically it is due to dopaminergic over activity in the limbic system in brain.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Drugs </a:t>
            </a:r>
            <a:r>
              <a:rPr lang="en-US" sz="3200" dirty="0">
                <a:latin typeface="Comic Sans MS" panose="030F0702030302020204" pitchFamily="66" charset="0"/>
              </a:rPr>
              <a:t>for treatment of mania are: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  </a:t>
            </a:r>
            <a:r>
              <a:rPr lang="en-US" sz="3200" dirty="0" smtClean="0">
                <a:latin typeface="Comic Sans MS" panose="030F0702030302020204" pitchFamily="66" charset="0"/>
              </a:rPr>
              <a:t>1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) Lithium carbonate, </a:t>
            </a:r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) Carbamazepine and </a:t>
            </a:r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) Valproate.</a:t>
            </a:r>
            <a:endParaRPr lang="en-IN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1800"/>
              </a:spcBef>
            </a:pPr>
            <a:r>
              <a:rPr lang="en-US" sz="3200" dirty="0">
                <a:latin typeface="Comic Sans MS" panose="030F0702030302020204" pitchFamily="66" charset="0"/>
              </a:rPr>
              <a:t> These drugs are also called as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mood stabilizing drugs.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1800"/>
              </a:spcBef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48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962" y="242462"/>
            <a:ext cx="9687838" cy="45783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Lithium 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carbonate</a:t>
            </a:r>
            <a:endParaRPr lang="en-IN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374" y="1147939"/>
            <a:ext cx="10751626" cy="5287554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Lithium </a:t>
            </a:r>
            <a:r>
              <a:rPr lang="en-US" sz="3200" dirty="0">
                <a:latin typeface="Comic Sans MS" panose="030F0702030302020204" pitchFamily="66" charset="0"/>
              </a:rPr>
              <a:t>is a small monovalent cation (Li</a:t>
            </a:r>
            <a:r>
              <a:rPr lang="en-US" sz="3200" baseline="30000" dirty="0">
                <a:latin typeface="Comic Sans MS" panose="030F0702030302020204" pitchFamily="66" charset="0"/>
              </a:rPr>
              <a:t>+</a:t>
            </a:r>
            <a:r>
              <a:rPr lang="en-US" sz="3200" dirty="0">
                <a:latin typeface="Comic Sans MS" panose="030F0702030302020204" pitchFamily="66" charset="0"/>
              </a:rPr>
              <a:t>). </a:t>
            </a:r>
            <a:endParaRPr lang="en-IN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Lithium readily enters excitable cells through the Na</a:t>
            </a:r>
            <a:r>
              <a:rPr lang="en-US" sz="3200" baseline="30000" dirty="0">
                <a:latin typeface="Comic Sans MS" panose="030F0702030302020204" pitchFamily="66" charset="0"/>
              </a:rPr>
              <a:t>+</a:t>
            </a:r>
            <a:r>
              <a:rPr lang="en-US" sz="3200" dirty="0">
                <a:latin typeface="Comic Sans MS" panose="030F0702030302020204" pitchFamily="66" charset="0"/>
              </a:rPr>
              <a:t> channels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displacing intracellular K</a:t>
            </a:r>
            <a:r>
              <a:rPr lang="en-US" sz="3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and is nearly equally distributed inside and outside the cells (Na</a:t>
            </a:r>
            <a:r>
              <a:rPr lang="en-US" sz="3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and K</a:t>
            </a:r>
            <a:r>
              <a:rPr lang="en-US" sz="3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). </a:t>
            </a:r>
            <a:endParaRPr lang="en-US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The </a:t>
            </a:r>
            <a:r>
              <a:rPr lang="en-US" sz="3200" dirty="0">
                <a:latin typeface="Comic Sans MS" panose="030F0702030302020204" pitchFamily="66" charset="0"/>
              </a:rPr>
              <a:t>influx of K</a:t>
            </a:r>
            <a:r>
              <a:rPr lang="en-US" sz="3200" baseline="30000" dirty="0">
                <a:latin typeface="Comic Sans MS" panose="030F0702030302020204" pitchFamily="66" charset="0"/>
              </a:rPr>
              <a:t>+</a:t>
            </a:r>
            <a:r>
              <a:rPr lang="en-US" sz="3200" dirty="0">
                <a:latin typeface="Comic Sans MS" panose="030F0702030302020204" pitchFamily="66" charset="0"/>
              </a:rPr>
              <a:t> is reduced by inhibition of Na</a:t>
            </a:r>
            <a:r>
              <a:rPr lang="en-US" sz="3200" baseline="30000" dirty="0">
                <a:latin typeface="Comic Sans MS" panose="030F0702030302020204" pitchFamily="66" charset="0"/>
              </a:rPr>
              <a:t>+</a:t>
            </a:r>
            <a:r>
              <a:rPr lang="en-US" sz="3200" dirty="0">
                <a:latin typeface="Comic Sans MS" panose="030F0702030302020204" pitchFamily="66" charset="0"/>
              </a:rPr>
              <a:t>/K</a:t>
            </a:r>
            <a:r>
              <a:rPr lang="en-US" sz="3200" baseline="30000" dirty="0">
                <a:latin typeface="Comic Sans MS" panose="030F0702030302020204" pitchFamily="66" charset="0"/>
              </a:rPr>
              <a:t>+</a:t>
            </a:r>
            <a:r>
              <a:rPr lang="en-US" sz="3200" dirty="0">
                <a:latin typeface="Comic Sans MS" panose="030F0702030302020204" pitchFamily="66" charset="0"/>
              </a:rPr>
              <a:t> ATPase and the electrical gradient of K</a:t>
            </a:r>
            <a:r>
              <a:rPr lang="en-US" sz="3200" baseline="30000" dirty="0">
                <a:latin typeface="Comic Sans MS" panose="030F0702030302020204" pitchFamily="66" charset="0"/>
              </a:rPr>
              <a:t>+</a:t>
            </a:r>
            <a:r>
              <a:rPr lang="en-US" sz="3200" dirty="0">
                <a:latin typeface="Comic Sans MS" panose="030F0702030302020204" pitchFamily="66" charset="0"/>
              </a:rPr>
              <a:t>(increased extracellular K</a:t>
            </a:r>
            <a:r>
              <a:rPr lang="en-US" sz="3200" baseline="30000" dirty="0">
                <a:latin typeface="Comic Sans MS" panose="030F0702030302020204" pitchFamily="66" charset="0"/>
              </a:rPr>
              <a:t>+</a:t>
            </a:r>
            <a:r>
              <a:rPr lang="en-US" sz="3200" dirty="0">
                <a:latin typeface="Comic Sans MS" panose="030F0702030302020204" pitchFamily="66" charset="0"/>
              </a:rPr>
              <a:t> level).</a:t>
            </a:r>
            <a:endParaRPr lang="en-IN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The reversal of K</a:t>
            </a:r>
            <a:r>
              <a:rPr lang="en-US" sz="3200" baseline="30000" dirty="0">
                <a:latin typeface="Comic Sans MS" panose="030F0702030302020204" pitchFamily="66" charset="0"/>
              </a:rPr>
              <a:t>+ </a:t>
            </a:r>
            <a:r>
              <a:rPr lang="en-US" sz="3200" dirty="0">
                <a:latin typeface="Comic Sans MS" panose="030F0702030302020204" pitchFamily="66" charset="0"/>
              </a:rPr>
              <a:t>levels results in lowered neuronal excitability causing calming of the maniac individual. 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2479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1424</TotalTime>
  <Words>598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Century Gothic</vt:lpstr>
      <vt:lpstr>Comic Sans MS</vt:lpstr>
      <vt:lpstr>Wingdings 3</vt:lpstr>
      <vt:lpstr>Wisp</vt:lpstr>
      <vt:lpstr>PowerPoint Presentation</vt:lpstr>
      <vt:lpstr>ANTIPSYCHOTICS</vt:lpstr>
      <vt:lpstr>Antidepressants</vt:lpstr>
      <vt:lpstr>Classification of Antidepressants </vt:lpstr>
      <vt:lpstr>PowerPoint Presentation</vt:lpstr>
      <vt:lpstr>   Mode of Action</vt:lpstr>
      <vt:lpstr>PowerPoint Presentation</vt:lpstr>
      <vt:lpstr>Antimaniac Drugs</vt:lpstr>
      <vt:lpstr>Lithium carbonate</vt:lpstr>
      <vt:lpstr>Lithium carbonate      contd…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Nirbhay Kumar</cp:lastModifiedBy>
  <cp:revision>92</cp:revision>
  <dcterms:created xsi:type="dcterms:W3CDTF">2019-01-23T05:57:38Z</dcterms:created>
  <dcterms:modified xsi:type="dcterms:W3CDTF">2020-04-23T09:22:04Z</dcterms:modified>
</cp:coreProperties>
</file>