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61" d="100"/>
          <a:sy n="61" d="100"/>
        </p:scale>
        <p:origin x="7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590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647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6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6099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5812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9051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976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043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985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737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433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097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14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55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759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11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-Shape 3"/>
          <p:cNvSpPr/>
          <p:nvPr/>
        </p:nvSpPr>
        <p:spPr>
          <a:xfrm>
            <a:off x="2209887" y="601681"/>
            <a:ext cx="8567802" cy="205427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98509" y="1628816"/>
            <a:ext cx="7379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ANTICONVULSANTS</a:t>
            </a:r>
            <a:endParaRPr lang="en-US" sz="60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26732" y="3958802"/>
            <a:ext cx="850978" cy="8667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019" y="3725126"/>
            <a:ext cx="1188860" cy="100015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93075" y="4140720"/>
            <a:ext cx="106364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Dr</a:t>
            </a:r>
            <a: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. </a:t>
            </a:r>
            <a:r>
              <a:rPr lang="en-IN" sz="2400" b="1" dirty="0" err="1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Kumari</a:t>
            </a:r>
            <a: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 </a:t>
            </a:r>
            <a:r>
              <a:rPr lang="en-IN" sz="2400" b="1" dirty="0" err="1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Anjana</a:t>
            </a:r>
            <a: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/>
            </a:r>
            <a:b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</a:br>
            <a: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  <a:t>Assistant Professor</a:t>
            </a:r>
            <a:b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</a:br>
            <a:r>
              <a:rPr lang="en-IN" sz="2400" dirty="0" err="1" smtClean="0">
                <a:latin typeface="Comic Sans MS" panose="030F0702030302020204" pitchFamily="66" charset="0"/>
                <a:cs typeface="Aharoni" pitchFamily="2" charset="-79"/>
              </a:rPr>
              <a:t>Deptt</a:t>
            </a:r>
            <a: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  <a:t>. of Veterinary Pharmacology &amp; Toxicology</a:t>
            </a:r>
          </a:p>
          <a:p>
            <a:pPr algn="ctr"/>
            <a: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  <a:t>Bihar Veterinary College, Bihar Animal Sciences University, Patna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014" y="1699501"/>
            <a:ext cx="11255228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>
                <a:latin typeface="Comic Sans MS" panose="030F0702030302020204" pitchFamily="66" charset="0"/>
              </a:rPr>
              <a:t>iii) </a:t>
            </a:r>
            <a:r>
              <a:rPr lang="en-US" sz="3600" b="1" dirty="0">
                <a:solidFill>
                  <a:srgbClr val="00B0F0"/>
                </a:solidFill>
                <a:latin typeface="Comic Sans MS" panose="030F0702030302020204" pitchFamily="66" charset="0"/>
              </a:rPr>
              <a:t>Partial with secondarily </a:t>
            </a:r>
            <a:r>
              <a:rPr lang="en-US" sz="36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generalized </a:t>
            </a:r>
            <a:r>
              <a:rPr lang="en-US" sz="3600" b="1" dirty="0">
                <a:solidFill>
                  <a:srgbClr val="00B0F0"/>
                </a:solidFill>
                <a:latin typeface="Comic Sans MS" panose="030F0702030302020204" pitchFamily="66" charset="0"/>
              </a:rPr>
              <a:t>tonic-</a:t>
            </a:r>
            <a:r>
              <a:rPr lang="en-US" sz="3600" b="1" dirty="0" err="1">
                <a:solidFill>
                  <a:srgbClr val="00B0F0"/>
                </a:solidFill>
                <a:latin typeface="Comic Sans MS" panose="030F0702030302020204" pitchFamily="66" charset="0"/>
              </a:rPr>
              <a:t>clonic</a:t>
            </a:r>
            <a:r>
              <a:rPr lang="en-US" sz="3600" b="1" dirty="0">
                <a:solidFill>
                  <a:srgbClr val="00B0F0"/>
                </a:solidFill>
                <a:latin typeface="Comic Sans MS" panose="030F0702030302020204" pitchFamily="66" charset="0"/>
              </a:rPr>
              <a:t> seizures</a:t>
            </a:r>
            <a:r>
              <a:rPr lang="en-US" sz="36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:</a:t>
            </a:r>
          </a:p>
          <a:p>
            <a:pPr algn="just"/>
            <a:r>
              <a:rPr lang="en-US" sz="3600" dirty="0" smtClean="0">
                <a:latin typeface="Comic Sans MS" panose="030F0702030302020204" pitchFamily="66" charset="0"/>
              </a:rPr>
              <a:t> </a:t>
            </a:r>
            <a:r>
              <a:rPr lang="en-US" sz="3600" dirty="0">
                <a:latin typeface="Comic Sans MS" panose="030F0702030302020204" pitchFamily="66" charset="0"/>
              </a:rPr>
              <a:t>In this type, </a:t>
            </a:r>
            <a:r>
              <a:rPr lang="en-US" sz="3600" b="1" dirty="0">
                <a:solidFill>
                  <a:srgbClr val="7030A0"/>
                </a:solidFill>
                <a:latin typeface="Comic Sans MS" panose="030F0702030302020204" pitchFamily="66" charset="0"/>
              </a:rPr>
              <a:t>the partial seizure (simple or complex) occurs first and evolves into </a:t>
            </a:r>
            <a:r>
              <a:rPr lang="en-US" sz="3600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generalised</a:t>
            </a:r>
            <a:r>
              <a:rPr lang="en-US" sz="3600" b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>
                <a:latin typeface="Comic Sans MS" panose="030F0702030302020204" pitchFamily="66" charset="0"/>
              </a:rPr>
              <a:t>tonic-</a:t>
            </a:r>
            <a:r>
              <a:rPr lang="en-US" sz="3600" dirty="0" err="1">
                <a:latin typeface="Comic Sans MS" panose="030F0702030302020204" pitchFamily="66" charset="0"/>
              </a:rPr>
              <a:t>clonic</a:t>
            </a:r>
            <a:r>
              <a:rPr lang="en-US" sz="3600" dirty="0">
                <a:latin typeface="Comic Sans MS" panose="030F0702030302020204" pitchFamily="66" charset="0"/>
              </a:rPr>
              <a:t> seizure with loss of consciousness.</a:t>
            </a:r>
            <a:endParaRPr lang="en-IN" sz="3600" dirty="0">
              <a:latin typeface="Comic Sans MS" panose="030F0702030302020204" pitchFamily="66" charset="0"/>
            </a:endParaRPr>
          </a:p>
          <a:p>
            <a:pPr>
              <a:buNone/>
            </a:pPr>
            <a:endParaRPr lang="en-IN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641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592" y="672659"/>
            <a:ext cx="10573408" cy="56799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3</a:t>
            </a:r>
            <a:r>
              <a:rPr lang="en-US" sz="3200" b="1" dirty="0">
                <a:solidFill>
                  <a:srgbClr val="00B050"/>
                </a:solidFill>
                <a:latin typeface="Comic Sans MS" panose="030F0702030302020204" pitchFamily="66" charset="0"/>
              </a:rPr>
              <a:t>. Other terms:</a:t>
            </a:r>
            <a:r>
              <a:rPr lang="en-US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Apart from epileptic seizures classification given above, some additional terms are used to specify type or condition of epilepsy.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omic Sans MS" panose="030F0702030302020204" pitchFamily="66" charset="0"/>
              </a:rPr>
              <a:t>These </a:t>
            </a:r>
            <a:r>
              <a:rPr lang="en-US" sz="3200" dirty="0">
                <a:latin typeface="Comic Sans MS" panose="030F0702030302020204" pitchFamily="66" charset="0"/>
              </a:rPr>
              <a:t>include-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200" dirty="0">
                <a:latin typeface="Comic Sans MS" panose="030F0702030302020204" pitchFamily="66" charset="0"/>
              </a:rPr>
              <a:t> </a:t>
            </a:r>
            <a:r>
              <a:rPr lang="en-US" sz="32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Idiopathic/Primary </a:t>
            </a:r>
            <a:r>
              <a:rPr lang="en-US" sz="3200" b="1" dirty="0">
                <a:solidFill>
                  <a:srgbClr val="00B0F0"/>
                </a:solidFill>
                <a:latin typeface="Comic Sans MS" panose="030F0702030302020204" pitchFamily="66" charset="0"/>
              </a:rPr>
              <a:t>epilepsy:</a:t>
            </a:r>
            <a:r>
              <a:rPr lang="en-US" sz="3200" dirty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endParaRPr lang="en-US" sz="32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marL="0" indent="0"/>
            <a:r>
              <a:rPr lang="en-US" sz="3200" dirty="0" smtClean="0">
                <a:latin typeface="Comic Sans MS" panose="030F0702030302020204" pitchFamily="66" charset="0"/>
              </a:rPr>
              <a:t>The </a:t>
            </a:r>
            <a:r>
              <a:rPr lang="en-US" sz="3200" dirty="0">
                <a:latin typeface="Comic Sans MS" panose="030F0702030302020204" pitchFamily="66" charset="0"/>
              </a:rPr>
              <a:t>term idiopathic or primary epilepsy is used for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recurrent seizures </a:t>
            </a:r>
            <a:r>
              <a:rPr lang="en-US" sz="3200" dirty="0">
                <a:latin typeface="Comic Sans MS" panose="030F0702030302020204" pitchFamily="66" charset="0"/>
              </a:rPr>
              <a:t>resulting from a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functional disorder of the brain</a:t>
            </a:r>
            <a:r>
              <a:rPr lang="en-US" sz="3200" dirty="0">
                <a:latin typeface="Comic Sans MS" panose="030F0702030302020204" pitchFamily="66" charset="0"/>
              </a:rPr>
              <a:t>.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marL="0" indent="0"/>
            <a:r>
              <a:rPr lang="en-US" sz="3200" dirty="0" smtClean="0">
                <a:latin typeface="Comic Sans MS" panose="030F0702030302020204" pitchFamily="66" charset="0"/>
              </a:rPr>
              <a:t>This </a:t>
            </a:r>
            <a:r>
              <a:rPr lang="en-US" sz="3200" dirty="0">
                <a:latin typeface="Comic Sans MS" panose="030F0702030302020204" pitchFamily="66" charset="0"/>
              </a:rPr>
              <a:t>includes those cases where no cause for the seizure can be identified hence </a:t>
            </a:r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no histopathological lesions </a:t>
            </a:r>
            <a:r>
              <a:rPr lang="en-US" sz="3200" dirty="0">
                <a:latin typeface="Comic Sans MS" panose="030F0702030302020204" pitchFamily="66" charset="0"/>
              </a:rPr>
              <a:t>can be demonstrated in it.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624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3" y="1071154"/>
            <a:ext cx="10946674" cy="510580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5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ii)</a:t>
            </a:r>
            <a:r>
              <a:rPr lang="en-US" sz="35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Secondary/Symptomatic epilepsy</a:t>
            </a:r>
            <a:r>
              <a:rPr lang="en-US" sz="3500" b="1" dirty="0">
                <a:solidFill>
                  <a:srgbClr val="00B0F0"/>
                </a:solidFill>
                <a:latin typeface="Comic Sans MS" panose="030F0702030302020204" pitchFamily="66" charset="0"/>
              </a:rPr>
              <a:t>:</a:t>
            </a:r>
            <a:r>
              <a:rPr lang="en-US" sz="3500" dirty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endParaRPr lang="en-US" sz="35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3500" dirty="0" smtClean="0">
                <a:latin typeface="Comic Sans MS" panose="030F0702030302020204" pitchFamily="66" charset="0"/>
              </a:rPr>
              <a:t>This </a:t>
            </a:r>
            <a:r>
              <a:rPr lang="en-US" sz="3500" dirty="0">
                <a:latin typeface="Comic Sans MS" panose="030F0702030302020204" pitchFamily="66" charset="0"/>
              </a:rPr>
              <a:t>type of epilepsy designates the </a:t>
            </a:r>
            <a:r>
              <a:rPr lang="en-US" sz="3500" dirty="0" smtClean="0">
                <a:latin typeface="Comic Sans MS" panose="030F0702030302020204" pitchFamily="66" charset="0"/>
              </a:rPr>
              <a:t>disorder </a:t>
            </a:r>
            <a:r>
              <a:rPr lang="en-US" sz="3500" dirty="0">
                <a:latin typeface="Comic Sans MS" panose="030F0702030302020204" pitchFamily="66" charset="0"/>
              </a:rPr>
              <a:t>when </a:t>
            </a:r>
            <a:r>
              <a:rPr lang="en-US" sz="3500" dirty="0">
                <a:solidFill>
                  <a:srgbClr val="FF0000"/>
                </a:solidFill>
                <a:latin typeface="Comic Sans MS" panose="030F0702030302020204" pitchFamily="66" charset="0"/>
              </a:rPr>
              <a:t>factors </a:t>
            </a:r>
            <a:r>
              <a:rPr lang="en-US" sz="3500" dirty="0">
                <a:latin typeface="Comic Sans MS" panose="030F0702030302020204" pitchFamily="66" charset="0"/>
              </a:rPr>
              <a:t>like </a:t>
            </a:r>
            <a:r>
              <a:rPr lang="en-US" sz="3500" dirty="0">
                <a:solidFill>
                  <a:srgbClr val="92D050"/>
                </a:solidFill>
                <a:latin typeface="Comic Sans MS" panose="030F0702030302020204" pitchFamily="66" charset="0"/>
              </a:rPr>
              <a:t>neoplasm, infection, poisoning, fever, developmental abnormality, cerebrovascular disease, withdrawal of certain drugs, or various metabolic disorders </a:t>
            </a:r>
            <a:r>
              <a:rPr lang="en-US" sz="3500" dirty="0">
                <a:latin typeface="Comic Sans MS" panose="030F0702030302020204" pitchFamily="66" charset="0"/>
              </a:rPr>
              <a:t>contribute to the cause of the disease.</a:t>
            </a:r>
            <a:endParaRPr lang="en-IN" sz="35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US" sz="3500" dirty="0">
                <a:latin typeface="Comic Sans MS" panose="030F0702030302020204" pitchFamily="66" charset="0"/>
              </a:rPr>
              <a:t> </a:t>
            </a:r>
            <a:endParaRPr lang="en-IN" sz="3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417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787" y="1397876"/>
            <a:ext cx="10842460" cy="45133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>
                <a:solidFill>
                  <a:srgbClr val="00B0F0"/>
                </a:solidFill>
                <a:latin typeface="Comic Sans MS" panose="030F0702030302020204" pitchFamily="66" charset="0"/>
              </a:rPr>
              <a:t>iii) </a:t>
            </a:r>
            <a:r>
              <a:rPr lang="en-US" sz="3200" b="1" dirty="0">
                <a:solidFill>
                  <a:srgbClr val="00B0F0"/>
                </a:solidFill>
                <a:latin typeface="Comic Sans MS" panose="030F0702030302020204" pitchFamily="66" charset="0"/>
              </a:rPr>
              <a:t>Cluster epilepsy:</a:t>
            </a:r>
            <a:r>
              <a:rPr lang="en-US" sz="3200" dirty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endParaRPr lang="en-US" sz="32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The </a:t>
            </a:r>
            <a:r>
              <a:rPr lang="en-US" sz="3200" dirty="0">
                <a:latin typeface="Comic Sans MS" panose="030F0702030302020204" pitchFamily="66" charset="0"/>
              </a:rPr>
              <a:t>term 'cluster epilepsy' is used when there are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multiple isolated seizures in a short period of time. </a:t>
            </a:r>
            <a:endParaRPr lang="en-US" sz="32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Some </a:t>
            </a:r>
            <a:r>
              <a:rPr lang="en-US" sz="3200" dirty="0">
                <a:latin typeface="Comic Sans MS" panose="030F0702030302020204" pitchFamily="66" charset="0"/>
              </a:rPr>
              <a:t>dogs usually of the large breeds like </a:t>
            </a:r>
            <a:r>
              <a:rPr lang="en-US" sz="3200" b="1" dirty="0">
                <a:solidFill>
                  <a:srgbClr val="00B050"/>
                </a:solidFill>
                <a:latin typeface="Comic Sans MS" panose="030F0702030302020204" pitchFamily="66" charset="0"/>
              </a:rPr>
              <a:t>German Shepherds or Golden Retrievers</a:t>
            </a:r>
            <a:r>
              <a:rPr lang="en-US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suffer from cluster epilepsy that is 3 to 15 seizures in close succession over 24 to 48 hours followed by an interval of 1 to 3 weeks.</a:t>
            </a:r>
            <a:endParaRPr lang="en-IN" sz="3200" dirty="0">
              <a:latin typeface="Comic Sans MS" panose="030F0702030302020204" pitchFamily="66" charset="0"/>
            </a:endParaRPr>
          </a:p>
          <a:p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070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628" y="1271751"/>
            <a:ext cx="10653274" cy="471304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>
                <a:solidFill>
                  <a:srgbClr val="00B0F0"/>
                </a:solidFill>
                <a:latin typeface="Comic Sans MS" panose="030F0702030302020204" pitchFamily="66" charset="0"/>
              </a:rPr>
              <a:t>iv) </a:t>
            </a:r>
            <a:r>
              <a:rPr lang="en-US" sz="3200" b="1" dirty="0">
                <a:solidFill>
                  <a:srgbClr val="00B0F0"/>
                </a:solidFill>
                <a:latin typeface="Comic Sans MS" panose="030F0702030302020204" pitchFamily="66" charset="0"/>
              </a:rPr>
              <a:t>Status epilepticus:</a:t>
            </a:r>
            <a:r>
              <a:rPr lang="en-US" sz="3200" dirty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endParaRPr lang="en-US" sz="32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marL="0" indent="0" algn="just"/>
            <a:r>
              <a:rPr lang="en-US" sz="3200" dirty="0" smtClean="0">
                <a:latin typeface="Comic Sans MS" panose="030F0702030302020204" pitchFamily="66" charset="0"/>
              </a:rPr>
              <a:t>The </a:t>
            </a:r>
            <a:r>
              <a:rPr lang="en-US" sz="3200" dirty="0">
                <a:latin typeface="Comic Sans MS" panose="030F0702030302020204" pitchFamily="66" charset="0"/>
              </a:rPr>
              <a:t>term 'status epilepticus' is used to describe </a:t>
            </a:r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epileptic seizures that are so</a:t>
            </a:r>
            <a:r>
              <a:rPr lang="en-US" sz="3200" b="1" dirty="0">
                <a:solidFill>
                  <a:srgbClr val="92D050"/>
                </a:solidFill>
                <a:latin typeface="Comic Sans MS" panose="030F0702030302020204" pitchFamily="66" charset="0"/>
              </a:rPr>
              <a:t> frequently repeated </a:t>
            </a:r>
            <a:r>
              <a:rPr lang="en-US" sz="3200" dirty="0">
                <a:latin typeface="Comic Sans MS" panose="030F0702030302020204" pitchFamily="66" charset="0"/>
              </a:rPr>
              <a:t>or </a:t>
            </a:r>
            <a:r>
              <a:rPr lang="en-US" sz="3200" b="1" dirty="0">
                <a:solidFill>
                  <a:srgbClr val="92D050"/>
                </a:solidFill>
                <a:latin typeface="Comic Sans MS" panose="030F0702030302020204" pitchFamily="66" charset="0"/>
              </a:rPr>
              <a:t>so prolonged as to create a fixed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and lasting epileptic condition. </a:t>
            </a:r>
            <a:endParaRPr lang="en-US" sz="32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just"/>
            <a:r>
              <a:rPr lang="en-US" sz="3200" dirty="0" smtClean="0">
                <a:latin typeface="Comic Sans MS" panose="030F0702030302020204" pitchFamily="66" charset="0"/>
              </a:rPr>
              <a:t>In </a:t>
            </a:r>
            <a:r>
              <a:rPr lang="en-US" sz="3200" dirty="0">
                <a:latin typeface="Comic Sans MS" panose="030F0702030302020204" pitchFamily="66" charset="0"/>
              </a:rPr>
              <a:t>this type, patient has a </a:t>
            </a:r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subsequent </a:t>
            </a:r>
            <a:r>
              <a:rPr lang="en-US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generalized </a:t>
            </a:r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seizure before recovering from the initial seizure. </a:t>
            </a:r>
            <a:endParaRPr lang="en-US" sz="32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just"/>
            <a:r>
              <a:rPr lang="en-US" sz="3200" dirty="0" smtClean="0">
                <a:latin typeface="Comic Sans MS" panose="030F0702030302020204" pitchFamily="66" charset="0"/>
              </a:rPr>
              <a:t>In </a:t>
            </a:r>
            <a:r>
              <a:rPr lang="en-US" sz="3200" dirty="0">
                <a:latin typeface="Comic Sans MS" panose="030F0702030302020204" pitchFamily="66" charset="0"/>
              </a:rPr>
              <a:t>status epilepticus, there may be extreme exhaustion, hyperpyrexia or even death.</a:t>
            </a:r>
            <a:endParaRPr lang="en-IN" sz="3200" dirty="0">
              <a:latin typeface="Comic Sans MS" panose="030F0702030302020204" pitchFamily="66" charset="0"/>
            </a:endParaRPr>
          </a:p>
          <a:p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038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7732" y="215000"/>
            <a:ext cx="8713238" cy="97497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omic Sans MS" panose="030F0702030302020204" pitchFamily="66" charset="0"/>
              </a:rPr>
              <a:t>Pathophysiology of </a:t>
            </a:r>
            <a:r>
              <a:rPr lang="en-US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Seizures</a:t>
            </a:r>
            <a:endParaRPr lang="en-IN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641" y="1083036"/>
            <a:ext cx="11298621" cy="5036024"/>
          </a:xfrm>
        </p:spPr>
        <p:txBody>
          <a:bodyPr>
            <a:noAutofit/>
          </a:bodyPr>
          <a:lstStyle/>
          <a:p>
            <a:r>
              <a:rPr lang="en-US" sz="3100" dirty="0" smtClean="0">
                <a:latin typeface="Comic Sans MS" panose="030F0702030302020204" pitchFamily="66" charset="0"/>
              </a:rPr>
              <a:t>Seizures </a:t>
            </a:r>
            <a:r>
              <a:rPr lang="en-US" sz="3100" dirty="0">
                <a:latin typeface="Comic Sans MS" panose="030F0702030302020204" pitchFamily="66" charset="0"/>
              </a:rPr>
              <a:t>are clinical result of </a:t>
            </a:r>
            <a:r>
              <a:rPr lang="en-US" sz="3100" b="1" dirty="0">
                <a:solidFill>
                  <a:srgbClr val="00B050"/>
                </a:solidFill>
                <a:latin typeface="Comic Sans MS" panose="030F0702030302020204" pitchFamily="66" charset="0"/>
              </a:rPr>
              <a:t>rapid and excessive neuronal discharge </a:t>
            </a:r>
            <a:r>
              <a:rPr lang="en-US" sz="3100" dirty="0">
                <a:latin typeface="Comic Sans MS" panose="030F0702030302020204" pitchFamily="66" charset="0"/>
              </a:rPr>
              <a:t>in the brain. </a:t>
            </a:r>
            <a:endParaRPr lang="en-US" sz="3100" dirty="0" smtClean="0">
              <a:latin typeface="Comic Sans MS" panose="030F0702030302020204" pitchFamily="66" charset="0"/>
            </a:endParaRPr>
          </a:p>
          <a:p>
            <a:r>
              <a:rPr lang="en-US" sz="3100" dirty="0" smtClean="0">
                <a:latin typeface="Comic Sans MS" panose="030F0702030302020204" pitchFamily="66" charset="0"/>
              </a:rPr>
              <a:t>These </a:t>
            </a:r>
            <a:r>
              <a:rPr lang="en-US" sz="3100" dirty="0">
                <a:latin typeface="Comic Sans MS" panose="030F0702030302020204" pitchFamily="66" charset="0"/>
              </a:rPr>
              <a:t>usually result from an </a:t>
            </a:r>
            <a:r>
              <a:rPr lang="en-US" sz="3100" b="1" dirty="0">
                <a:solidFill>
                  <a:srgbClr val="FFC000"/>
                </a:solidFill>
                <a:latin typeface="Comic Sans MS" panose="030F0702030302020204" pitchFamily="66" charset="0"/>
              </a:rPr>
              <a:t>alteration in normal neuronal excitability. </a:t>
            </a:r>
            <a:endParaRPr lang="en-US" sz="3100" b="1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r>
              <a:rPr lang="en-US" sz="3100" dirty="0" smtClean="0">
                <a:latin typeface="Comic Sans MS" panose="030F0702030302020204" pitchFamily="66" charset="0"/>
              </a:rPr>
              <a:t>Normally</a:t>
            </a:r>
            <a:r>
              <a:rPr lang="en-US" sz="3100" dirty="0">
                <a:latin typeface="Comic Sans MS" panose="030F0702030302020204" pitchFamily="66" charset="0"/>
              </a:rPr>
              <a:t>, a </a:t>
            </a:r>
            <a:r>
              <a:rPr lang="en-US" sz="3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balance of neuronal excitation and inhibition </a:t>
            </a:r>
            <a:r>
              <a:rPr lang="en-US" sz="3100" dirty="0">
                <a:latin typeface="Comic Sans MS" panose="030F0702030302020204" pitchFamily="66" charset="0"/>
              </a:rPr>
              <a:t>exists such that electrical activity is not propagated unrestrained</a:t>
            </a:r>
            <a:r>
              <a:rPr lang="en-US" sz="31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3100" dirty="0" smtClean="0">
                <a:latin typeface="Comic Sans MS" panose="030F0702030302020204" pitchFamily="66" charset="0"/>
              </a:rPr>
              <a:t> </a:t>
            </a:r>
            <a:r>
              <a:rPr lang="en-US" sz="3100" dirty="0">
                <a:latin typeface="Comic Sans MS" panose="030F0702030302020204" pitchFamily="66" charset="0"/>
              </a:rPr>
              <a:t>If the </a:t>
            </a:r>
            <a:r>
              <a:rPr lang="en-US" sz="3100" dirty="0">
                <a:solidFill>
                  <a:srgbClr val="FF0000"/>
                </a:solidFill>
                <a:latin typeface="Comic Sans MS" panose="030F0702030302020204" pitchFamily="66" charset="0"/>
              </a:rPr>
              <a:t>balance is altered in </a:t>
            </a:r>
            <a:r>
              <a:rPr lang="en-US" sz="31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favour</a:t>
            </a:r>
            <a:r>
              <a:rPr lang="en-US" sz="3100" dirty="0">
                <a:solidFill>
                  <a:srgbClr val="FF0000"/>
                </a:solidFill>
                <a:latin typeface="Comic Sans MS" panose="030F0702030302020204" pitchFamily="66" charset="0"/>
              </a:rPr>
              <a:t> of inhibition</a:t>
            </a:r>
            <a:r>
              <a:rPr lang="en-US" sz="3100" dirty="0">
                <a:latin typeface="Comic Sans MS" panose="030F0702030302020204" pitchFamily="66" charset="0"/>
              </a:rPr>
              <a:t>, </a:t>
            </a:r>
            <a:r>
              <a:rPr lang="en-US" sz="31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sedation and anesthesia occurs </a:t>
            </a:r>
            <a:r>
              <a:rPr lang="en-US" sz="3100" dirty="0">
                <a:latin typeface="Comic Sans MS" panose="030F0702030302020204" pitchFamily="66" charset="0"/>
              </a:rPr>
              <a:t>and if </a:t>
            </a:r>
            <a:r>
              <a:rPr lang="en-US" sz="3100" b="1" dirty="0">
                <a:solidFill>
                  <a:srgbClr val="00B0F0"/>
                </a:solidFill>
                <a:latin typeface="Comic Sans MS" panose="030F0702030302020204" pitchFamily="66" charset="0"/>
              </a:rPr>
              <a:t>neuronal excitation predominates over inhibition, the potential for a seizure increases</a:t>
            </a:r>
            <a:r>
              <a:rPr lang="en-US" sz="31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.</a:t>
            </a:r>
            <a:endParaRPr lang="en-IN" sz="3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39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427" y="819356"/>
            <a:ext cx="11049000" cy="564138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dirty="0" smtClean="0">
                <a:latin typeface="Comic Sans MS" panose="030F0702030302020204" pitchFamily="66" charset="0"/>
              </a:rPr>
              <a:t>	For excitation to abnormally predominate over inhibition, </a:t>
            </a:r>
            <a:r>
              <a:rPr lang="en-US" sz="3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one of at least 4 possible events are likely to occur.</a:t>
            </a:r>
            <a:endParaRPr lang="en-IN" sz="30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sz="3000" dirty="0" smtClean="0">
                <a:latin typeface="Comic Sans MS" panose="030F0702030302020204" pitchFamily="66" charset="0"/>
              </a:rPr>
              <a:t>a</a:t>
            </a:r>
            <a:r>
              <a:rPr lang="en-US" sz="3000" dirty="0">
                <a:latin typeface="Comic Sans MS" panose="030F0702030302020204" pitchFamily="66" charset="0"/>
              </a:rPr>
              <a:t>) There may be </a:t>
            </a:r>
            <a:r>
              <a:rPr lang="en-US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increased availability of excitatory neurotransmitter </a:t>
            </a:r>
            <a:r>
              <a:rPr lang="en-US" sz="3000" dirty="0">
                <a:latin typeface="Comic Sans MS" panose="030F0702030302020204" pitchFamily="66" charset="0"/>
              </a:rPr>
              <a:t>such as glutamate and acetylcholine due either to increased production and release or to impaired metabolism or re-uptake</a:t>
            </a:r>
            <a:r>
              <a:rPr lang="en-US" sz="30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3000" dirty="0" smtClean="0">
                <a:latin typeface="Comic Sans MS" panose="030F0702030302020204" pitchFamily="66" charset="0"/>
              </a:rPr>
              <a:t>These </a:t>
            </a:r>
            <a:r>
              <a:rPr lang="en-US" sz="3000" dirty="0">
                <a:latin typeface="Comic Sans MS" panose="030F0702030302020204" pitchFamily="66" charset="0"/>
              </a:rPr>
              <a:t>neurotransmitters bind to their respective receptors and </a:t>
            </a:r>
            <a:r>
              <a:rPr lang="en-US" sz="3000" dirty="0">
                <a:solidFill>
                  <a:srgbClr val="00B0F0"/>
                </a:solidFill>
                <a:latin typeface="Comic Sans MS" panose="030F0702030302020204" pitchFamily="66" charset="0"/>
              </a:rPr>
              <a:t>open cationic channels for Na</a:t>
            </a:r>
            <a:r>
              <a:rPr lang="en-US" sz="3000" baseline="30000" dirty="0">
                <a:solidFill>
                  <a:srgbClr val="00B0F0"/>
                </a:solidFill>
                <a:latin typeface="Comic Sans MS" panose="030F0702030302020204" pitchFamily="66" charset="0"/>
              </a:rPr>
              <a:t>+</a:t>
            </a:r>
            <a:r>
              <a:rPr lang="en-US" sz="3000" dirty="0">
                <a:solidFill>
                  <a:srgbClr val="00B0F0"/>
                </a:solidFill>
                <a:latin typeface="Comic Sans MS" panose="030F0702030302020204" pitchFamily="66" charset="0"/>
              </a:rPr>
              <a:t>, Ca</a:t>
            </a:r>
            <a:r>
              <a:rPr lang="en-US" sz="3000" baseline="30000" dirty="0">
                <a:solidFill>
                  <a:srgbClr val="00B0F0"/>
                </a:solidFill>
                <a:latin typeface="Comic Sans MS" panose="030F0702030302020204" pitchFamily="66" charset="0"/>
              </a:rPr>
              <a:t>++</a:t>
            </a:r>
            <a:r>
              <a:rPr lang="en-US" sz="3000" dirty="0">
                <a:solidFill>
                  <a:srgbClr val="00B0F0"/>
                </a:solidFill>
                <a:latin typeface="Comic Sans MS" panose="030F0702030302020204" pitchFamily="66" charset="0"/>
              </a:rPr>
              <a:t>, and perhaps K</a:t>
            </a:r>
            <a:r>
              <a:rPr lang="en-US" sz="3000" baseline="30000" dirty="0">
                <a:solidFill>
                  <a:srgbClr val="00B0F0"/>
                </a:solidFill>
                <a:latin typeface="Comic Sans MS" panose="030F0702030302020204" pitchFamily="66" charset="0"/>
              </a:rPr>
              <a:t>+</a:t>
            </a:r>
            <a:r>
              <a:rPr lang="en-US" sz="3000" dirty="0">
                <a:solidFill>
                  <a:srgbClr val="00B0F0"/>
                </a:solidFill>
                <a:latin typeface="Comic Sans MS" panose="030F0702030302020204" pitchFamily="66" charset="0"/>
              </a:rPr>
              <a:t>. </a:t>
            </a:r>
            <a:endParaRPr lang="en-US" sz="30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en-US" sz="3000" dirty="0" smtClean="0">
                <a:latin typeface="Comic Sans MS" panose="030F0702030302020204" pitchFamily="66" charset="0"/>
              </a:rPr>
              <a:t>This </a:t>
            </a:r>
            <a:r>
              <a:rPr lang="en-US" sz="3000" dirty="0">
                <a:latin typeface="Comic Sans MS" panose="030F0702030302020204" pitchFamily="66" charset="0"/>
              </a:rPr>
              <a:t>causes the resting membrane potential to depolarize,  producing an </a:t>
            </a:r>
            <a:r>
              <a:rPr lang="en-US" sz="3000" b="1" dirty="0">
                <a:solidFill>
                  <a:srgbClr val="FFC000"/>
                </a:solidFill>
                <a:latin typeface="Comic Sans MS" panose="030F0702030302020204" pitchFamily="66" charset="0"/>
              </a:rPr>
              <a:t>action potential and excitatory response</a:t>
            </a:r>
            <a:r>
              <a:rPr lang="en-US" sz="3000" dirty="0" smtClean="0">
                <a:latin typeface="Comic Sans MS" panose="030F0702030302020204" pitchFamily="66" charset="0"/>
              </a:rPr>
              <a:t>.</a:t>
            </a:r>
            <a:endParaRPr lang="en-IN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369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724" y="704193"/>
            <a:ext cx="10916033" cy="5595912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latin typeface="Comic Sans MS" panose="030F0702030302020204" pitchFamily="66" charset="0"/>
              </a:rPr>
              <a:t>b) There may be </a:t>
            </a:r>
            <a:r>
              <a:rPr lang="en-US" sz="2800" b="1" dirty="0">
                <a:solidFill>
                  <a:srgbClr val="00B050"/>
                </a:solidFill>
                <a:latin typeface="Comic Sans MS" panose="030F0702030302020204" pitchFamily="66" charset="0"/>
              </a:rPr>
              <a:t>decreased availability of inhibitory neurotransmitter </a:t>
            </a:r>
            <a:r>
              <a:rPr lang="en-US" sz="2800" dirty="0">
                <a:latin typeface="Comic Sans MS" panose="030F0702030302020204" pitchFamily="66" charset="0"/>
              </a:rPr>
              <a:t>such as GABA, the most potent inhibitory neurotransmitter in the CNS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The decreased activity of inhibitory transmitters </a:t>
            </a:r>
            <a:r>
              <a:rPr lang="en-US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allows excitatory neurotransmitters to predominate and produce excitation</a:t>
            </a:r>
            <a:r>
              <a:rPr lang="en-US" sz="2800" dirty="0">
                <a:latin typeface="Comic Sans MS" panose="030F0702030302020204" pitchFamily="66" charset="0"/>
              </a:rPr>
              <a:t>. </a:t>
            </a:r>
            <a:endParaRPr lang="en-IN" sz="2800" dirty="0">
              <a:latin typeface="Comic Sans MS" panose="030F0702030302020204" pitchFamily="66" charset="0"/>
            </a:endParaRPr>
          </a:p>
          <a:p>
            <a:pPr algn="just"/>
            <a:r>
              <a:rPr lang="en-US" sz="2800" dirty="0" smtClean="0">
                <a:latin typeface="Comic Sans MS" panose="030F0702030302020204" pitchFamily="66" charset="0"/>
              </a:rPr>
              <a:t>c)There </a:t>
            </a:r>
            <a:r>
              <a:rPr lang="en-US" sz="2800" dirty="0" smtClean="0">
                <a:latin typeface="Comic Sans MS" panose="030F0702030302020204" pitchFamily="66" charset="0"/>
              </a:rPr>
              <a:t>may be </a:t>
            </a:r>
            <a:r>
              <a:rPr lang="en-US" sz="28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altered neuronal membrane function </a:t>
            </a:r>
            <a:r>
              <a:rPr lang="en-US" sz="2800" dirty="0" smtClean="0">
                <a:latin typeface="Comic Sans MS" panose="030F0702030302020204" pitchFamily="66" charset="0"/>
              </a:rPr>
              <a:t>that can lead to </a:t>
            </a:r>
            <a:r>
              <a:rPr lang="en-US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excessive depolarisation </a:t>
            </a:r>
            <a:r>
              <a:rPr lang="en-US" sz="2800" dirty="0" smtClean="0">
                <a:latin typeface="Comic Sans MS" panose="030F0702030302020204" pitchFamily="66" charset="0"/>
              </a:rPr>
              <a:t>(e.g., alteration of the Na</a:t>
            </a:r>
            <a:r>
              <a:rPr lang="en-US" sz="2800" baseline="30000" dirty="0" smtClean="0">
                <a:latin typeface="Comic Sans MS" panose="030F0702030302020204" pitchFamily="66" charset="0"/>
              </a:rPr>
              <a:t>+</a:t>
            </a:r>
            <a:r>
              <a:rPr lang="en-US" sz="2800" dirty="0" smtClean="0">
                <a:latin typeface="Comic Sans MS" panose="030F0702030302020204" pitchFamily="66" charset="0"/>
              </a:rPr>
              <a:t> pump) or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permeability changes in the cell membranes </a:t>
            </a:r>
            <a:r>
              <a:rPr lang="en-US" sz="2800" dirty="0" smtClean="0">
                <a:latin typeface="Comic Sans MS" panose="030F0702030302020204" pitchFamily="66" charset="0"/>
              </a:rPr>
              <a:t>(induced, for example, by hypoxia, inflammation or trauma).</a:t>
            </a:r>
          </a:p>
          <a:p>
            <a:pPr algn="just"/>
            <a:r>
              <a:rPr lang="en-US" sz="2800" dirty="0" smtClean="0">
                <a:latin typeface="Comic Sans MS" panose="030F0702030302020204" pitchFamily="66" charset="0"/>
              </a:rPr>
              <a:t> A </a:t>
            </a:r>
            <a:r>
              <a:rPr lang="en-US" sz="28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derangement of cellular metabolism alters also resting membrane potential </a:t>
            </a:r>
            <a:r>
              <a:rPr lang="en-US" sz="2800" dirty="0" smtClean="0">
                <a:latin typeface="Comic Sans MS" panose="030F0702030302020204" pitchFamily="66" charset="0"/>
              </a:rPr>
              <a:t>or ability of the cell to return to resting membrane potential. </a:t>
            </a:r>
          </a:p>
          <a:p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885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276" y="1566041"/>
            <a:ext cx="10716336" cy="434518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d)There may be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altered extracellular potassium and calcium concentrations. </a:t>
            </a:r>
            <a:endParaRPr lang="en-US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During </a:t>
            </a:r>
            <a:r>
              <a:rPr lang="en-US" sz="3200" dirty="0">
                <a:latin typeface="Comic Sans MS" panose="030F0702030302020204" pitchFamily="66" charset="0"/>
              </a:rPr>
              <a:t>a seizure, extracellular potassium increases and calcium decreases.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This </a:t>
            </a:r>
            <a:r>
              <a:rPr lang="en-US" sz="3200" dirty="0">
                <a:latin typeface="Comic Sans MS" panose="030F0702030302020204" pitchFamily="66" charset="0"/>
              </a:rPr>
              <a:t>results in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increased neuronal excitability which facilitates the initiation and spread of seizure.</a:t>
            </a:r>
            <a:endParaRPr lang="en-IN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864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89066" y="2992387"/>
            <a:ext cx="38138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 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75442" y="2967335"/>
            <a:ext cx="3841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Thank You 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ANTICONVULSANTS</a:t>
            </a:r>
            <a:r>
              <a:rPr lang="en-IN" sz="4000" dirty="0">
                <a:latin typeface="Comic Sans MS" panose="030F0702030302020204" pitchFamily="66" charset="0"/>
              </a:rPr>
              <a:t/>
            </a:r>
            <a:br>
              <a:rPr lang="en-IN" sz="4000" dirty="0">
                <a:latin typeface="Comic Sans MS" panose="030F0702030302020204" pitchFamily="66" charset="0"/>
              </a:rPr>
            </a:br>
            <a:endParaRPr lang="en-IN" sz="4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43" y="1825625"/>
            <a:ext cx="10946674" cy="4351338"/>
          </a:xfrm>
        </p:spPr>
        <p:txBody>
          <a:bodyPr>
            <a:noAutofit/>
          </a:bodyPr>
          <a:lstStyle/>
          <a:p>
            <a:pPr marL="536575" indent="-536575" algn="just">
              <a:spcBef>
                <a:spcPts val="3000"/>
              </a:spcBef>
            </a:pPr>
            <a:r>
              <a:rPr lang="en-US" sz="3200" dirty="0" smtClean="0">
                <a:latin typeface="Comic Sans MS" panose="030F0702030302020204" pitchFamily="66" charset="0"/>
              </a:rPr>
              <a:t>Anticonvulsants </a:t>
            </a:r>
            <a:r>
              <a:rPr lang="en-US" sz="3200" dirty="0">
                <a:latin typeface="Comic Sans MS" panose="030F0702030302020204" pitchFamily="66" charset="0"/>
              </a:rPr>
              <a:t>are drugs that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depress the CNS </a:t>
            </a:r>
            <a:r>
              <a:rPr lang="en-US" sz="3200" dirty="0">
                <a:latin typeface="Comic Sans MS" panose="030F0702030302020204" pitchFamily="66" charset="0"/>
              </a:rPr>
              <a:t>and control convulsions.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marL="536575" indent="-536575" algn="just">
              <a:spcBef>
                <a:spcPts val="3000"/>
              </a:spcBef>
            </a:pPr>
            <a:r>
              <a:rPr lang="en-US" sz="3200" dirty="0" smtClean="0">
                <a:latin typeface="Comic Sans MS" panose="030F0702030302020204" pitchFamily="66" charset="0"/>
              </a:rPr>
              <a:t>These </a:t>
            </a:r>
            <a:r>
              <a:rPr lang="en-US" sz="3200" dirty="0">
                <a:latin typeface="Comic Sans MS" panose="030F0702030302020204" pitchFamily="66" charset="0"/>
              </a:rPr>
              <a:t>drugs are intended for the treatment of various convulsive/ seizure disorders in man and animals.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marL="536575" indent="-536575" algn="just">
              <a:spcBef>
                <a:spcPts val="3000"/>
              </a:spcBef>
            </a:pPr>
            <a:r>
              <a:rPr lang="en-US" sz="3200" dirty="0" smtClean="0">
                <a:latin typeface="Comic Sans MS" panose="030F0702030302020204" pitchFamily="66" charset="0"/>
              </a:rPr>
              <a:t>The </a:t>
            </a:r>
            <a:r>
              <a:rPr lang="en-US" sz="3200" dirty="0">
                <a:latin typeface="Comic Sans MS" panose="030F0702030302020204" pitchFamily="66" charset="0"/>
              </a:rPr>
              <a:t>primary use of anticonvulsants is in epilepsy hence they are also called </a:t>
            </a:r>
            <a:r>
              <a:rPr lang="en-US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antiepileptics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487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3924" y="182245"/>
            <a:ext cx="10515600" cy="941161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Comic Sans MS" panose="030F0702030302020204" pitchFamily="66" charset="0"/>
              </a:rPr>
              <a:t>Epilepsy</a:t>
            </a:r>
            <a:r>
              <a:rPr lang="en-IN" sz="3200" dirty="0">
                <a:latin typeface="Comic Sans MS" panose="030F0702030302020204" pitchFamily="66" charset="0"/>
              </a:rPr>
              <a:t/>
            </a:r>
            <a:br>
              <a:rPr lang="en-IN" sz="3200" dirty="0">
                <a:latin typeface="Comic Sans MS" panose="030F0702030302020204" pitchFamily="66" charset="0"/>
              </a:rPr>
            </a:br>
            <a:endParaRPr lang="en-IN" sz="32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3406"/>
            <a:ext cx="10515600" cy="5577840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>
                <a:latin typeface="Comic Sans MS" panose="030F0702030302020204" pitchFamily="66" charset="0"/>
              </a:rPr>
              <a:t>The </a:t>
            </a:r>
            <a:r>
              <a:rPr lang="en-US" sz="2200" dirty="0">
                <a:latin typeface="Comic Sans MS" panose="030F0702030302020204" pitchFamily="66" charset="0"/>
              </a:rPr>
              <a:t>term epilepsy refers to a </a:t>
            </a:r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disorder of brain function </a:t>
            </a:r>
            <a:r>
              <a:rPr lang="en-US" sz="2200" dirty="0">
                <a:latin typeface="Comic Sans MS" panose="030F0702030302020204" pitchFamily="66" charset="0"/>
              </a:rPr>
              <a:t>characterized by the </a:t>
            </a:r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periodic and unpredictable occurrence of seizures. </a:t>
            </a:r>
            <a:endParaRPr lang="en-IN" sz="2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200" dirty="0">
                <a:latin typeface="Comic Sans MS" panose="030F0702030302020204" pitchFamily="66" charset="0"/>
              </a:rPr>
              <a:t>Epilepsy </a:t>
            </a:r>
            <a:r>
              <a:rPr lang="en-IN" sz="2200" dirty="0">
                <a:latin typeface="Comic Sans MS" panose="030F0702030302020204" pitchFamily="66" charset="0"/>
              </a:rPr>
              <a:t>is a collective name given to a group of chronic CNS disorders (syndrome) manifesting </a:t>
            </a:r>
            <a:r>
              <a:rPr lang="en-IN" sz="2200" dirty="0" smtClean="0">
                <a:latin typeface="Comic Sans MS" panose="030F0702030302020204" pitchFamily="66" charset="0"/>
              </a:rPr>
              <a:t>---</a:t>
            </a:r>
          </a:p>
          <a:p>
            <a:pPr marL="0" indent="0" algn="just">
              <a:buNone/>
            </a:pPr>
            <a:r>
              <a:rPr lang="en-IN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IN" sz="2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spontaneous </a:t>
            </a:r>
            <a:r>
              <a:rPr lang="en-IN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occurrence of seizures of brief duration, </a:t>
            </a:r>
            <a:endParaRPr lang="en-IN" sz="22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IN" sz="2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loss </a:t>
            </a:r>
            <a:r>
              <a:rPr lang="en-IN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or </a:t>
            </a:r>
            <a:r>
              <a:rPr lang="en-US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disturbance of consciousness, </a:t>
            </a:r>
            <a:endParaRPr lang="en-US" sz="22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US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abnormal </a:t>
            </a:r>
            <a:r>
              <a:rPr lang="en-US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body movements, </a:t>
            </a:r>
            <a:endParaRPr lang="en-US" sz="22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US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abnormal </a:t>
            </a:r>
            <a:r>
              <a:rPr lang="en-US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and excessive electroencephalographic (EEG) discharges, and </a:t>
            </a:r>
            <a:r>
              <a:rPr lang="en-US" sz="2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     	sensory</a:t>
            </a:r>
            <a:r>
              <a:rPr lang="en-US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, autonomic and/or behavior phenomenon. </a:t>
            </a:r>
            <a:endParaRPr lang="en-IN" sz="22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200" dirty="0">
                <a:latin typeface="Comic Sans MS" panose="030F0702030302020204" pitchFamily="66" charset="0"/>
              </a:rPr>
              <a:t>Seizures are thought to </a:t>
            </a:r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arise from the cerebral cortex </a:t>
            </a:r>
            <a:r>
              <a:rPr lang="en-US" sz="2200" dirty="0">
                <a:latin typeface="Comic Sans MS" panose="030F0702030302020204" pitchFamily="66" charset="0"/>
              </a:rPr>
              <a:t>in brain and their manifestations depend on </a:t>
            </a:r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site of the focus or region into which the discharges spread.</a:t>
            </a:r>
            <a:endParaRPr lang="en-IN" sz="2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200" dirty="0">
                <a:latin typeface="Comic Sans MS" panose="030F0702030302020204" pitchFamily="66" charset="0"/>
              </a:rPr>
              <a:t>In veterinary medicine, epilepsy is most common in dogs (1% of all canine</a:t>
            </a:r>
            <a:r>
              <a:rPr lang="en-IN" sz="2200" dirty="0">
                <a:latin typeface="Comic Sans MS" panose="030F0702030302020204" pitchFamily="66" charset="0"/>
              </a:rPr>
              <a:t> diseases), although cases also occur in cats, horses and cattle</a:t>
            </a:r>
            <a:r>
              <a:rPr lang="en-IN" sz="2200" dirty="0" smtClean="0">
                <a:latin typeface="Comic Sans MS" panose="030F0702030302020204" pitchFamily="66" charset="0"/>
              </a:rPr>
              <a:t>.</a:t>
            </a:r>
            <a:endParaRPr lang="en-IN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095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493" y="245739"/>
            <a:ext cx="8911687" cy="72121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Classification</a:t>
            </a:r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481"/>
            <a:ext cx="10515600" cy="5240740"/>
          </a:xfrm>
        </p:spPr>
        <p:txBody>
          <a:bodyPr>
            <a:normAutofit/>
          </a:bodyPr>
          <a:lstStyle/>
          <a:p>
            <a:r>
              <a:rPr lang="en-US" sz="2100" dirty="0" smtClean="0">
                <a:latin typeface="Comic Sans MS" panose="030F0702030302020204" pitchFamily="66" charset="0"/>
              </a:rPr>
              <a:t>The </a:t>
            </a:r>
            <a:r>
              <a:rPr lang="en-US" sz="2100" dirty="0">
                <a:latin typeface="Comic Sans MS" panose="030F0702030302020204" pitchFamily="66" charset="0"/>
              </a:rPr>
              <a:t>epilepsy is classified mainly on the </a:t>
            </a:r>
            <a:r>
              <a:rPr lang="en-US" sz="2100" dirty="0">
                <a:solidFill>
                  <a:srgbClr val="FF0000"/>
                </a:solidFill>
                <a:latin typeface="Comic Sans MS" panose="030F0702030302020204" pitchFamily="66" charset="0"/>
              </a:rPr>
              <a:t>basis of occurrence of seizures in humans </a:t>
            </a:r>
            <a:r>
              <a:rPr lang="en-US" sz="2100" dirty="0">
                <a:latin typeface="Comic Sans MS" panose="030F0702030302020204" pitchFamily="66" charset="0"/>
              </a:rPr>
              <a:t>but may also include animals</a:t>
            </a:r>
            <a:r>
              <a:rPr lang="en-US" sz="21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100" dirty="0" smtClean="0">
                <a:latin typeface="Comic Sans MS" panose="030F0702030302020204" pitchFamily="66" charset="0"/>
              </a:rPr>
              <a:t> </a:t>
            </a:r>
            <a:r>
              <a:rPr lang="en-US" sz="2100" dirty="0">
                <a:latin typeface="Comic Sans MS" panose="030F0702030302020204" pitchFamily="66" charset="0"/>
              </a:rPr>
              <a:t>Epileptic seizures have been classified into</a:t>
            </a:r>
            <a:endParaRPr lang="en-IN" sz="2100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sz="2100" dirty="0">
                <a:solidFill>
                  <a:srgbClr val="FF0000"/>
                </a:solidFill>
                <a:latin typeface="Comic Sans MS" panose="030F0702030302020204" pitchFamily="66" charset="0"/>
              </a:rPr>
              <a:t>1.Generalized Seizures </a:t>
            </a:r>
            <a:endParaRPr lang="en-US" sz="21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1028700" lvl="1" indent="-571500">
              <a:buAutoNum type="romanLcParenR"/>
            </a:pPr>
            <a:r>
              <a:rPr lang="en-US" sz="21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Tonic-</a:t>
            </a:r>
            <a:r>
              <a:rPr lang="en-US" sz="2100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clonic</a:t>
            </a:r>
            <a:r>
              <a:rPr lang="en-US" sz="21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seizure</a:t>
            </a:r>
            <a:r>
              <a:rPr lang="en-US" sz="21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/</a:t>
            </a:r>
            <a:r>
              <a:rPr lang="en-US" sz="21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Grand mal epilepsy</a:t>
            </a:r>
          </a:p>
          <a:p>
            <a:pPr marL="1028700" lvl="1" indent="-571500">
              <a:buAutoNum type="romanLcParenR"/>
            </a:pPr>
            <a:r>
              <a:rPr lang="en-US" sz="21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Absence seizure/Petit mal epilepsy</a:t>
            </a:r>
          </a:p>
          <a:p>
            <a:pPr marL="1028700" lvl="1" indent="-571500">
              <a:buAutoNum type="romanLcParenR"/>
            </a:pPr>
            <a:r>
              <a:rPr lang="en-US" sz="2100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Myoclonic</a:t>
            </a:r>
            <a:r>
              <a:rPr lang="en-US" sz="21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seizure</a:t>
            </a:r>
          </a:p>
          <a:p>
            <a:pPr marL="1028700" lvl="1" indent="-571500">
              <a:buNone/>
            </a:pPr>
            <a:endParaRPr lang="en-US" sz="2100" dirty="0" smtClean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sz="21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2100" dirty="0">
                <a:solidFill>
                  <a:srgbClr val="FF0000"/>
                </a:solidFill>
                <a:latin typeface="Comic Sans MS" panose="030F0702030302020204" pitchFamily="66" charset="0"/>
              </a:rPr>
              <a:t>. Partial (</a:t>
            </a:r>
            <a:r>
              <a:rPr lang="en-US" sz="21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localised</a:t>
            </a:r>
            <a:r>
              <a:rPr lang="en-US" sz="2100" dirty="0">
                <a:solidFill>
                  <a:srgbClr val="FF0000"/>
                </a:solidFill>
                <a:latin typeface="Comic Sans MS" panose="030F0702030302020204" pitchFamily="66" charset="0"/>
              </a:rPr>
              <a:t> or focal) </a:t>
            </a:r>
            <a:r>
              <a:rPr lang="en-US" sz="21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Seizures</a:t>
            </a:r>
          </a:p>
          <a:p>
            <a:pPr>
              <a:buNone/>
            </a:pPr>
            <a:r>
              <a:rPr lang="en-US" sz="2100" dirty="0" smtClean="0">
                <a:latin typeface="Comic Sans MS" panose="030F0702030302020204" pitchFamily="66" charset="0"/>
              </a:rPr>
              <a:t>		 </a:t>
            </a:r>
            <a:r>
              <a:rPr lang="en-US" sz="2100" dirty="0" err="1" smtClean="0">
                <a:latin typeface="Comic Sans MS" panose="030F0702030302020204" pitchFamily="66" charset="0"/>
              </a:rPr>
              <a:t>i</a:t>
            </a:r>
            <a:r>
              <a:rPr lang="en-US" sz="2100" dirty="0" smtClean="0">
                <a:latin typeface="Comic Sans MS" panose="030F0702030302020204" pitchFamily="66" charset="0"/>
              </a:rPr>
              <a:t>) </a:t>
            </a:r>
            <a:r>
              <a:rPr lang="en-US" sz="21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Simple partial seizure/Cortical focal epilepsy</a:t>
            </a:r>
            <a:endParaRPr lang="en-IN" sz="21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buNone/>
            </a:pPr>
            <a:r>
              <a:rPr lang="en-US" sz="21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ii) Complex partial seizure/Psychomotor epilepsy</a:t>
            </a:r>
          </a:p>
          <a:p>
            <a:pPr lvl="2">
              <a:buNone/>
            </a:pPr>
            <a:r>
              <a:rPr lang="en-US" sz="21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iii) </a:t>
            </a:r>
            <a:r>
              <a:rPr lang="en-US" sz="21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Partial with secondarily generalized tonic-</a:t>
            </a:r>
            <a:r>
              <a:rPr lang="en-US" sz="2100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clonic</a:t>
            </a:r>
            <a:r>
              <a:rPr lang="en-US" sz="21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seizures</a:t>
            </a:r>
            <a:endParaRPr lang="en-IN" sz="21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629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9450" y="476962"/>
            <a:ext cx="8911687" cy="128089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1. </a:t>
            </a:r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Generalized </a:t>
            </a:r>
            <a:r>
              <a:rPr lang="en-US" sz="4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seizures</a:t>
            </a:r>
            <a:r>
              <a:rPr lang="en-US" sz="4000" dirty="0">
                <a:solidFill>
                  <a:srgbClr val="00B050"/>
                </a:solidFill>
                <a:latin typeface="Comic Sans MS" panose="030F0702030302020204" pitchFamily="66" charset="0"/>
              </a:rPr>
              <a:t>:</a:t>
            </a:r>
            <a:endParaRPr lang="en-IN" sz="4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5" y="1591768"/>
            <a:ext cx="11181805" cy="4784891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 smtClean="0">
                <a:latin typeface="Comic Sans MS" panose="030F0702030302020204" pitchFamily="66" charset="0"/>
              </a:rPr>
              <a:t>Generalised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seizures are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bilateral</a:t>
            </a:r>
            <a:r>
              <a:rPr lang="en-US" sz="3200" dirty="0">
                <a:latin typeface="Comic Sans MS" panose="030F0702030302020204" pitchFamily="66" charset="0"/>
              </a:rPr>
              <a:t> (involve both hemispheres) and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symmetric</a:t>
            </a:r>
            <a:r>
              <a:rPr lang="en-US" sz="3200" dirty="0">
                <a:latin typeface="Comic Sans MS" panose="030F0702030302020204" pitchFamily="66" charset="0"/>
              </a:rPr>
              <a:t>, and do not have a specific locus of onset in the brain.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3200" dirty="0" smtClean="0">
                <a:latin typeface="Comic Sans MS" panose="030F0702030302020204" pitchFamily="66" charset="0"/>
              </a:rPr>
              <a:t>The </a:t>
            </a:r>
            <a:r>
              <a:rPr lang="en-US" sz="3200" dirty="0">
                <a:latin typeface="Comic Sans MS" panose="030F0702030302020204" pitchFamily="66" charset="0"/>
              </a:rPr>
              <a:t>most common </a:t>
            </a:r>
            <a:r>
              <a:rPr lang="en-US" sz="3200" dirty="0" smtClean="0">
                <a:latin typeface="Comic Sans MS" panose="030F0702030302020204" pitchFamily="66" charset="0"/>
              </a:rPr>
              <a:t>generalized </a:t>
            </a:r>
            <a:r>
              <a:rPr lang="en-US" sz="3200" dirty="0">
                <a:latin typeface="Comic Sans MS" panose="030F0702030302020204" pitchFamily="66" charset="0"/>
              </a:rPr>
              <a:t>seizures include</a:t>
            </a:r>
            <a:r>
              <a:rPr lang="en-US" sz="3200" dirty="0" smtClean="0">
                <a:latin typeface="Comic Sans MS" panose="030F0702030302020204" pitchFamily="66" charset="0"/>
              </a:rPr>
              <a:t>:</a:t>
            </a:r>
          </a:p>
          <a:p>
            <a:pPr algn="just">
              <a:buNone/>
            </a:pPr>
            <a:r>
              <a:rPr lang="en-US" sz="3200" dirty="0" smtClean="0">
                <a:latin typeface="Comic Sans MS" panose="030F0702030302020204" pitchFamily="66" charset="0"/>
              </a:rPr>
              <a:t>	</a:t>
            </a:r>
            <a:r>
              <a:rPr lang="en-US" sz="3200" dirty="0" err="1" smtClean="0">
                <a:latin typeface="Comic Sans MS" panose="030F0702030302020204" pitchFamily="66" charset="0"/>
              </a:rPr>
              <a:t>i</a:t>
            </a:r>
            <a:r>
              <a:rPr lang="en-US" sz="3200" dirty="0">
                <a:latin typeface="Comic Sans MS" panose="030F0702030302020204" pitchFamily="66" charset="0"/>
              </a:rPr>
              <a:t>) </a:t>
            </a:r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Tonic-</a:t>
            </a:r>
            <a:r>
              <a:rPr lang="en-US" sz="32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clonic</a:t>
            </a:r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seizure</a:t>
            </a:r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/</a:t>
            </a:r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Grand mal epilepsy:</a:t>
            </a:r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It is </a:t>
            </a:r>
            <a:r>
              <a:rPr lang="en-US" sz="3200" dirty="0" smtClean="0">
                <a:latin typeface="Comic Sans MS" panose="030F0702030302020204" pitchFamily="66" charset="0"/>
              </a:rPr>
              <a:t>characterized </a:t>
            </a:r>
            <a:r>
              <a:rPr lang="en-US" sz="3200" dirty="0">
                <a:latin typeface="Comic Sans MS" panose="030F0702030302020204" pitchFamily="66" charset="0"/>
              </a:rPr>
              <a:t>by tonic rigidity of extremities followed by massive </a:t>
            </a:r>
            <a:r>
              <a:rPr lang="en-US" sz="3200" dirty="0" err="1">
                <a:latin typeface="Comic Sans MS" panose="030F0702030302020204" pitchFamily="66" charset="0"/>
              </a:rPr>
              <a:t>clonic</a:t>
            </a:r>
            <a:r>
              <a:rPr lang="en-US" sz="3200" dirty="0">
                <a:latin typeface="Comic Sans MS" panose="030F0702030302020204" pitchFamily="66" charset="0"/>
              </a:rPr>
              <a:t> jerking for several minutes. It is the most common form of epilepsy in dogs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  <a:endParaRPr lang="en-IN" sz="3200" dirty="0">
              <a:latin typeface="Comic Sans MS" panose="030F0702030302020204" pitchFamily="66" charset="0"/>
            </a:endParaRPr>
          </a:p>
          <a:p>
            <a:pPr algn="just"/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572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906714"/>
            <a:ext cx="10515600" cy="497596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ii) </a:t>
            </a:r>
            <a:r>
              <a:rPr lang="en-US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Absence seizure/Petit mal epilepsy</a:t>
            </a:r>
            <a:r>
              <a:rPr lang="en-US" sz="2800" b="1" dirty="0">
                <a:latin typeface="Comic Sans MS" panose="030F0702030302020204" pitchFamily="66" charset="0"/>
              </a:rPr>
              <a:t>:</a:t>
            </a:r>
            <a:r>
              <a:rPr lang="en-US" sz="2800" dirty="0">
                <a:latin typeface="Comic Sans MS" panose="030F0702030302020204" pitchFamily="66" charset="0"/>
              </a:rPr>
              <a:t> It is </a:t>
            </a:r>
            <a:r>
              <a:rPr lang="en-US" sz="2800" dirty="0" smtClean="0">
                <a:latin typeface="Comic Sans MS" panose="030F0702030302020204" pitchFamily="66" charset="0"/>
              </a:rPr>
              <a:t>characterized </a:t>
            </a:r>
            <a:r>
              <a:rPr lang="en-US" sz="2800" dirty="0">
                <a:latin typeface="Comic Sans MS" panose="030F0702030302020204" pitchFamily="66" charset="0"/>
              </a:rPr>
              <a:t>by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momentary loss of consciousness associated with staring and cessation of activities. </a:t>
            </a:r>
            <a:endParaRPr lang="en-US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There </a:t>
            </a:r>
            <a:r>
              <a:rPr lang="en-US" sz="2800" dirty="0">
                <a:latin typeface="Comic Sans MS" panose="030F0702030302020204" pitchFamily="66" charset="0"/>
              </a:rPr>
              <a:t>is </a:t>
            </a:r>
            <a:r>
              <a:rPr lang="en-US" sz="2800" dirty="0" err="1">
                <a:latin typeface="Comic Sans MS" panose="030F0702030302020204" pitchFamily="66" charset="0"/>
              </a:rPr>
              <a:t>clonic</a:t>
            </a:r>
            <a:r>
              <a:rPr lang="en-US" sz="2800" dirty="0">
                <a:latin typeface="Comic Sans MS" panose="030F0702030302020204" pitchFamily="66" charset="0"/>
              </a:rPr>
              <a:t> jerking of eyelids but no motor activity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In human beings, absence seizures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mainly occur in children</a:t>
            </a:r>
            <a:r>
              <a:rPr lang="en-US" sz="2800" dirty="0">
                <a:latin typeface="Comic Sans MS" panose="030F0702030302020204" pitchFamily="66" charset="0"/>
              </a:rPr>
              <a:t>; whether it occurs in dogs is unclear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iii) </a:t>
            </a:r>
            <a:r>
              <a:rPr lang="en-US" sz="2800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Myoclonic</a:t>
            </a:r>
            <a:r>
              <a:rPr lang="en-US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seizure:</a:t>
            </a:r>
            <a:r>
              <a:rPr lang="en-US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</a:rPr>
              <a:t>It is </a:t>
            </a:r>
            <a:r>
              <a:rPr lang="en-US" sz="2800" dirty="0" err="1" smtClean="0">
                <a:latin typeface="Comic Sans MS" panose="030F0702030302020204" pitchFamily="66" charset="0"/>
              </a:rPr>
              <a:t>characterised</a:t>
            </a:r>
            <a:r>
              <a:rPr lang="en-US" sz="2800" dirty="0" smtClean="0">
                <a:latin typeface="Comic Sans MS" panose="030F0702030302020204" pitchFamily="66" charset="0"/>
              </a:rPr>
              <a:t> by a brief (perhaps a second)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shock like condition of muscles of a limb/extremity </a:t>
            </a:r>
            <a:r>
              <a:rPr lang="en-US" sz="2800" dirty="0" smtClean="0">
                <a:latin typeface="Comic Sans MS" panose="030F0702030302020204" pitchFamily="66" charset="0"/>
              </a:rPr>
              <a:t>or the whole body. 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The </a:t>
            </a:r>
            <a:r>
              <a:rPr lang="en-US" sz="2800" dirty="0" err="1" smtClean="0">
                <a:latin typeface="Comic Sans MS" panose="030F0702030302020204" pitchFamily="66" charset="0"/>
              </a:rPr>
              <a:t>myoclonic</a:t>
            </a:r>
            <a:r>
              <a:rPr lang="en-US" sz="2800" dirty="0" smtClean="0">
                <a:latin typeface="Comic Sans MS" panose="030F0702030302020204" pitchFamily="66" charset="0"/>
              </a:rPr>
              <a:t> epilepsies occur in dogs but treatment is usually not undertaken.</a:t>
            </a:r>
            <a:endParaRPr lang="en-IN" sz="2800" dirty="0" smtClean="0">
              <a:latin typeface="Comic Sans MS" panose="030F0702030302020204" pitchFamily="66" charset="0"/>
            </a:endParaRPr>
          </a:p>
          <a:p>
            <a:pPr algn="just"/>
            <a:endParaRPr lang="en-IN" sz="2800" dirty="0">
              <a:latin typeface="Comic Sans MS" panose="030F0702030302020204" pitchFamily="66" charset="0"/>
            </a:endParaRPr>
          </a:p>
          <a:p>
            <a:pPr algn="just"/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742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7542"/>
            <a:ext cx="10515600" cy="46297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2. </a:t>
            </a:r>
            <a:r>
              <a:rPr lang="en-US" sz="2800" b="1" dirty="0">
                <a:solidFill>
                  <a:srgbClr val="00B050"/>
                </a:solidFill>
                <a:latin typeface="Comic Sans MS" panose="030F0702030302020204" pitchFamily="66" charset="0"/>
              </a:rPr>
              <a:t>Partial/</a:t>
            </a:r>
            <a:r>
              <a:rPr lang="en-US" sz="2800" b="1" dirty="0" err="1">
                <a:solidFill>
                  <a:srgbClr val="00B050"/>
                </a:solidFill>
                <a:latin typeface="Comic Sans MS" panose="030F0702030302020204" pitchFamily="66" charset="0"/>
              </a:rPr>
              <a:t>Localised</a:t>
            </a:r>
            <a:r>
              <a:rPr lang="en-US" sz="2800" b="1" dirty="0">
                <a:solidFill>
                  <a:srgbClr val="00B050"/>
                </a:solidFill>
                <a:latin typeface="Comic Sans MS" panose="030F0702030302020204" pitchFamily="66" charset="0"/>
              </a:rPr>
              <a:t> seizures</a:t>
            </a:r>
            <a:r>
              <a:rPr lang="en-US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:</a:t>
            </a:r>
            <a:r>
              <a:rPr lang="en-US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</a:p>
          <a:p>
            <a:pPr marL="457200" lvl="1" indent="0"/>
            <a:r>
              <a:rPr lang="en-US" sz="2800" dirty="0" smtClean="0">
                <a:latin typeface="Comic Sans MS" panose="030F0702030302020204" pitchFamily="66" charset="0"/>
              </a:rPr>
              <a:t>Partial </a:t>
            </a:r>
            <a:r>
              <a:rPr lang="en-US" sz="2800" dirty="0">
                <a:latin typeface="Comic Sans MS" panose="030F0702030302020204" pitchFamily="66" charset="0"/>
              </a:rPr>
              <a:t>seizures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originate in a specific part </a:t>
            </a:r>
            <a:r>
              <a:rPr lang="en-US" sz="2800" dirty="0">
                <a:latin typeface="Comic Sans MS" panose="030F0702030302020204" pitchFamily="66" charset="0"/>
              </a:rPr>
              <a:t>of brain and are often associated with the structural disease of brain.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endParaRPr lang="en-US" sz="2800" dirty="0" smtClean="0">
              <a:latin typeface="Comic Sans MS" panose="030F0702030302020204" pitchFamily="66" charset="0"/>
            </a:endParaRPr>
          </a:p>
          <a:p>
            <a:pPr marL="457200" lvl="1" indent="0"/>
            <a:r>
              <a:rPr lang="en-US" sz="2800" dirty="0" smtClean="0">
                <a:latin typeface="Comic Sans MS" panose="030F0702030302020204" pitchFamily="66" charset="0"/>
              </a:rPr>
              <a:t>Partial </a:t>
            </a:r>
            <a:r>
              <a:rPr lang="en-US" sz="2800" dirty="0">
                <a:latin typeface="Comic Sans MS" panose="030F0702030302020204" pitchFamily="66" charset="0"/>
              </a:rPr>
              <a:t>seizures are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less commonly </a:t>
            </a:r>
            <a:r>
              <a:rPr lang="en-US" sz="2800" dirty="0">
                <a:latin typeface="Comic Sans MS" panose="030F0702030302020204" pitchFamily="66" charset="0"/>
              </a:rPr>
              <a:t>seen in canines than the </a:t>
            </a:r>
            <a:r>
              <a:rPr lang="en-US" sz="2800" dirty="0" smtClean="0">
                <a:latin typeface="Comic Sans MS" panose="030F0702030302020204" pitchFamily="66" charset="0"/>
              </a:rPr>
              <a:t>generalized </a:t>
            </a:r>
            <a:r>
              <a:rPr lang="en-US" sz="2800" dirty="0">
                <a:latin typeface="Comic Sans MS" panose="030F0702030302020204" pitchFamily="66" charset="0"/>
              </a:rPr>
              <a:t>seizures.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lvl="1" indent="0"/>
            <a:endParaRPr lang="en-US" sz="2800" dirty="0" smtClean="0">
              <a:latin typeface="Comic Sans MS" panose="030F0702030302020204" pitchFamily="66" charset="0"/>
            </a:endParaRPr>
          </a:p>
          <a:p>
            <a:pPr marL="457200" lvl="1" indent="0"/>
            <a:r>
              <a:rPr lang="en-US" sz="2800" dirty="0" smtClean="0">
                <a:latin typeface="Comic Sans MS" panose="030F0702030302020204" pitchFamily="66" charset="0"/>
              </a:rPr>
              <a:t>In </a:t>
            </a:r>
            <a:r>
              <a:rPr lang="en-US" sz="2800" dirty="0">
                <a:latin typeface="Comic Sans MS" panose="030F0702030302020204" pitchFamily="66" charset="0"/>
              </a:rPr>
              <a:t>animals, partial seizures are more difficult to diagnose and treat than </a:t>
            </a:r>
            <a:r>
              <a:rPr lang="en-US" sz="2800" dirty="0" err="1">
                <a:latin typeface="Comic Sans MS" panose="030F0702030302020204" pitchFamily="66" charset="0"/>
              </a:rPr>
              <a:t>generalised</a:t>
            </a:r>
            <a:r>
              <a:rPr lang="en-US" sz="2800" dirty="0">
                <a:latin typeface="Comic Sans MS" panose="030F0702030302020204" pitchFamily="66" charset="0"/>
              </a:rPr>
              <a:t> seizures and, therefore, carry a poorer prognosis.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endParaRPr lang="en-US" sz="2800" dirty="0" smtClean="0">
              <a:latin typeface="Comic Sans MS" panose="030F0702030302020204" pitchFamily="66" charset="0"/>
            </a:endParaRPr>
          </a:p>
          <a:p>
            <a:pPr marL="457200" lvl="1" indent="0"/>
            <a:r>
              <a:rPr lang="en-US" sz="2800" dirty="0" smtClean="0">
                <a:latin typeface="Comic Sans MS" panose="030F0702030302020204" pitchFamily="66" charset="0"/>
              </a:rPr>
              <a:t>Partial </a:t>
            </a:r>
            <a:r>
              <a:rPr lang="en-US" sz="2800" dirty="0">
                <a:latin typeface="Comic Sans MS" panose="030F0702030302020204" pitchFamily="66" charset="0"/>
              </a:rPr>
              <a:t>seizures may be subdivided according to the degree of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body movements.</a:t>
            </a:r>
            <a:endParaRPr lang="en-IN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668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5117" y="1639613"/>
            <a:ext cx="10411536" cy="3777622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i</a:t>
            </a:r>
            <a:r>
              <a:rPr lang="en-US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) </a:t>
            </a:r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Simple partial seizure/Cortical focal epilepsy</a:t>
            </a:r>
            <a:r>
              <a:rPr lang="en-US" sz="3200" b="1" dirty="0">
                <a:solidFill>
                  <a:srgbClr val="00B050"/>
                </a:solidFill>
                <a:latin typeface="Comic Sans MS" panose="030F0702030302020204" pitchFamily="66" charset="0"/>
              </a:rPr>
              <a:t>:</a:t>
            </a:r>
            <a:r>
              <a:rPr lang="en-US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It is associated with preservation of consciousness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Seizures </a:t>
            </a:r>
            <a:r>
              <a:rPr lang="en-US" sz="3200" dirty="0">
                <a:latin typeface="Comic Sans MS" panose="030F0702030302020204" pitchFamily="66" charset="0"/>
              </a:rPr>
              <a:t>are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confined to a group of muscles </a:t>
            </a:r>
            <a:r>
              <a:rPr lang="en-US" sz="3200" dirty="0">
                <a:latin typeface="Comic Sans MS" panose="030F0702030302020204" pitchFamily="66" charset="0"/>
              </a:rPr>
              <a:t>or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localised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sensory disturbance </a:t>
            </a:r>
            <a:r>
              <a:rPr lang="en-US" sz="3200" dirty="0">
                <a:latin typeface="Comic Sans MS" panose="030F0702030302020204" pitchFamily="66" charset="0"/>
              </a:rPr>
              <a:t>depending on the </a:t>
            </a:r>
            <a:r>
              <a:rPr lang="en-US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area of cortex involved in the seizure</a:t>
            </a:r>
            <a:r>
              <a:rPr lang="en-US" sz="3200" dirty="0">
                <a:latin typeface="Comic Sans MS" panose="030F0702030302020204" pitchFamily="66" charset="0"/>
              </a:rPr>
              <a:t>.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97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978" y="1201783"/>
            <a:ext cx="11260182" cy="56562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B0F0"/>
                </a:solidFill>
                <a:latin typeface="Comic Sans MS" panose="030F0702030302020204" pitchFamily="66" charset="0"/>
              </a:rPr>
              <a:t>ii) Complex partial seizure/Psychomotor epilepsy</a:t>
            </a:r>
            <a:r>
              <a:rPr lang="en-US" sz="32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:</a:t>
            </a:r>
          </a:p>
          <a:p>
            <a:pPr marL="457200" lvl="1" indent="0"/>
            <a:r>
              <a:rPr lang="en-US" sz="3200" dirty="0" smtClean="0">
                <a:latin typeface="Comic Sans MS" panose="030F0702030302020204" pitchFamily="66" charset="0"/>
              </a:rPr>
              <a:t> It </a:t>
            </a:r>
            <a:r>
              <a:rPr lang="en-US" sz="3200" dirty="0">
                <a:latin typeface="Comic Sans MS" panose="030F0702030302020204" pitchFamily="66" charset="0"/>
              </a:rPr>
              <a:t>is </a:t>
            </a:r>
            <a:r>
              <a:rPr lang="en-US" sz="3200" dirty="0" smtClean="0">
                <a:latin typeface="Comic Sans MS" panose="030F0702030302020204" pitchFamily="66" charset="0"/>
              </a:rPr>
              <a:t>characterized </a:t>
            </a:r>
            <a:r>
              <a:rPr lang="en-US" sz="3200" dirty="0">
                <a:latin typeface="Comic Sans MS" panose="030F0702030302020204" pitchFamily="66" charset="0"/>
              </a:rPr>
              <a:t>by </a:t>
            </a:r>
            <a:r>
              <a:rPr lang="en-US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impaired consciousness </a:t>
            </a:r>
            <a:r>
              <a:rPr lang="en-US" sz="3200" dirty="0">
                <a:latin typeface="Comic Sans MS" panose="030F0702030302020204" pitchFamily="66" charset="0"/>
              </a:rPr>
              <a:t>with </a:t>
            </a:r>
            <a:r>
              <a:rPr lang="en-US" sz="3200" dirty="0">
                <a:solidFill>
                  <a:srgbClr val="FFC000"/>
                </a:solidFill>
                <a:latin typeface="Comic Sans MS" panose="030F0702030302020204" pitchFamily="66" charset="0"/>
              </a:rPr>
              <a:t>bizarre and </a:t>
            </a:r>
            <a:r>
              <a:rPr lang="en-US" sz="32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confused    </a:t>
            </a:r>
            <a:r>
              <a:rPr lang="en-US" sz="32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behaviour</a:t>
            </a:r>
            <a:r>
              <a:rPr lang="en-US" sz="3200" dirty="0">
                <a:solidFill>
                  <a:srgbClr val="FFC000"/>
                </a:solidFill>
                <a:latin typeface="Comic Sans MS" panose="030F0702030302020204" pitchFamily="66" charset="0"/>
              </a:rPr>
              <a:t>, and purposeless movements. </a:t>
            </a:r>
            <a:endParaRPr lang="en-US" sz="3200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marL="457200" lvl="1" indent="0"/>
            <a:r>
              <a:rPr lang="en-US" sz="3200" dirty="0" smtClean="0">
                <a:latin typeface="Comic Sans MS" panose="030F0702030302020204" pitchFamily="66" charset="0"/>
              </a:rPr>
              <a:t>In </a:t>
            </a:r>
            <a:r>
              <a:rPr lang="en-US" sz="3200" dirty="0">
                <a:latin typeface="Comic Sans MS" panose="030F0702030302020204" pitchFamily="66" charset="0"/>
              </a:rPr>
              <a:t>this epilepsy, the </a:t>
            </a:r>
            <a:r>
              <a:rPr lang="en-US" sz="3200" dirty="0">
                <a:solidFill>
                  <a:srgbClr val="00B0F0"/>
                </a:solidFill>
                <a:latin typeface="Comic Sans MS" panose="030F0702030302020204" pitchFamily="66" charset="0"/>
              </a:rPr>
              <a:t>discharges become more widespread and complex </a:t>
            </a:r>
            <a:r>
              <a:rPr lang="en-US" sz="3200" dirty="0">
                <a:latin typeface="Comic Sans MS" panose="030F0702030302020204" pitchFamily="66" charset="0"/>
              </a:rPr>
              <a:t>motor or behavioral aberrations are seen.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marL="457200" lvl="1" indent="0"/>
            <a:r>
              <a:rPr lang="en-US" sz="3200" dirty="0" smtClean="0">
                <a:latin typeface="Comic Sans MS" panose="030F0702030302020204" pitchFamily="66" charset="0"/>
              </a:rPr>
              <a:t>The </a:t>
            </a:r>
            <a:r>
              <a:rPr lang="en-US" sz="3200" dirty="0">
                <a:latin typeface="Comic Sans MS" panose="030F0702030302020204" pitchFamily="66" charset="0"/>
              </a:rPr>
              <a:t>seizure focus is located in the </a:t>
            </a:r>
            <a:r>
              <a:rPr lang="en-US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temporal lobe of the cerebrum</a:t>
            </a:r>
            <a:r>
              <a:rPr lang="en-US" sz="3200" dirty="0">
                <a:latin typeface="Comic Sans MS" panose="030F0702030302020204" pitchFamily="66" charset="0"/>
              </a:rPr>
              <a:t>, so it is also called </a:t>
            </a:r>
            <a:r>
              <a:rPr lang="en-US" sz="3200" dirty="0" smtClean="0">
                <a:latin typeface="Comic Sans MS" panose="030F0702030302020204" pitchFamily="66" charset="0"/>
              </a:rPr>
              <a:t>   </a:t>
            </a:r>
            <a:r>
              <a:rPr lang="en-US" sz="32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temporal </a:t>
            </a:r>
            <a:r>
              <a:rPr lang="en-US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lobe epilepsy</a:t>
            </a:r>
            <a:r>
              <a:rPr lang="en-US" sz="3200" dirty="0">
                <a:latin typeface="Comic Sans MS" panose="030F0702030302020204" pitchFamily="66" charset="0"/>
              </a:rPr>
              <a:t>.</a:t>
            </a:r>
            <a:endParaRPr lang="en-IN" sz="3200" dirty="0">
              <a:latin typeface="Comic Sans MS" panose="030F0702030302020204" pitchFamily="66" charset="0"/>
            </a:endParaRPr>
          </a:p>
          <a:p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73203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1414</TotalTime>
  <Words>942</Words>
  <Application>Microsoft Office PowerPoint</Application>
  <PresentationFormat>Widescreen</PresentationFormat>
  <Paragraphs>87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Aharoni</vt:lpstr>
      <vt:lpstr>Arial</vt:lpstr>
      <vt:lpstr>Century Gothic</vt:lpstr>
      <vt:lpstr>Comic Sans MS</vt:lpstr>
      <vt:lpstr>Wingdings 3</vt:lpstr>
      <vt:lpstr>Wisp</vt:lpstr>
      <vt:lpstr>PowerPoint Presentation</vt:lpstr>
      <vt:lpstr>ANTICONVULSANTS </vt:lpstr>
      <vt:lpstr>Epilepsy </vt:lpstr>
      <vt:lpstr>Classification</vt:lpstr>
      <vt:lpstr>1. Generalized seizures: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Pathophysiology of Seizures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Dr. Nirbhay Kumar</cp:lastModifiedBy>
  <cp:revision>91</cp:revision>
  <dcterms:created xsi:type="dcterms:W3CDTF">2019-01-23T05:57:38Z</dcterms:created>
  <dcterms:modified xsi:type="dcterms:W3CDTF">2020-04-23T09:46:11Z</dcterms:modified>
</cp:coreProperties>
</file>