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7"/>
  </p:notesMasterIdLst>
  <p:sldIdLst>
    <p:sldId id="355" r:id="rId2"/>
    <p:sldId id="311" r:id="rId3"/>
    <p:sldId id="358" r:id="rId4"/>
    <p:sldId id="312" r:id="rId5"/>
    <p:sldId id="369" r:id="rId6"/>
    <p:sldId id="360" r:id="rId7"/>
    <p:sldId id="375" r:id="rId8"/>
    <p:sldId id="315" r:id="rId9"/>
    <p:sldId id="316" r:id="rId10"/>
    <p:sldId id="356" r:id="rId11"/>
    <p:sldId id="371" r:id="rId12"/>
    <p:sldId id="373" r:id="rId13"/>
    <p:sldId id="317" r:id="rId14"/>
    <p:sldId id="361" r:id="rId15"/>
    <p:sldId id="362" r:id="rId16"/>
    <p:sldId id="363" r:id="rId17"/>
    <p:sldId id="318" r:id="rId18"/>
    <p:sldId id="320" r:id="rId19"/>
    <p:sldId id="366" r:id="rId20"/>
    <p:sldId id="321" r:id="rId21"/>
    <p:sldId id="323" r:id="rId22"/>
    <p:sldId id="324" r:id="rId23"/>
    <p:sldId id="326" r:id="rId24"/>
    <p:sldId id="367" r:id="rId25"/>
    <p:sldId id="36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snapToGrid="0">
      <p:cViewPr varScale="1">
        <p:scale>
          <a:sx n="61" d="100"/>
          <a:sy n="61" d="100"/>
        </p:scale>
        <p:origin x="796"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4E0F19-84D5-4795-8CBE-6859D83EB781}" type="datetimeFigureOut">
              <a:rPr lang="en-US" smtClean="0"/>
              <a:t>4/23/2020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52B868-6868-4FE3-B549-51DAFCB0752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752B868-6868-4FE3-B549-51DAFCB07524}" type="slidenum">
              <a:rPr lang="en-US" smtClean="0"/>
              <a:t>5</a:t>
            </a:fld>
            <a:endParaRPr lang="en-US"/>
          </a:p>
        </p:txBody>
      </p:sp>
    </p:spTree>
    <p:extLst>
      <p:ext uri="{BB962C8B-B14F-4D97-AF65-F5344CB8AC3E}">
        <p14:creationId xmlns:p14="http://schemas.microsoft.com/office/powerpoint/2010/main" val="1699070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4584CE-57CF-4789-8F34-82536B9775A0}" type="datetimeFigureOut">
              <a:rPr lang="en-IN" smtClean="0"/>
              <a:pPr/>
              <a:t>23-04-2020</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A4F7DF9-9D7E-472B-96ED-24B299E4DFE2}" type="slidenum">
              <a:rPr lang="en-IN" smtClean="0"/>
              <a:pPr/>
              <a:t>‹#›</a:t>
            </a:fld>
            <a:endParaRPr lang="en-IN"/>
          </a:p>
        </p:txBody>
      </p:sp>
    </p:spTree>
    <p:extLst>
      <p:ext uri="{BB962C8B-B14F-4D97-AF65-F5344CB8AC3E}">
        <p14:creationId xmlns:p14="http://schemas.microsoft.com/office/powerpoint/2010/main" val="121590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4584CE-57CF-4789-8F34-82536B9775A0}" type="datetimeFigureOut">
              <a:rPr lang="en-IN" smtClean="0"/>
              <a:pPr/>
              <a:t>23-04-2020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4F7DF9-9D7E-472B-96ED-24B299E4DFE2}" type="slidenum">
              <a:rPr lang="en-IN" smtClean="0"/>
              <a:pPr/>
              <a:t>‹#›</a:t>
            </a:fld>
            <a:endParaRPr lang="en-IN"/>
          </a:p>
        </p:txBody>
      </p:sp>
    </p:spTree>
    <p:extLst>
      <p:ext uri="{BB962C8B-B14F-4D97-AF65-F5344CB8AC3E}">
        <p14:creationId xmlns:p14="http://schemas.microsoft.com/office/powerpoint/2010/main" val="2996477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4584CE-57CF-4789-8F34-82536B9775A0}" type="datetimeFigureOut">
              <a:rPr lang="en-IN" smtClean="0"/>
              <a:pPr/>
              <a:t>23-04-2020</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4F7DF9-9D7E-472B-96ED-24B299E4DFE2}" type="slidenum">
              <a:rPr lang="en-IN" smtClean="0"/>
              <a:pPr/>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5168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A4584CE-57CF-4789-8F34-82536B9775A0}" type="datetimeFigureOut">
              <a:rPr lang="en-IN" smtClean="0"/>
              <a:pPr/>
              <a:t>23-04-2020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4F7DF9-9D7E-472B-96ED-24B299E4DFE2}" type="slidenum">
              <a:rPr lang="en-IN" smtClean="0"/>
              <a:pPr/>
              <a:t>‹#›</a:t>
            </a:fld>
            <a:endParaRPr lang="en-IN"/>
          </a:p>
        </p:txBody>
      </p:sp>
    </p:spTree>
    <p:extLst>
      <p:ext uri="{BB962C8B-B14F-4D97-AF65-F5344CB8AC3E}">
        <p14:creationId xmlns:p14="http://schemas.microsoft.com/office/powerpoint/2010/main" val="3526099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A4584CE-57CF-4789-8F34-82536B9775A0}" type="datetimeFigureOut">
              <a:rPr lang="en-IN" smtClean="0"/>
              <a:pPr/>
              <a:t>23-04-2020</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4F7DF9-9D7E-472B-96ED-24B299E4DFE2}" type="slidenum">
              <a:rPr lang="en-IN" smtClean="0"/>
              <a:pPr/>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05812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A4584CE-57CF-4789-8F34-82536B9775A0}" type="datetimeFigureOut">
              <a:rPr lang="en-IN" smtClean="0"/>
              <a:pPr/>
              <a:t>23-04-2020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4F7DF9-9D7E-472B-96ED-24B299E4DFE2}" type="slidenum">
              <a:rPr lang="en-IN" smtClean="0"/>
              <a:pPr/>
              <a:t>‹#›</a:t>
            </a:fld>
            <a:endParaRPr lang="en-IN"/>
          </a:p>
        </p:txBody>
      </p:sp>
    </p:spTree>
    <p:extLst>
      <p:ext uri="{BB962C8B-B14F-4D97-AF65-F5344CB8AC3E}">
        <p14:creationId xmlns:p14="http://schemas.microsoft.com/office/powerpoint/2010/main" val="23190510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4584CE-57CF-4789-8F34-82536B9775A0}" type="datetimeFigureOut">
              <a:rPr lang="en-IN" smtClean="0"/>
              <a:pPr/>
              <a:t>23-04-2020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4F7DF9-9D7E-472B-96ED-24B299E4DFE2}" type="slidenum">
              <a:rPr lang="en-IN" smtClean="0"/>
              <a:pPr/>
              <a:t>‹#›</a:t>
            </a:fld>
            <a:endParaRPr lang="en-IN"/>
          </a:p>
        </p:txBody>
      </p:sp>
    </p:spTree>
    <p:extLst>
      <p:ext uri="{BB962C8B-B14F-4D97-AF65-F5344CB8AC3E}">
        <p14:creationId xmlns:p14="http://schemas.microsoft.com/office/powerpoint/2010/main" val="2606976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4584CE-57CF-4789-8F34-82536B9775A0}" type="datetimeFigureOut">
              <a:rPr lang="en-IN" smtClean="0"/>
              <a:pPr/>
              <a:t>23-04-2020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4F7DF9-9D7E-472B-96ED-24B299E4DFE2}" type="slidenum">
              <a:rPr lang="en-IN" smtClean="0"/>
              <a:pPr/>
              <a:t>‹#›</a:t>
            </a:fld>
            <a:endParaRPr lang="en-IN"/>
          </a:p>
        </p:txBody>
      </p:sp>
    </p:spTree>
    <p:extLst>
      <p:ext uri="{BB962C8B-B14F-4D97-AF65-F5344CB8AC3E}">
        <p14:creationId xmlns:p14="http://schemas.microsoft.com/office/powerpoint/2010/main" val="1210430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4584CE-57CF-4789-8F34-82536B9775A0}" type="datetimeFigureOut">
              <a:rPr lang="en-IN" smtClean="0"/>
              <a:pPr/>
              <a:t>23-04-2020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4F7DF9-9D7E-472B-96ED-24B299E4DFE2}" type="slidenum">
              <a:rPr lang="en-IN" smtClean="0"/>
              <a:pPr/>
              <a:t>‹#›</a:t>
            </a:fld>
            <a:endParaRPr lang="en-IN"/>
          </a:p>
        </p:txBody>
      </p:sp>
    </p:spTree>
    <p:extLst>
      <p:ext uri="{BB962C8B-B14F-4D97-AF65-F5344CB8AC3E}">
        <p14:creationId xmlns:p14="http://schemas.microsoft.com/office/powerpoint/2010/main" val="2859852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4584CE-57CF-4789-8F34-82536B9775A0}" type="datetimeFigureOut">
              <a:rPr lang="en-IN" smtClean="0"/>
              <a:pPr/>
              <a:t>23-04-2020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4F7DF9-9D7E-472B-96ED-24B299E4DFE2}" type="slidenum">
              <a:rPr lang="en-IN" smtClean="0"/>
              <a:pPr/>
              <a:t>‹#›</a:t>
            </a:fld>
            <a:endParaRPr lang="en-IN"/>
          </a:p>
        </p:txBody>
      </p:sp>
    </p:spTree>
    <p:extLst>
      <p:ext uri="{BB962C8B-B14F-4D97-AF65-F5344CB8AC3E}">
        <p14:creationId xmlns:p14="http://schemas.microsoft.com/office/powerpoint/2010/main" val="2287374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4584CE-57CF-4789-8F34-82536B9775A0}" type="datetimeFigureOut">
              <a:rPr lang="en-IN" smtClean="0"/>
              <a:pPr/>
              <a:t>23-04-2020</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A4F7DF9-9D7E-472B-96ED-24B299E4DFE2}" type="slidenum">
              <a:rPr lang="en-IN" smtClean="0"/>
              <a:pPr/>
              <a:t>‹#›</a:t>
            </a:fld>
            <a:endParaRPr lang="en-IN"/>
          </a:p>
        </p:txBody>
      </p:sp>
    </p:spTree>
    <p:extLst>
      <p:ext uri="{BB962C8B-B14F-4D97-AF65-F5344CB8AC3E}">
        <p14:creationId xmlns:p14="http://schemas.microsoft.com/office/powerpoint/2010/main" val="4094336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4584CE-57CF-4789-8F34-82536B9775A0}" type="datetimeFigureOut">
              <a:rPr lang="en-IN" smtClean="0"/>
              <a:pPr/>
              <a:t>23-04-2020</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A4F7DF9-9D7E-472B-96ED-24B299E4DFE2}" type="slidenum">
              <a:rPr lang="en-IN" smtClean="0"/>
              <a:pPr/>
              <a:t>‹#›</a:t>
            </a:fld>
            <a:endParaRPr lang="en-IN"/>
          </a:p>
        </p:txBody>
      </p:sp>
    </p:spTree>
    <p:extLst>
      <p:ext uri="{BB962C8B-B14F-4D97-AF65-F5344CB8AC3E}">
        <p14:creationId xmlns:p14="http://schemas.microsoft.com/office/powerpoint/2010/main" val="328097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4584CE-57CF-4789-8F34-82536B9775A0}" type="datetimeFigureOut">
              <a:rPr lang="en-IN" smtClean="0"/>
              <a:pPr/>
              <a:t>23-04-2020</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A4F7DF9-9D7E-472B-96ED-24B299E4DFE2}" type="slidenum">
              <a:rPr lang="en-IN" smtClean="0"/>
              <a:pPr/>
              <a:t>‹#›</a:t>
            </a:fld>
            <a:endParaRPr lang="en-IN"/>
          </a:p>
        </p:txBody>
      </p:sp>
    </p:spTree>
    <p:extLst>
      <p:ext uri="{BB962C8B-B14F-4D97-AF65-F5344CB8AC3E}">
        <p14:creationId xmlns:p14="http://schemas.microsoft.com/office/powerpoint/2010/main" val="66143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584CE-57CF-4789-8F34-82536B9775A0}" type="datetimeFigureOut">
              <a:rPr lang="en-IN" smtClean="0"/>
              <a:pPr/>
              <a:t>23-04-2020</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A4F7DF9-9D7E-472B-96ED-24B299E4DFE2}" type="slidenum">
              <a:rPr lang="en-IN" smtClean="0"/>
              <a:pPr/>
              <a:t>‹#›</a:t>
            </a:fld>
            <a:endParaRPr lang="en-IN"/>
          </a:p>
        </p:txBody>
      </p:sp>
    </p:spTree>
    <p:extLst>
      <p:ext uri="{BB962C8B-B14F-4D97-AF65-F5344CB8AC3E}">
        <p14:creationId xmlns:p14="http://schemas.microsoft.com/office/powerpoint/2010/main" val="423255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A4584CE-57CF-4789-8F34-82536B9775A0}" type="datetimeFigureOut">
              <a:rPr lang="en-IN" smtClean="0"/>
              <a:pPr/>
              <a:t>23-04-2020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A4F7DF9-9D7E-472B-96ED-24B299E4DFE2}" type="slidenum">
              <a:rPr lang="en-IN" smtClean="0"/>
              <a:pPr/>
              <a:t>‹#›</a:t>
            </a:fld>
            <a:endParaRPr lang="en-IN"/>
          </a:p>
        </p:txBody>
      </p:sp>
    </p:spTree>
    <p:extLst>
      <p:ext uri="{BB962C8B-B14F-4D97-AF65-F5344CB8AC3E}">
        <p14:creationId xmlns:p14="http://schemas.microsoft.com/office/powerpoint/2010/main" val="3267593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A4584CE-57CF-4789-8F34-82536B9775A0}" type="datetimeFigureOut">
              <a:rPr lang="en-IN" smtClean="0"/>
              <a:pPr/>
              <a:t>23-04-2020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4F7DF9-9D7E-472B-96ED-24B299E4DFE2}" type="slidenum">
              <a:rPr lang="en-IN" smtClean="0"/>
              <a:pPr/>
              <a:t>‹#›</a:t>
            </a:fld>
            <a:endParaRPr lang="en-IN"/>
          </a:p>
        </p:txBody>
      </p:sp>
    </p:spTree>
    <p:extLst>
      <p:ext uri="{BB962C8B-B14F-4D97-AF65-F5344CB8AC3E}">
        <p14:creationId xmlns:p14="http://schemas.microsoft.com/office/powerpoint/2010/main" val="216118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A4584CE-57CF-4789-8F34-82536B9775A0}" type="datetimeFigureOut">
              <a:rPr lang="en-IN" smtClean="0"/>
              <a:pPr/>
              <a:t>23-04-2020</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A4F7DF9-9D7E-472B-96ED-24B299E4DFE2}" type="slidenum">
              <a:rPr lang="en-IN" smtClean="0"/>
              <a:pPr/>
              <a:t>‹#›</a:t>
            </a:fld>
            <a:endParaRPr lang="en-IN"/>
          </a:p>
        </p:txBody>
      </p:sp>
    </p:spTree>
    <p:extLst>
      <p:ext uri="{BB962C8B-B14F-4D97-AF65-F5344CB8AC3E}">
        <p14:creationId xmlns:p14="http://schemas.microsoft.com/office/powerpoint/2010/main" val="56356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5438" y="247390"/>
            <a:ext cx="8915399" cy="1318363"/>
          </a:xfrm>
        </p:spPr>
        <p:txBody>
          <a:bodyPr/>
          <a:lstStyle/>
          <a:p>
            <a:r>
              <a:rPr lang="en-US" b="1" dirty="0" smtClean="0">
                <a:solidFill>
                  <a:srgbClr val="FF0000"/>
                </a:solidFill>
                <a:latin typeface="Comic Sans MS" panose="030F0702030302020204" pitchFamily="66" charset="0"/>
              </a:rPr>
              <a:t>    Opioid analgesics</a:t>
            </a:r>
            <a:endParaRPr lang="en-US" dirty="0">
              <a:latin typeface="Comic Sans MS" panose="030F0702030302020204" pitchFamily="66" charset="0"/>
            </a:endParaRPr>
          </a:p>
        </p:txBody>
      </p:sp>
      <p:pic>
        <p:nvPicPr>
          <p:cNvPr id="3074" name="Picture 2" descr="C:\Users\user\Desktop\poppy plant.jpg"/>
          <p:cNvPicPr>
            <a:picLocks noChangeAspect="1" noChangeArrowheads="1"/>
          </p:cNvPicPr>
          <p:nvPr/>
        </p:nvPicPr>
        <p:blipFill>
          <a:blip r:embed="rId2"/>
          <a:srcRect/>
          <a:stretch>
            <a:fillRect/>
          </a:stretch>
        </p:blipFill>
        <p:spPr bwMode="auto">
          <a:xfrm>
            <a:off x="3869150" y="2054268"/>
            <a:ext cx="5080000" cy="2630466"/>
          </a:xfrm>
          <a:prstGeom prst="rect">
            <a:avLst/>
          </a:prstGeom>
          <a:noFill/>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963324" y="4779760"/>
            <a:ext cx="920840" cy="9378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89434" y="4779760"/>
            <a:ext cx="1126622" cy="947800"/>
          </a:xfrm>
          <a:prstGeom prst="rect">
            <a:avLst/>
          </a:prstGeom>
        </p:spPr>
      </p:pic>
      <p:sp>
        <p:nvSpPr>
          <p:cNvPr id="6" name="Rectangle 5"/>
          <p:cNvSpPr/>
          <p:nvPr/>
        </p:nvSpPr>
        <p:spPr>
          <a:xfrm>
            <a:off x="1240220" y="5173249"/>
            <a:ext cx="9859136" cy="1446550"/>
          </a:xfrm>
          <a:prstGeom prst="rect">
            <a:avLst/>
          </a:prstGeom>
        </p:spPr>
        <p:txBody>
          <a:bodyPr wrap="square">
            <a:spAutoFit/>
          </a:bodyPr>
          <a:lstStyle/>
          <a:p>
            <a:pPr algn="ctr"/>
            <a:r>
              <a:rPr lang="en-IN" sz="2200" b="1" dirty="0" smtClean="0">
                <a:solidFill>
                  <a:srgbClr val="000099"/>
                </a:solidFill>
                <a:latin typeface="Comic Sans MS" panose="030F0702030302020204" pitchFamily="66" charset="0"/>
                <a:cs typeface="Aharoni" pitchFamily="2" charset="-79"/>
              </a:rPr>
              <a:t>Dr</a:t>
            </a:r>
            <a:r>
              <a:rPr lang="en-IN" sz="2200" b="1" dirty="0" smtClean="0">
                <a:solidFill>
                  <a:srgbClr val="000099"/>
                </a:solidFill>
                <a:latin typeface="Comic Sans MS" panose="030F0702030302020204" pitchFamily="66" charset="0"/>
                <a:cs typeface="Aharoni" pitchFamily="2" charset="-79"/>
              </a:rPr>
              <a:t>. </a:t>
            </a:r>
            <a:r>
              <a:rPr lang="en-IN" sz="2200" b="1" dirty="0" err="1" smtClean="0">
                <a:solidFill>
                  <a:srgbClr val="000099"/>
                </a:solidFill>
                <a:latin typeface="Comic Sans MS" panose="030F0702030302020204" pitchFamily="66" charset="0"/>
                <a:cs typeface="Aharoni" pitchFamily="2" charset="-79"/>
              </a:rPr>
              <a:t>Kumari</a:t>
            </a:r>
            <a:r>
              <a:rPr lang="en-IN" sz="2200" b="1" dirty="0" smtClean="0">
                <a:solidFill>
                  <a:srgbClr val="000099"/>
                </a:solidFill>
                <a:latin typeface="Comic Sans MS" panose="030F0702030302020204" pitchFamily="66" charset="0"/>
                <a:cs typeface="Aharoni" pitchFamily="2" charset="-79"/>
              </a:rPr>
              <a:t> </a:t>
            </a:r>
            <a:r>
              <a:rPr lang="en-IN" sz="2200" b="1" dirty="0" err="1" smtClean="0">
                <a:solidFill>
                  <a:srgbClr val="000099"/>
                </a:solidFill>
                <a:latin typeface="Comic Sans MS" panose="030F0702030302020204" pitchFamily="66" charset="0"/>
                <a:cs typeface="Aharoni" pitchFamily="2" charset="-79"/>
              </a:rPr>
              <a:t>Anjana</a:t>
            </a:r>
            <a:r>
              <a:rPr lang="en-IN" sz="2200" b="1" dirty="0" smtClean="0">
                <a:solidFill>
                  <a:srgbClr val="000099"/>
                </a:solidFill>
                <a:latin typeface="Comic Sans MS" panose="030F0702030302020204" pitchFamily="66" charset="0"/>
                <a:cs typeface="Aharoni" pitchFamily="2" charset="-79"/>
              </a:rPr>
              <a:t/>
            </a:r>
            <a:br>
              <a:rPr lang="en-IN" sz="2200" b="1" dirty="0" smtClean="0">
                <a:solidFill>
                  <a:srgbClr val="000099"/>
                </a:solidFill>
                <a:latin typeface="Comic Sans MS" panose="030F0702030302020204" pitchFamily="66" charset="0"/>
                <a:cs typeface="Aharoni" pitchFamily="2" charset="-79"/>
              </a:rPr>
            </a:br>
            <a:r>
              <a:rPr lang="en-IN" sz="2200" dirty="0" smtClean="0">
                <a:latin typeface="Comic Sans MS" panose="030F0702030302020204" pitchFamily="66" charset="0"/>
                <a:cs typeface="Aharoni" pitchFamily="2" charset="-79"/>
              </a:rPr>
              <a:t>Assistant Professor</a:t>
            </a:r>
            <a:br>
              <a:rPr lang="en-IN" sz="2200" dirty="0" smtClean="0">
                <a:latin typeface="Comic Sans MS" panose="030F0702030302020204" pitchFamily="66" charset="0"/>
                <a:cs typeface="Aharoni" pitchFamily="2" charset="-79"/>
              </a:rPr>
            </a:br>
            <a:r>
              <a:rPr lang="en-IN" sz="2200" dirty="0" err="1" smtClean="0">
                <a:latin typeface="Comic Sans MS" panose="030F0702030302020204" pitchFamily="66" charset="0"/>
                <a:cs typeface="Aharoni" pitchFamily="2" charset="-79"/>
              </a:rPr>
              <a:t>Deptt</a:t>
            </a:r>
            <a:r>
              <a:rPr lang="en-IN" sz="2200" dirty="0" smtClean="0">
                <a:latin typeface="Comic Sans MS" panose="030F0702030302020204" pitchFamily="66" charset="0"/>
                <a:cs typeface="Aharoni" pitchFamily="2" charset="-79"/>
              </a:rPr>
              <a:t>. of Veterinary Pharmacology &amp; Toxicology</a:t>
            </a:r>
          </a:p>
          <a:p>
            <a:pPr algn="ctr"/>
            <a:r>
              <a:rPr lang="en-IN" sz="2200" dirty="0" smtClean="0">
                <a:latin typeface="Comic Sans MS" panose="030F0702030302020204" pitchFamily="66" charset="0"/>
                <a:cs typeface="Aharoni" pitchFamily="2" charset="-79"/>
              </a:rPr>
              <a:t>Bihar Veterinary College, Bihar Animal Sciences University, Patna</a:t>
            </a:r>
            <a:endParaRPr lang="en-US" sz="22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150px-Friedrich_Wilhelm_Adam_Sertuerner.jpg"/>
          <p:cNvPicPr>
            <a:picLocks noGrp="1" noChangeAspect="1" noChangeArrowheads="1"/>
          </p:cNvPicPr>
          <p:nvPr>
            <p:ph idx="1"/>
          </p:nvPr>
        </p:nvPicPr>
        <p:blipFill>
          <a:blip r:embed="rId2"/>
          <a:srcRect/>
          <a:stretch>
            <a:fillRect/>
          </a:stretch>
        </p:blipFill>
        <p:spPr bwMode="auto">
          <a:xfrm rot="10800000" flipV="1">
            <a:off x="7666166" y="1421096"/>
            <a:ext cx="4058194" cy="3914992"/>
          </a:xfrm>
          <a:prstGeom prst="rect">
            <a:avLst/>
          </a:prstGeom>
          <a:noFill/>
        </p:spPr>
      </p:pic>
      <p:sp>
        <p:nvSpPr>
          <p:cNvPr id="5" name="Rectangle 4"/>
          <p:cNvSpPr/>
          <p:nvPr/>
        </p:nvSpPr>
        <p:spPr>
          <a:xfrm>
            <a:off x="1269304" y="2178194"/>
            <a:ext cx="6096000" cy="2246769"/>
          </a:xfrm>
          <a:prstGeom prst="rect">
            <a:avLst/>
          </a:prstGeom>
        </p:spPr>
        <p:txBody>
          <a:bodyPr wrap="square">
            <a:spAutoFit/>
          </a:bodyPr>
          <a:lstStyle/>
          <a:p>
            <a:r>
              <a:rPr lang="en-US" sz="2800" b="1" dirty="0" smtClean="0">
                <a:solidFill>
                  <a:srgbClr val="0070C0"/>
                </a:solidFill>
                <a:latin typeface="Comic Sans MS" panose="030F0702030302020204" pitchFamily="66" charset="0"/>
              </a:rPr>
              <a:t>Friedrich Wilhelm A.  </a:t>
            </a:r>
            <a:r>
              <a:rPr lang="en-US" sz="2800" b="1" dirty="0" err="1" smtClean="0">
                <a:solidFill>
                  <a:srgbClr val="0070C0"/>
                </a:solidFill>
                <a:latin typeface="Comic Sans MS" panose="030F0702030302020204" pitchFamily="66" charset="0"/>
              </a:rPr>
              <a:t>Serturner</a:t>
            </a:r>
            <a:r>
              <a:rPr lang="en-US" sz="2800" b="1" dirty="0" smtClean="0">
                <a:solidFill>
                  <a:srgbClr val="0070C0"/>
                </a:solidFill>
                <a:latin typeface="Comic Sans MS" panose="030F0702030302020204" pitchFamily="66" charset="0"/>
              </a:rPr>
              <a:t>: </a:t>
            </a:r>
          </a:p>
          <a:p>
            <a:r>
              <a:rPr lang="en-US" sz="2800" dirty="0" smtClean="0">
                <a:latin typeface="Comic Sans MS" panose="030F0702030302020204" pitchFamily="66" charset="0"/>
              </a:rPr>
              <a:t>A German Pharmacist – Isolated Morphine in 1803 and named it after “MORPHEUS”, the Greek god of Dreams .</a:t>
            </a:r>
            <a:endParaRPr lang="en-US" sz="28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1331"/>
          </a:xfrm>
        </p:spPr>
        <p:txBody>
          <a:bodyPr/>
          <a:lstStyle/>
          <a:p>
            <a:r>
              <a:rPr lang="en-US" b="1" dirty="0" smtClean="0">
                <a:solidFill>
                  <a:srgbClr val="FF0000"/>
                </a:solidFill>
                <a:latin typeface="Comic Sans MS" panose="030F0702030302020204" pitchFamily="66" charset="0"/>
              </a:rPr>
              <a:t>Opioid receptors</a:t>
            </a:r>
            <a:endParaRPr lang="en-US" dirty="0">
              <a:solidFill>
                <a:srgbClr val="FF0000"/>
              </a:solidFill>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154956539"/>
              </p:ext>
            </p:extLst>
          </p:nvPr>
        </p:nvGraphicFramePr>
        <p:xfrm>
          <a:off x="1345324" y="1818291"/>
          <a:ext cx="10478813" cy="3846784"/>
        </p:xfrm>
        <a:graphic>
          <a:graphicData uri="http://schemas.openxmlformats.org/drawingml/2006/table">
            <a:tbl>
              <a:tblPr/>
              <a:tblGrid>
                <a:gridCol w="2278003">
                  <a:extLst>
                    <a:ext uri="{9D8B030D-6E8A-4147-A177-3AD203B41FA5}">
                      <a16:colId xmlns:a16="http://schemas.microsoft.com/office/drawing/2014/main" val="20000"/>
                    </a:ext>
                  </a:extLst>
                </a:gridCol>
                <a:gridCol w="8200810">
                  <a:extLst>
                    <a:ext uri="{9D8B030D-6E8A-4147-A177-3AD203B41FA5}">
                      <a16:colId xmlns:a16="http://schemas.microsoft.com/office/drawing/2014/main" val="20001"/>
                    </a:ext>
                  </a:extLst>
                </a:gridCol>
              </a:tblGrid>
              <a:tr h="568594">
                <a:tc>
                  <a:txBody>
                    <a:bodyPr/>
                    <a:lstStyle/>
                    <a:p>
                      <a:pPr marL="0" marR="0" algn="ctr">
                        <a:lnSpc>
                          <a:spcPts val="1550"/>
                        </a:lnSpc>
                        <a:spcBef>
                          <a:spcPts val="0"/>
                        </a:spcBef>
                        <a:spcAft>
                          <a:spcPts val="1000"/>
                        </a:spcAft>
                        <a:tabLst>
                          <a:tab pos="0" algn="l"/>
                        </a:tabLst>
                      </a:pPr>
                      <a:r>
                        <a:rPr lang="en-US" sz="2000" b="0" dirty="0">
                          <a:latin typeface="Berlin Sans FB" pitchFamily="34" charset="0"/>
                          <a:ea typeface="Times New Roman"/>
                          <a:cs typeface="Times New Roman"/>
                        </a:rPr>
                        <a:t>Receptor type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50"/>
                        </a:lnSpc>
                        <a:spcBef>
                          <a:spcPts val="0"/>
                        </a:spcBef>
                        <a:spcAft>
                          <a:spcPts val="1000"/>
                        </a:spcAft>
                        <a:tabLst>
                          <a:tab pos="0" algn="l"/>
                        </a:tabLst>
                      </a:pPr>
                      <a:r>
                        <a:rPr lang="en-US" sz="2000" b="0">
                          <a:latin typeface="Berlin Sans FB" pitchFamily="34" charset="0"/>
                          <a:ea typeface="Times New Roman"/>
                          <a:cs typeface="Times New Roman"/>
                        </a:rPr>
                        <a:t>Physiological role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03814">
                <a:tc>
                  <a:txBody>
                    <a:bodyPr/>
                    <a:lstStyle/>
                    <a:p>
                      <a:pPr marL="0" marR="0" algn="ctr">
                        <a:lnSpc>
                          <a:spcPts val="1550"/>
                        </a:lnSpc>
                        <a:spcBef>
                          <a:spcPts val="0"/>
                        </a:spcBef>
                        <a:spcAft>
                          <a:spcPts val="1000"/>
                        </a:spcAft>
                        <a:tabLst>
                          <a:tab pos="0" algn="l"/>
                        </a:tabLst>
                      </a:pPr>
                      <a:r>
                        <a:rPr lang="en-US" sz="2000" b="0">
                          <a:latin typeface="Berlin Sans FB" pitchFamily="34" charset="0"/>
                          <a:ea typeface="Times New Roman"/>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720">
                        <a:lnSpc>
                          <a:spcPts val="1550"/>
                        </a:lnSpc>
                        <a:spcBef>
                          <a:spcPts val="0"/>
                        </a:spcBef>
                        <a:spcAft>
                          <a:spcPts val="1000"/>
                        </a:spcAft>
                        <a:tabLst>
                          <a:tab pos="0" algn="l"/>
                        </a:tabLst>
                      </a:pPr>
                      <a:r>
                        <a:rPr lang="en-US" sz="2000" b="0" dirty="0">
                          <a:latin typeface="Berlin Sans FB" pitchFamily="34" charset="0"/>
                          <a:ea typeface="Times New Roman"/>
                          <a:cs typeface="Times New Roman"/>
                        </a:rPr>
                        <a:t>Analgesia, indifference, cough suppression, respiratory depression, cardiovascular depression, physical dependence, hypothermia.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68594">
                <a:tc>
                  <a:txBody>
                    <a:bodyPr/>
                    <a:lstStyle/>
                    <a:p>
                      <a:pPr marL="0" marR="0" algn="ctr">
                        <a:lnSpc>
                          <a:spcPts val="1550"/>
                        </a:lnSpc>
                        <a:spcBef>
                          <a:spcPts val="0"/>
                        </a:spcBef>
                        <a:spcAft>
                          <a:spcPts val="1000"/>
                        </a:spcAft>
                        <a:tabLst>
                          <a:tab pos="0" algn="l"/>
                        </a:tabLst>
                      </a:pPr>
                      <a:r>
                        <a:rPr lang="en-US" sz="2000" b="0">
                          <a:latin typeface="Berlin Sans FB" pitchFamily="34" charset="0"/>
                          <a:ea typeface="Times New Roman"/>
                          <a:cs typeface="Times New Roman"/>
                        </a:rPr>
                        <a:t>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720">
                        <a:lnSpc>
                          <a:spcPts val="1550"/>
                        </a:lnSpc>
                        <a:spcBef>
                          <a:spcPts val="0"/>
                        </a:spcBef>
                        <a:spcAft>
                          <a:spcPts val="1000"/>
                        </a:spcAft>
                        <a:tabLst>
                          <a:tab pos="0" algn="l"/>
                        </a:tabLst>
                      </a:pPr>
                      <a:r>
                        <a:rPr lang="en-US" sz="2000" b="0" dirty="0">
                          <a:latin typeface="Berlin Sans FB" pitchFamily="34" charset="0"/>
                          <a:ea typeface="Times New Roman"/>
                          <a:cs typeface="Times New Roman"/>
                        </a:rPr>
                        <a:t>Probably analgesia and indifference.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68594">
                <a:tc>
                  <a:txBody>
                    <a:bodyPr/>
                    <a:lstStyle/>
                    <a:p>
                      <a:pPr marL="0" marR="0" algn="ctr">
                        <a:lnSpc>
                          <a:spcPts val="1550"/>
                        </a:lnSpc>
                        <a:spcBef>
                          <a:spcPts val="0"/>
                        </a:spcBef>
                        <a:spcAft>
                          <a:spcPts val="1000"/>
                        </a:spcAft>
                        <a:tabLst>
                          <a:tab pos="0" algn="l"/>
                        </a:tabLst>
                      </a:pPr>
                      <a:r>
                        <a:rPr lang="en-US" sz="2000" b="0">
                          <a:latin typeface="Berlin Sans FB" pitchFamily="34" charset="0"/>
                          <a:ea typeface="Times New Roman"/>
                          <a:cs typeface="Times New Roman"/>
                        </a:rPr>
                        <a:t>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720">
                        <a:lnSpc>
                          <a:spcPts val="1550"/>
                        </a:lnSpc>
                        <a:spcBef>
                          <a:spcPts val="0"/>
                        </a:spcBef>
                        <a:spcAft>
                          <a:spcPts val="1000"/>
                        </a:spcAft>
                        <a:tabLst>
                          <a:tab pos="0" algn="l"/>
                        </a:tabLst>
                      </a:pPr>
                      <a:r>
                        <a:rPr lang="en-US" sz="2000" b="0">
                          <a:latin typeface="Berlin Sans FB" pitchFamily="34" charset="0"/>
                          <a:ea typeface="Times New Roman"/>
                          <a:cs typeface="Times New Roman"/>
                        </a:rPr>
                        <a:t>Analgesia, sedation and ataxia.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37188">
                <a:tc>
                  <a:txBody>
                    <a:bodyPr/>
                    <a:lstStyle/>
                    <a:p>
                      <a:pPr marL="0" marR="0" algn="ctr">
                        <a:lnSpc>
                          <a:spcPts val="1550"/>
                        </a:lnSpc>
                        <a:spcBef>
                          <a:spcPts val="0"/>
                        </a:spcBef>
                        <a:spcAft>
                          <a:spcPts val="1000"/>
                        </a:spcAft>
                        <a:tabLst>
                          <a:tab pos="0" algn="l"/>
                        </a:tabLst>
                      </a:pPr>
                      <a:r>
                        <a:rPr lang="en-US" sz="2000" b="0">
                          <a:latin typeface="Berlin Sans FB" pitchFamily="34" charset="0"/>
                          <a:ea typeface="Times New Roman"/>
                          <a:cs typeface="Times New Roman"/>
                        </a:rPr>
                        <a: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720">
                        <a:lnSpc>
                          <a:spcPts val="1550"/>
                        </a:lnSpc>
                        <a:spcBef>
                          <a:spcPts val="0"/>
                        </a:spcBef>
                        <a:spcAft>
                          <a:spcPts val="1000"/>
                        </a:spcAft>
                        <a:tabLst>
                          <a:tab pos="0" algn="l"/>
                        </a:tabLst>
                      </a:pPr>
                      <a:r>
                        <a:rPr lang="en-US" sz="2000" b="0" dirty="0">
                          <a:latin typeface="Berlin Sans FB" pitchFamily="34" charset="0"/>
                          <a:ea typeface="Times New Roman"/>
                          <a:cs typeface="Times New Roman"/>
                        </a:rPr>
                        <a:t>Euphoria or </a:t>
                      </a:r>
                      <a:r>
                        <a:rPr lang="en-US" sz="2000" b="0" dirty="0" smtClean="0">
                          <a:latin typeface="Berlin Sans FB" pitchFamily="34" charset="0"/>
                          <a:ea typeface="Times New Roman"/>
                          <a:cs typeface="Times New Roman"/>
                        </a:rPr>
                        <a:t>dysphorea</a:t>
                      </a:r>
                      <a:r>
                        <a:rPr lang="en-US" sz="2000" b="0" dirty="0">
                          <a:latin typeface="Berlin Sans FB" pitchFamily="34" charset="0"/>
                          <a:ea typeface="Times New Roman"/>
                          <a:cs typeface="Times New Roman"/>
                        </a:rPr>
                        <a:t>, hallucinations, excitement and probably analgesia.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034" y="310960"/>
            <a:ext cx="8911687" cy="828909"/>
          </a:xfrm>
        </p:spPr>
        <p:txBody>
          <a:bodyPr>
            <a:normAutofit/>
          </a:bodyPr>
          <a:lstStyle/>
          <a:p>
            <a:r>
              <a:rPr lang="en-US" sz="3200" b="1" dirty="0" smtClean="0">
                <a:solidFill>
                  <a:srgbClr val="FF0000"/>
                </a:solidFill>
                <a:latin typeface="Comic Sans MS" panose="030F0702030302020204" pitchFamily="66" charset="0"/>
              </a:rPr>
              <a:t>Mechanism of Analgesic Effect of Opioids</a:t>
            </a:r>
            <a:endParaRPr lang="en-US" sz="3200" dirty="0">
              <a:solidFill>
                <a:srgbClr val="FF0000"/>
              </a:solidFill>
              <a:latin typeface="Comic Sans MS" panose="030F0702030302020204" pitchFamily="66" charset="0"/>
            </a:endParaRPr>
          </a:p>
        </p:txBody>
      </p:sp>
      <p:sp>
        <p:nvSpPr>
          <p:cNvPr id="3" name="Content Placeholder 2"/>
          <p:cNvSpPr>
            <a:spLocks noGrp="1"/>
          </p:cNvSpPr>
          <p:nvPr>
            <p:ph sz="half" idx="1"/>
          </p:nvPr>
        </p:nvSpPr>
        <p:spPr>
          <a:xfrm>
            <a:off x="901874" y="1490597"/>
            <a:ext cx="6338169" cy="5073041"/>
          </a:xfrm>
        </p:spPr>
        <p:txBody>
          <a:bodyPr>
            <a:normAutofit/>
          </a:bodyPr>
          <a:lstStyle/>
          <a:p>
            <a:r>
              <a:rPr lang="en-US" sz="2000" dirty="0" smtClean="0">
                <a:latin typeface="Comic Sans MS" panose="030F0702030302020204" pitchFamily="66" charset="0"/>
              </a:rPr>
              <a:t>The analgesic effect -  is through their action on opioid receptors. </a:t>
            </a:r>
          </a:p>
          <a:p>
            <a:r>
              <a:rPr lang="en-US" sz="2000" dirty="0" smtClean="0">
                <a:latin typeface="Comic Sans MS" panose="030F0702030302020204" pitchFamily="66" charset="0"/>
              </a:rPr>
              <a:t>These are G-protein coupled receptors and the action is involved through inhibition of adenylate cyclase causing decrease in intracellular second messenger cAMP.</a:t>
            </a:r>
          </a:p>
          <a:p>
            <a:r>
              <a:rPr lang="en-US" sz="2000" dirty="0" smtClean="0">
                <a:latin typeface="Comic Sans MS" panose="030F0702030302020204" pitchFamily="66" charset="0"/>
              </a:rPr>
              <a:t> They are also linked to ion channels (G-protein coupled ion channels), interaction with which results in opening of K channels and inhibition of opening of Ca</a:t>
            </a:r>
            <a:r>
              <a:rPr lang="en-US" sz="2000" baseline="30000" dirty="0" smtClean="0">
                <a:latin typeface="Comic Sans MS" panose="030F0702030302020204" pitchFamily="66" charset="0"/>
              </a:rPr>
              <a:t>++</a:t>
            </a:r>
            <a:r>
              <a:rPr lang="en-US" sz="2000" dirty="0" smtClean="0">
                <a:latin typeface="Comic Sans MS" panose="030F0702030302020204" pitchFamily="66" charset="0"/>
              </a:rPr>
              <a:t> channels causing hyper polarization and non release of pain inducers.</a:t>
            </a:r>
          </a:p>
          <a:p>
            <a:r>
              <a:rPr lang="en-US" sz="2000" dirty="0" smtClean="0">
                <a:latin typeface="Comic Sans MS" panose="030F0702030302020204" pitchFamily="66" charset="0"/>
              </a:rPr>
              <a:t> Thus the opioid analgesics block nociception neuronal pathway. </a:t>
            </a:r>
          </a:p>
          <a:p>
            <a:r>
              <a:rPr lang="en-US" sz="2000" dirty="0" smtClean="0">
                <a:latin typeface="Comic Sans MS" panose="030F0702030302020204" pitchFamily="66" charset="0"/>
              </a:rPr>
              <a:t>Hence the pain sensation is not felt.</a:t>
            </a:r>
          </a:p>
        </p:txBody>
      </p:sp>
      <p:pic>
        <p:nvPicPr>
          <p:cNvPr id="5" name="Picture 2"/>
          <p:cNvPicPr>
            <a:picLocks noGrp="1" noChangeAspect="1" noChangeArrowheads="1"/>
          </p:cNvPicPr>
          <p:nvPr>
            <p:ph sz="half" idx="2"/>
          </p:nvPr>
        </p:nvPicPr>
        <p:blipFill>
          <a:blip r:embed="rId2" cstate="print"/>
          <a:srcRect/>
          <a:stretch>
            <a:fillRect/>
          </a:stretch>
        </p:blipFill>
        <p:spPr bwMode="auto">
          <a:xfrm>
            <a:off x="7609891" y="1866378"/>
            <a:ext cx="4302361" cy="452189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41019"/>
          </a:xfrm>
        </p:spPr>
        <p:txBody>
          <a:bodyPr>
            <a:normAutofit/>
          </a:bodyPr>
          <a:lstStyle/>
          <a:p>
            <a:r>
              <a:rPr lang="en-US" sz="3200" b="1" dirty="0" smtClean="0">
                <a:solidFill>
                  <a:srgbClr val="FF0000"/>
                </a:solidFill>
                <a:latin typeface="Comic Sans MS" panose="030F0702030302020204" pitchFamily="66" charset="0"/>
              </a:rPr>
              <a:t>Pharmacological effect of morphine</a:t>
            </a:r>
            <a:endParaRPr lang="en-US" sz="3200"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1402915" y="2133600"/>
            <a:ext cx="10546915" cy="4229622"/>
          </a:xfrm>
        </p:spPr>
        <p:txBody>
          <a:bodyPr>
            <a:normAutofit/>
          </a:bodyPr>
          <a:lstStyle/>
          <a:p>
            <a:pPr lvl="0">
              <a:buNone/>
            </a:pPr>
            <a:r>
              <a:rPr lang="en-US" sz="2400" b="1" dirty="0" smtClean="0">
                <a:solidFill>
                  <a:srgbClr val="FF0000"/>
                </a:solidFill>
                <a:latin typeface="Comic Sans MS" panose="030F0702030302020204" pitchFamily="66" charset="0"/>
              </a:rPr>
              <a:t>On CNS: </a:t>
            </a:r>
            <a:r>
              <a:rPr lang="en-US" sz="2400" dirty="0" smtClean="0">
                <a:latin typeface="Comic Sans MS" panose="030F0702030302020204" pitchFamily="66" charset="0"/>
              </a:rPr>
              <a:t>Depression or Excitement depending on species. </a:t>
            </a:r>
          </a:p>
          <a:p>
            <a:pPr lvl="0">
              <a:buFont typeface="Wingdings" pitchFamily="2" charset="2"/>
              <a:buChar char="ü"/>
            </a:pPr>
            <a:r>
              <a:rPr lang="en-US" sz="2400" dirty="0" smtClean="0">
                <a:latin typeface="Comic Sans MS" panose="030F0702030302020204" pitchFamily="66" charset="0"/>
              </a:rPr>
              <a:t>Depression in man, monkey and dog. </a:t>
            </a:r>
          </a:p>
          <a:p>
            <a:pPr lvl="0">
              <a:buFont typeface="Wingdings" pitchFamily="2" charset="2"/>
              <a:buChar char="ü"/>
            </a:pPr>
            <a:r>
              <a:rPr lang="en-US" sz="2400" dirty="0" smtClean="0">
                <a:latin typeface="Comic Sans MS" panose="030F0702030302020204" pitchFamily="66" charset="0"/>
              </a:rPr>
              <a:t>Excitement in cat, cattle, sheep, got and horse.</a:t>
            </a:r>
          </a:p>
          <a:p>
            <a:pPr lvl="0">
              <a:buFont typeface="Wingdings" pitchFamily="2" charset="2"/>
              <a:buChar char="ü"/>
            </a:pPr>
            <a:r>
              <a:rPr lang="en-US" sz="2400" dirty="0" smtClean="0">
                <a:latin typeface="Comic Sans MS" panose="030F0702030302020204" pitchFamily="66" charset="0"/>
              </a:rPr>
              <a:t>convulsions in a spinal dog (only spinal cord intact: stimulatory effect on spinal cord; hence not used to counteract strychnine convulsions). </a:t>
            </a:r>
          </a:p>
          <a:p>
            <a:pPr lvl="0">
              <a:buFont typeface="Wingdings" pitchFamily="2" charset="2"/>
              <a:buChar char="ü"/>
            </a:pPr>
            <a:r>
              <a:rPr lang="en-US" sz="2400" dirty="0" smtClean="0">
                <a:latin typeface="Comic Sans MS" panose="030F0702030302020204" pitchFamily="66" charset="0"/>
              </a:rPr>
              <a:t>Has analgesic effect due to central (supraspinal) and peripheral actions, blocks the nociception transmission i.e. antinociception). </a:t>
            </a:r>
          </a:p>
          <a:p>
            <a:pPr lvl="0">
              <a:buFont typeface="Wingdings" pitchFamily="2" charset="2"/>
              <a:buChar char="ü"/>
            </a:pPr>
            <a:r>
              <a:rPr lang="en-US" sz="2400" dirty="0" smtClean="0">
                <a:latin typeface="Comic Sans MS" panose="030F0702030302020204" pitchFamily="66" charset="0"/>
              </a:rPr>
              <a:t>Relieves acute or chronic deep seated pain (due to tissue injury, inflammation or tumors growth) without impairing motor activity.</a:t>
            </a:r>
          </a:p>
          <a:p>
            <a:endParaRPr lang="en-US" sz="24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2075" y="727228"/>
            <a:ext cx="10350176" cy="4755715"/>
          </a:xfrm>
        </p:spPr>
        <p:txBody>
          <a:bodyPr>
            <a:noAutofit/>
          </a:bodyPr>
          <a:lstStyle/>
          <a:p>
            <a:pPr lvl="0">
              <a:buNone/>
            </a:pPr>
            <a:r>
              <a:rPr lang="en-US" sz="2200" b="1" dirty="0" smtClean="0">
                <a:solidFill>
                  <a:srgbClr val="FF0000"/>
                </a:solidFill>
                <a:latin typeface="Comic Sans MS" panose="030F0702030302020204" pitchFamily="66" charset="0"/>
              </a:rPr>
              <a:t>On GIT </a:t>
            </a:r>
            <a:r>
              <a:rPr lang="en-US" sz="2200" b="1" dirty="0" smtClean="0">
                <a:latin typeface="Comic Sans MS" panose="030F0702030302020204" pitchFamily="66" charset="0"/>
              </a:rPr>
              <a:t>(</a:t>
            </a:r>
            <a:r>
              <a:rPr lang="en-US" sz="2200" dirty="0" smtClean="0">
                <a:latin typeface="Comic Sans MS" panose="030F0702030302020204" pitchFamily="66" charset="0"/>
              </a:rPr>
              <a:t>severe constipation):</a:t>
            </a:r>
          </a:p>
          <a:p>
            <a:pPr lvl="0">
              <a:buFont typeface="Wingdings" pitchFamily="2" charset="2"/>
              <a:buChar char="ü"/>
            </a:pPr>
            <a:r>
              <a:rPr lang="en-US" sz="2200" dirty="0" smtClean="0">
                <a:latin typeface="Comic Sans MS" panose="030F0702030302020204" pitchFamily="66" charset="0"/>
              </a:rPr>
              <a:t>First morphine causes emptying of GIT through vomiting and defecation. </a:t>
            </a:r>
          </a:p>
          <a:p>
            <a:pPr lvl="0">
              <a:buFont typeface="Wingdings" pitchFamily="2" charset="2"/>
              <a:buChar char="ü"/>
            </a:pPr>
            <a:r>
              <a:rPr lang="en-US" sz="2200" dirty="0" smtClean="0">
                <a:latin typeface="Comic Sans MS" panose="030F0702030302020204" pitchFamily="66" charset="0"/>
              </a:rPr>
              <a:t> persistent and intense spasmogenic effect on smooth muscles of intestines </a:t>
            </a:r>
          </a:p>
          <a:p>
            <a:pPr lvl="0">
              <a:buFont typeface="Wingdings" pitchFamily="2" charset="2"/>
              <a:buChar char="ü"/>
            </a:pPr>
            <a:r>
              <a:rPr lang="en-US" sz="2200" dirty="0" smtClean="0">
                <a:latin typeface="Comic Sans MS" panose="030F0702030302020204" pitchFamily="66" charset="0"/>
              </a:rPr>
              <a:t>constriction of sphincters interfering with peristalsis causing delayed passage of ingesta, increased absorption of water and dryness of ingesta. </a:t>
            </a:r>
          </a:p>
          <a:p>
            <a:pPr lvl="0">
              <a:buFont typeface="Wingdings" pitchFamily="2" charset="2"/>
              <a:buChar char="ü"/>
            </a:pPr>
            <a:r>
              <a:rPr lang="en-US" sz="2200" dirty="0" smtClean="0">
                <a:latin typeface="Comic Sans MS" panose="030F0702030302020204" pitchFamily="66" charset="0"/>
              </a:rPr>
              <a:t> suppresses the defecation reflex and causes constriction of anal sphincter causing severe constipation.</a:t>
            </a:r>
          </a:p>
          <a:p>
            <a:pPr>
              <a:buNone/>
            </a:pPr>
            <a:r>
              <a:rPr lang="en-US" sz="2200" b="1" dirty="0" smtClean="0">
                <a:solidFill>
                  <a:srgbClr val="FF0000"/>
                </a:solidFill>
                <a:latin typeface="Comic Sans MS" panose="030F0702030302020204" pitchFamily="66" charset="0"/>
              </a:rPr>
              <a:t>On Respiration:</a:t>
            </a:r>
          </a:p>
          <a:p>
            <a:pPr>
              <a:buFont typeface="Wingdings" pitchFamily="2" charset="2"/>
              <a:buChar char="ü"/>
            </a:pPr>
            <a:r>
              <a:rPr lang="en-US" sz="2200" dirty="0" smtClean="0">
                <a:latin typeface="Comic Sans MS" panose="030F0702030302020204" pitchFamily="66" charset="0"/>
              </a:rPr>
              <a:t> Depression, accompanied by reduced sensitivity of respiratory centre to PCO</a:t>
            </a:r>
            <a:r>
              <a:rPr lang="en-US" sz="2200" baseline="-25000" dirty="0" smtClean="0">
                <a:latin typeface="Comic Sans MS" panose="030F0702030302020204" pitchFamily="66" charset="0"/>
              </a:rPr>
              <a:t>2</a:t>
            </a:r>
            <a:r>
              <a:rPr lang="en-US" sz="2200" dirty="0" smtClean="0">
                <a:latin typeface="Comic Sans MS" panose="030F0702030302020204" pitchFamily="66" charset="0"/>
              </a:rPr>
              <a:t>,</a:t>
            </a:r>
          </a:p>
          <a:p>
            <a:pPr>
              <a:buFont typeface="Wingdings" pitchFamily="2" charset="2"/>
              <a:buChar char="ü"/>
            </a:pPr>
            <a:r>
              <a:rPr lang="en-US" sz="2200" dirty="0" smtClean="0">
                <a:latin typeface="Comic Sans MS" panose="030F0702030302020204" pitchFamily="66" charset="0"/>
              </a:rPr>
              <a:t> Higher doses causes direct depression of medullary respiratory centre.</a:t>
            </a:r>
          </a:p>
          <a:p>
            <a:pPr>
              <a:buFont typeface="Wingdings" pitchFamily="2" charset="2"/>
              <a:buChar char="ü"/>
            </a:pPr>
            <a:r>
              <a:rPr lang="en-US" sz="2200" dirty="0" err="1" smtClean="0">
                <a:latin typeface="Comic Sans MS" panose="030F0702030302020204" pitchFamily="66" charset="0"/>
              </a:rPr>
              <a:t>Bronchoconstriction</a:t>
            </a:r>
            <a:r>
              <a:rPr lang="en-US" sz="2200" dirty="0" smtClean="0">
                <a:latin typeface="Comic Sans MS" panose="030F0702030302020204" pitchFamily="66" charset="0"/>
              </a:rPr>
              <a:t> due to histamine release by morphine.</a:t>
            </a:r>
          </a:p>
          <a:p>
            <a:pPr lvl="0"/>
            <a:endParaRPr lang="en-US" sz="2200" dirty="0" smtClean="0">
              <a:latin typeface="Comic Sans MS" panose="030F0702030302020204" pitchFamily="66" charset="0"/>
            </a:endParaRPr>
          </a:p>
          <a:p>
            <a:endParaRPr lang="en-US" sz="22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3555" y="195951"/>
            <a:ext cx="10299562" cy="4721249"/>
          </a:xfrm>
        </p:spPr>
        <p:txBody>
          <a:bodyPr>
            <a:noAutofit/>
          </a:bodyPr>
          <a:lstStyle/>
          <a:p>
            <a:pPr lvl="0"/>
            <a:r>
              <a:rPr lang="en-US" sz="2400" b="1" dirty="0" smtClean="0">
                <a:solidFill>
                  <a:srgbClr val="FF0000"/>
                </a:solidFill>
                <a:latin typeface="Comic Sans MS" panose="030F0702030302020204" pitchFamily="66" charset="0"/>
              </a:rPr>
              <a:t>On CV system:</a:t>
            </a:r>
          </a:p>
          <a:p>
            <a:pPr lvl="0">
              <a:buFont typeface="Wingdings" pitchFamily="2" charset="2"/>
              <a:buChar char="ü"/>
            </a:pPr>
            <a:r>
              <a:rPr lang="en-US" sz="2400" b="1" dirty="0" smtClean="0">
                <a:latin typeface="Comic Sans MS" panose="030F0702030302020204" pitchFamily="66" charset="0"/>
              </a:rPr>
              <a:t>	</a:t>
            </a:r>
            <a:r>
              <a:rPr lang="en-US" sz="2400" dirty="0" smtClean="0">
                <a:latin typeface="Comic Sans MS" panose="030F0702030302020204" pitchFamily="66" charset="0"/>
              </a:rPr>
              <a:t>No significant effect at analgesic doses. </a:t>
            </a:r>
          </a:p>
          <a:p>
            <a:pPr lvl="0">
              <a:buFont typeface="Wingdings" pitchFamily="2" charset="2"/>
              <a:buChar char="ü"/>
            </a:pPr>
            <a:r>
              <a:rPr lang="en-US" sz="2400" dirty="0" smtClean="0">
                <a:latin typeface="Comic Sans MS" panose="030F0702030302020204" pitchFamily="66" charset="0"/>
              </a:rPr>
              <a:t>	No effect on medullary vasomotor centre. </a:t>
            </a:r>
          </a:p>
          <a:p>
            <a:pPr lvl="0">
              <a:buFont typeface="Wingdings" pitchFamily="2" charset="2"/>
              <a:buChar char="ü"/>
            </a:pPr>
            <a:r>
              <a:rPr lang="en-US" sz="2400" dirty="0" smtClean="0">
                <a:latin typeface="Comic Sans MS" panose="030F0702030302020204" pitchFamily="66" charset="0"/>
              </a:rPr>
              <a:t>	Hypotension due to histamine release. </a:t>
            </a:r>
          </a:p>
          <a:p>
            <a:pPr lvl="0">
              <a:buFont typeface="Wingdings" pitchFamily="2" charset="2"/>
              <a:buChar char="ü"/>
            </a:pPr>
            <a:r>
              <a:rPr lang="en-US" sz="2400" dirty="0" smtClean="0">
                <a:latin typeface="Comic Sans MS" panose="030F0702030302020204" pitchFamily="66" charset="0"/>
              </a:rPr>
              <a:t>	At higher doses causes fall in BP and bradycardia due to depression of 	vasomotor centre.</a:t>
            </a:r>
          </a:p>
          <a:p>
            <a:pPr lvl="0"/>
            <a:r>
              <a:rPr lang="en-US" sz="2400" b="1" dirty="0" smtClean="0">
                <a:solidFill>
                  <a:srgbClr val="FF0000"/>
                </a:solidFill>
                <a:latin typeface="Comic Sans MS" panose="030F0702030302020204" pitchFamily="66" charset="0"/>
              </a:rPr>
              <a:t>On Cough Centre:</a:t>
            </a:r>
            <a:r>
              <a:rPr lang="en-US" sz="2400" dirty="0" smtClean="0">
                <a:solidFill>
                  <a:srgbClr val="FF0000"/>
                </a:solidFill>
                <a:latin typeface="Comic Sans MS" panose="030F0702030302020204" pitchFamily="66" charset="0"/>
              </a:rPr>
              <a:t> </a:t>
            </a:r>
          </a:p>
          <a:p>
            <a:pPr lvl="0">
              <a:buFont typeface="Wingdings" pitchFamily="2" charset="2"/>
              <a:buChar char="ü"/>
            </a:pPr>
            <a:r>
              <a:rPr lang="en-US" sz="2400" dirty="0" smtClean="0">
                <a:latin typeface="Comic Sans MS" panose="030F0702030302020204" pitchFamily="66" charset="0"/>
              </a:rPr>
              <a:t>Potent antitussive (cough suppressant) by depression of cough centre.</a:t>
            </a:r>
          </a:p>
          <a:p>
            <a:r>
              <a:rPr lang="en-US" sz="2400" b="1" dirty="0" smtClean="0">
                <a:solidFill>
                  <a:srgbClr val="FF0000"/>
                </a:solidFill>
                <a:latin typeface="Comic Sans MS" panose="030F0702030302020204" pitchFamily="66" charset="0"/>
              </a:rPr>
              <a:t>On Emetic Centre:</a:t>
            </a:r>
            <a:r>
              <a:rPr lang="en-US" sz="2400" dirty="0" smtClean="0">
                <a:solidFill>
                  <a:srgbClr val="FF0000"/>
                </a:solidFill>
                <a:latin typeface="Comic Sans MS" panose="030F0702030302020204" pitchFamily="66" charset="0"/>
              </a:rPr>
              <a:t> </a:t>
            </a:r>
          </a:p>
          <a:p>
            <a:pPr>
              <a:buFont typeface="Wingdings" pitchFamily="2" charset="2"/>
              <a:buChar char="ü"/>
            </a:pPr>
            <a:r>
              <a:rPr lang="en-US" sz="2400" dirty="0" smtClean="0">
                <a:latin typeface="Comic Sans MS" panose="030F0702030302020204" pitchFamily="66" charset="0"/>
              </a:rPr>
              <a:t>Nausea and vomition through stimulation of CTZ at analgesic doses.</a:t>
            </a:r>
          </a:p>
          <a:p>
            <a:pPr>
              <a:buFont typeface="Wingdings" pitchFamily="2" charset="2"/>
              <a:buChar char="ü"/>
            </a:pPr>
            <a:r>
              <a:rPr lang="en-US" sz="2400" dirty="0" smtClean="0">
                <a:latin typeface="Comic Sans MS" panose="030F0702030302020204" pitchFamily="66" charset="0"/>
              </a:rPr>
              <a:t>Morphine causes simulated vomition following local application to the floor of IV ventricle in dogs from which GIT is removed, showing central emetic action, but not due to effect on GIT.</a:t>
            </a:r>
          </a:p>
          <a:p>
            <a:pPr lvl="0">
              <a:buNone/>
            </a:pPr>
            <a:endParaRPr lang="en-US" sz="2400" dirty="0" smtClean="0">
              <a:latin typeface="Comic Sans MS" panose="030F0702030302020204" pitchFamily="66" charset="0"/>
            </a:endParaRPr>
          </a:p>
          <a:p>
            <a:endParaRPr lang="en-US" sz="24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2160" y="169030"/>
            <a:ext cx="10899226" cy="5912285"/>
          </a:xfrm>
        </p:spPr>
        <p:txBody>
          <a:bodyPr>
            <a:noAutofit/>
          </a:bodyPr>
          <a:lstStyle/>
          <a:p>
            <a:pPr lvl="0"/>
            <a:r>
              <a:rPr lang="en-US" sz="2000" b="1" dirty="0" smtClean="0">
                <a:solidFill>
                  <a:srgbClr val="FF0000"/>
                </a:solidFill>
                <a:latin typeface="Comic Sans MS" panose="030F0702030302020204" pitchFamily="66" charset="0"/>
              </a:rPr>
              <a:t>On Pupil (Eye):</a:t>
            </a:r>
          </a:p>
          <a:p>
            <a:pPr lvl="0">
              <a:buFont typeface="Wingdings" pitchFamily="2" charset="2"/>
              <a:buChar char="ü"/>
            </a:pPr>
            <a:r>
              <a:rPr lang="en-US" sz="2000" dirty="0" smtClean="0">
                <a:latin typeface="Comic Sans MS" panose="030F0702030302020204" pitchFamily="66" charset="0"/>
              </a:rPr>
              <a:t>Marked dilatation in horse, monkey, sheep, cattle etc. </a:t>
            </a:r>
          </a:p>
          <a:p>
            <a:pPr lvl="0">
              <a:buFont typeface="Wingdings" pitchFamily="2" charset="2"/>
              <a:buChar char="ü"/>
            </a:pPr>
            <a:r>
              <a:rPr lang="en-US" sz="2000" dirty="0" smtClean="0">
                <a:latin typeface="Comic Sans MS" panose="030F0702030302020204" pitchFamily="66" charset="0"/>
              </a:rPr>
              <a:t>Pin  point constriction in man (diagnostic), dog, rat and rabbit. </a:t>
            </a:r>
          </a:p>
          <a:p>
            <a:pPr lvl="0">
              <a:buFont typeface="Wingdings" pitchFamily="2" charset="2"/>
              <a:buChar char="ü"/>
            </a:pPr>
            <a:r>
              <a:rPr lang="en-US" sz="2000" dirty="0" smtClean="0">
                <a:latin typeface="Comic Sans MS" panose="030F0702030302020204" pitchFamily="66" charset="0"/>
              </a:rPr>
              <a:t>Bird’s pupil size is not altered due to presence of nonresponsive skeletal muscle (sphincter muscle of iris).</a:t>
            </a:r>
          </a:p>
          <a:p>
            <a:pPr lvl="0"/>
            <a:r>
              <a:rPr lang="en-US" sz="2000" b="1" dirty="0" smtClean="0">
                <a:solidFill>
                  <a:srgbClr val="FF0000"/>
                </a:solidFill>
                <a:latin typeface="Comic Sans MS" panose="030F0702030302020204" pitchFamily="66" charset="0"/>
              </a:rPr>
              <a:t>Body Temperature:</a:t>
            </a:r>
          </a:p>
          <a:p>
            <a:pPr lvl="0">
              <a:buNone/>
            </a:pPr>
            <a:r>
              <a:rPr lang="en-US" sz="2000" b="1" dirty="0" smtClean="0">
                <a:latin typeface="Comic Sans MS" panose="030F0702030302020204" pitchFamily="66" charset="0"/>
              </a:rPr>
              <a:t>	</a:t>
            </a:r>
            <a:r>
              <a:rPr lang="en-US" sz="2000" dirty="0" smtClean="0">
                <a:latin typeface="Comic Sans MS" panose="030F0702030302020204" pitchFamily="66" charset="0"/>
              </a:rPr>
              <a:t>Hypothermia in man, monkey, dog and rabbits, but in other animals hyperthermia.   Hypothermia is due to release of 5-HT in hypothalamus which is reversed by TRH, </a:t>
            </a:r>
            <a:r>
              <a:rPr lang="en-US" sz="2000" dirty="0" smtClean="0">
                <a:solidFill>
                  <a:srgbClr val="00B0F0"/>
                </a:solidFill>
                <a:latin typeface="Comic Sans MS" panose="030F0702030302020204" pitchFamily="66" charset="0"/>
              </a:rPr>
              <a:t>(physiological antagonist of morphine)</a:t>
            </a:r>
            <a:r>
              <a:rPr lang="en-US" sz="2000" dirty="0" smtClean="0">
                <a:latin typeface="Comic Sans MS" panose="030F0702030302020204" pitchFamily="66" charset="0"/>
              </a:rPr>
              <a:t>.</a:t>
            </a:r>
          </a:p>
          <a:p>
            <a:pPr lvl="0"/>
            <a:r>
              <a:rPr lang="en-US" sz="2000" b="1" dirty="0" smtClean="0">
                <a:solidFill>
                  <a:srgbClr val="FF0000"/>
                </a:solidFill>
                <a:latin typeface="Comic Sans MS" panose="030F0702030302020204" pitchFamily="66" charset="0"/>
              </a:rPr>
              <a:t>On Kidney:</a:t>
            </a:r>
            <a:r>
              <a:rPr lang="en-US" sz="2000" dirty="0" smtClean="0">
                <a:solidFill>
                  <a:srgbClr val="FF0000"/>
                </a:solidFill>
                <a:latin typeface="Comic Sans MS" panose="030F0702030302020204" pitchFamily="66" charset="0"/>
              </a:rPr>
              <a:t> </a:t>
            </a:r>
          </a:p>
          <a:p>
            <a:pPr lvl="0">
              <a:buFont typeface="Wingdings" pitchFamily="2" charset="2"/>
              <a:buChar char="ü"/>
            </a:pPr>
            <a:r>
              <a:rPr lang="en-US" sz="2000" dirty="0" smtClean="0">
                <a:latin typeface="Comic Sans MS" panose="030F0702030302020204" pitchFamily="66" charset="0"/>
              </a:rPr>
              <a:t>	In dog morphine initially causes urination and later oligouria or anuria (release of ADH)</a:t>
            </a:r>
          </a:p>
          <a:p>
            <a:pPr lvl="0">
              <a:buFont typeface="Wingdings" pitchFamily="2" charset="2"/>
              <a:buChar char="ü"/>
            </a:pPr>
            <a:r>
              <a:rPr lang="en-US" sz="2000" dirty="0" smtClean="0">
                <a:latin typeface="Comic Sans MS" panose="030F0702030302020204" pitchFamily="66" charset="0"/>
              </a:rPr>
              <a:t> 	increase in tone of urinary bladder and</a:t>
            </a:r>
          </a:p>
          <a:p>
            <a:pPr lvl="0">
              <a:buFont typeface="Wingdings" pitchFamily="2" charset="2"/>
              <a:buChar char="ü"/>
            </a:pPr>
            <a:r>
              <a:rPr lang="en-US" sz="2000" dirty="0" smtClean="0">
                <a:latin typeface="Comic Sans MS" panose="030F0702030302020204" pitchFamily="66" charset="0"/>
              </a:rPr>
              <a:t> 	constriction of bladder sphincter.</a:t>
            </a:r>
          </a:p>
          <a:p>
            <a:pPr lvl="0"/>
            <a:r>
              <a:rPr lang="en-US" sz="2000" b="1" dirty="0" smtClean="0">
                <a:solidFill>
                  <a:srgbClr val="FF0000"/>
                </a:solidFill>
                <a:latin typeface="Comic Sans MS" panose="030F0702030302020204" pitchFamily="66" charset="0"/>
              </a:rPr>
              <a:t>Neuroendocrine Action:</a:t>
            </a:r>
            <a:r>
              <a:rPr lang="en-US" sz="2000" dirty="0" smtClean="0">
                <a:solidFill>
                  <a:srgbClr val="FF0000"/>
                </a:solidFill>
                <a:latin typeface="Comic Sans MS" panose="030F0702030302020204" pitchFamily="66" charset="0"/>
              </a:rPr>
              <a:t> </a:t>
            </a:r>
            <a:r>
              <a:rPr lang="en-US" sz="2000" dirty="0" smtClean="0">
                <a:latin typeface="Comic Sans MS" panose="030F0702030302020204" pitchFamily="66" charset="0"/>
              </a:rPr>
              <a:t>Morphine interferes with hypothalamic activity and 	      				decreases the release of FSH, LH and ACTH </a:t>
            </a:r>
          </a:p>
          <a:p>
            <a:pPr lvl="0">
              <a:buNone/>
            </a:pPr>
            <a:r>
              <a:rPr lang="en-US" sz="2000" dirty="0" smtClean="0">
                <a:latin typeface="Comic Sans MS" panose="030F0702030302020204" pitchFamily="66" charset="0"/>
              </a:rPr>
              <a:t>			increases the release of prolactin and GH.</a:t>
            </a:r>
          </a:p>
          <a:p>
            <a:endParaRPr lang="en-US" sz="20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8277" y="624110"/>
            <a:ext cx="9312557" cy="979222"/>
          </a:xfrm>
        </p:spPr>
        <p:txBody>
          <a:bodyPr>
            <a:normAutofit/>
          </a:bodyPr>
          <a:lstStyle/>
          <a:p>
            <a:r>
              <a:rPr lang="en-US" b="1" dirty="0" smtClean="0">
                <a:solidFill>
                  <a:srgbClr val="FF0000"/>
                </a:solidFill>
                <a:latin typeface="Comic Sans MS" panose="030F0702030302020204" pitchFamily="66" charset="0"/>
              </a:rPr>
              <a:t>Opioid receptor agonist and antagonist</a:t>
            </a:r>
            <a:endParaRPr lang="en-US"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1360009" y="1755226"/>
            <a:ext cx="10443108" cy="3777622"/>
          </a:xfrm>
        </p:spPr>
        <p:txBody>
          <a:bodyPr>
            <a:noAutofit/>
          </a:bodyPr>
          <a:lstStyle/>
          <a:p>
            <a:pPr marL="714375" indent="-714375">
              <a:spcBef>
                <a:spcPts val="2400"/>
              </a:spcBef>
            </a:pPr>
            <a:r>
              <a:rPr lang="en-US" sz="2800" b="1" dirty="0" smtClean="0">
                <a:latin typeface="Comic Sans MS" panose="030F0702030302020204" pitchFamily="66" charset="0"/>
              </a:rPr>
              <a:t>Opioid agonists -  </a:t>
            </a:r>
            <a:r>
              <a:rPr lang="en-US" sz="2800" dirty="0" smtClean="0">
                <a:latin typeface="Comic Sans MS" panose="030F0702030302020204" pitchFamily="66" charset="0"/>
              </a:rPr>
              <a:t>Morphine</a:t>
            </a:r>
            <a:r>
              <a:rPr lang="en-US" sz="2800" dirty="0" smtClean="0">
                <a:latin typeface="Comic Sans MS" panose="030F0702030302020204" pitchFamily="66" charset="0"/>
              </a:rPr>
              <a:t>, Codeine, Hydromorphone</a:t>
            </a:r>
            <a:r>
              <a:rPr lang="en-US" sz="2800" dirty="0" smtClean="0">
                <a:latin typeface="Comic Sans MS" panose="030F0702030302020204" pitchFamily="66" charset="0"/>
              </a:rPr>
              <a:t>, </a:t>
            </a:r>
            <a:r>
              <a:rPr lang="en-US" sz="2800" dirty="0" err="1" smtClean="0">
                <a:latin typeface="Comic Sans MS" panose="030F0702030302020204" pitchFamily="66" charset="0"/>
              </a:rPr>
              <a:t>Oxymorphone</a:t>
            </a:r>
            <a:r>
              <a:rPr lang="en-US" sz="2800" dirty="0" smtClean="0">
                <a:latin typeface="Comic Sans MS" panose="030F0702030302020204" pitchFamily="66" charset="0"/>
              </a:rPr>
              <a:t>, </a:t>
            </a:r>
            <a:r>
              <a:rPr lang="en-US" sz="2800" dirty="0" smtClean="0">
                <a:latin typeface="Comic Sans MS" panose="030F0702030302020204" pitchFamily="66" charset="0"/>
              </a:rPr>
              <a:t>Meperidine, Methadone</a:t>
            </a:r>
            <a:endParaRPr lang="en-US" sz="2800" dirty="0" smtClean="0">
              <a:latin typeface="Comic Sans MS" panose="030F0702030302020204" pitchFamily="66" charset="0"/>
            </a:endParaRPr>
          </a:p>
          <a:p>
            <a:pPr marL="714375" indent="-714375">
              <a:spcBef>
                <a:spcPts val="2400"/>
              </a:spcBef>
            </a:pPr>
            <a:r>
              <a:rPr lang="en-US" sz="2800" b="1" dirty="0" smtClean="0">
                <a:latin typeface="Comic Sans MS" panose="030F0702030302020204" pitchFamily="66" charset="0"/>
              </a:rPr>
              <a:t>Opioid antagonists – </a:t>
            </a:r>
            <a:r>
              <a:rPr lang="en-US" sz="2800" dirty="0" err="1" smtClean="0">
                <a:latin typeface="Comic Sans MS" panose="030F0702030302020204" pitchFamily="66" charset="0"/>
              </a:rPr>
              <a:t>Naloxone</a:t>
            </a:r>
            <a:r>
              <a:rPr lang="en-US" sz="2800" dirty="0" smtClean="0">
                <a:latin typeface="Comic Sans MS" panose="030F0702030302020204" pitchFamily="66" charset="0"/>
              </a:rPr>
              <a:t>, </a:t>
            </a:r>
            <a:r>
              <a:rPr lang="en-US" sz="2800" dirty="0" err="1" smtClean="0">
                <a:latin typeface="Comic Sans MS" panose="030F0702030302020204" pitchFamily="66" charset="0"/>
              </a:rPr>
              <a:t>Diprenorphine</a:t>
            </a:r>
            <a:r>
              <a:rPr lang="en-US" sz="2800" dirty="0" smtClean="0">
                <a:latin typeface="Comic Sans MS" panose="030F0702030302020204" pitchFamily="66" charset="0"/>
              </a:rPr>
              <a:t>, </a:t>
            </a:r>
            <a:r>
              <a:rPr lang="en-US" sz="2800" dirty="0" err="1" smtClean="0">
                <a:latin typeface="Comic Sans MS" panose="030F0702030302020204" pitchFamily="66" charset="0"/>
              </a:rPr>
              <a:t>Naltrexone</a:t>
            </a:r>
            <a:r>
              <a:rPr lang="en-US" sz="2800" dirty="0" smtClean="0">
                <a:latin typeface="Comic Sans MS" panose="030F0702030302020204" pitchFamily="66" charset="0"/>
              </a:rPr>
              <a:t>, </a:t>
            </a:r>
            <a:r>
              <a:rPr lang="en-US" sz="2800" dirty="0" err="1" smtClean="0">
                <a:latin typeface="Comic Sans MS" panose="030F0702030302020204" pitchFamily="66" charset="0"/>
              </a:rPr>
              <a:t>Nalmefene</a:t>
            </a:r>
            <a:endParaRPr lang="en-US" sz="2800" dirty="0" smtClean="0">
              <a:latin typeface="Comic Sans MS" panose="030F0702030302020204" pitchFamily="66" charset="0"/>
            </a:endParaRPr>
          </a:p>
          <a:p>
            <a:pPr marL="714375" indent="-714375">
              <a:spcBef>
                <a:spcPts val="2400"/>
              </a:spcBef>
            </a:pPr>
            <a:r>
              <a:rPr lang="en-US" sz="2800" b="1" dirty="0" smtClean="0">
                <a:latin typeface="Comic Sans MS" panose="030F0702030302020204" pitchFamily="66" charset="0"/>
              </a:rPr>
              <a:t>Partial opioid agonists-  </a:t>
            </a:r>
            <a:r>
              <a:rPr lang="en-US" sz="2800" dirty="0" err="1" smtClean="0">
                <a:latin typeface="Comic Sans MS" panose="030F0702030302020204" pitchFamily="66" charset="0"/>
              </a:rPr>
              <a:t>Buprenorphine</a:t>
            </a:r>
            <a:r>
              <a:rPr lang="en-US" sz="2800" dirty="0" smtClean="0">
                <a:latin typeface="Comic Sans MS" panose="030F0702030302020204" pitchFamily="66" charset="0"/>
              </a:rPr>
              <a:t>, </a:t>
            </a:r>
            <a:r>
              <a:rPr lang="en-US" sz="2800" dirty="0" err="1" smtClean="0">
                <a:latin typeface="Comic Sans MS" panose="030F0702030302020204" pitchFamily="66" charset="0"/>
              </a:rPr>
              <a:t>Tramadol</a:t>
            </a:r>
            <a:endParaRPr lang="en-US" sz="2800" dirty="0" smtClean="0">
              <a:latin typeface="Comic Sans MS" panose="030F0702030302020204" pitchFamily="66" charset="0"/>
            </a:endParaRPr>
          </a:p>
          <a:p>
            <a:pPr marL="714375" indent="-714375">
              <a:spcBef>
                <a:spcPts val="2400"/>
              </a:spcBef>
            </a:pPr>
            <a:r>
              <a:rPr lang="en-US" sz="2800" b="1" dirty="0" smtClean="0">
                <a:latin typeface="Comic Sans MS" panose="030F0702030302020204" pitchFamily="66" charset="0"/>
              </a:rPr>
              <a:t>Opioid agonist – antagonist (Mixed)- </a:t>
            </a:r>
            <a:r>
              <a:rPr lang="en-US" sz="2800" dirty="0" err="1" smtClean="0">
                <a:latin typeface="Comic Sans MS" panose="030F0702030302020204" pitchFamily="66" charset="0"/>
              </a:rPr>
              <a:t>Nalbuphine</a:t>
            </a:r>
            <a:r>
              <a:rPr lang="en-US" sz="2800" dirty="0" smtClean="0">
                <a:latin typeface="Comic Sans MS" panose="030F0702030302020204" pitchFamily="66" charset="0"/>
              </a:rPr>
              <a:t>, </a:t>
            </a:r>
            <a:r>
              <a:rPr lang="en-US" sz="2800" dirty="0" err="1" smtClean="0">
                <a:latin typeface="Comic Sans MS" panose="030F0702030302020204" pitchFamily="66" charset="0"/>
              </a:rPr>
              <a:t>Pentazocine</a:t>
            </a:r>
            <a:r>
              <a:rPr lang="en-US" sz="2800" dirty="0" smtClean="0">
                <a:latin typeface="Comic Sans MS" panose="030F0702030302020204" pitchFamily="66" charset="0"/>
              </a:rPr>
              <a:t>, </a:t>
            </a:r>
            <a:r>
              <a:rPr lang="en-US" sz="2800" dirty="0" err="1" smtClean="0">
                <a:latin typeface="Comic Sans MS" panose="030F0702030302020204" pitchFamily="66" charset="0"/>
              </a:rPr>
              <a:t>Butorphanol</a:t>
            </a:r>
            <a:r>
              <a:rPr lang="en-US" sz="2800" dirty="0" smtClean="0">
                <a:latin typeface="Comic Sans MS" panose="030F0702030302020204" pitchFamily="66" charset="0"/>
              </a:rPr>
              <a:t>, </a:t>
            </a:r>
            <a:r>
              <a:rPr lang="en-US" sz="2800" dirty="0" err="1" smtClean="0">
                <a:latin typeface="Comic Sans MS" panose="030F0702030302020204" pitchFamily="66" charset="0"/>
              </a:rPr>
              <a:t>Nalorphine</a:t>
            </a:r>
            <a:endParaRPr lang="en-US" sz="2800" dirty="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7462" y="1233886"/>
            <a:ext cx="10684805" cy="4383047"/>
          </a:xfrm>
        </p:spPr>
        <p:txBody>
          <a:bodyPr>
            <a:noAutofit/>
          </a:bodyPr>
          <a:lstStyle/>
          <a:p>
            <a:pPr marL="0" indent="0">
              <a:buNone/>
            </a:pPr>
            <a:r>
              <a:rPr lang="en-US" sz="3200" b="1" dirty="0" smtClean="0">
                <a:solidFill>
                  <a:srgbClr val="FF0000"/>
                </a:solidFill>
                <a:latin typeface="Comic Sans MS" panose="030F0702030302020204" pitchFamily="66" charset="0"/>
              </a:rPr>
              <a:t>Morphine </a:t>
            </a:r>
            <a:r>
              <a:rPr lang="en-US" sz="3200" b="1" dirty="0" smtClean="0">
                <a:solidFill>
                  <a:srgbClr val="FF0000"/>
                </a:solidFill>
                <a:latin typeface="Comic Sans MS" panose="030F0702030302020204" pitchFamily="66" charset="0"/>
              </a:rPr>
              <a:t>Metabolism</a:t>
            </a:r>
            <a:endParaRPr lang="en-US" sz="3200" b="1" dirty="0" smtClean="0">
              <a:solidFill>
                <a:srgbClr val="FF0000"/>
              </a:solidFill>
              <a:latin typeface="Comic Sans MS" panose="030F0702030302020204" pitchFamily="66" charset="0"/>
            </a:endParaRPr>
          </a:p>
          <a:p>
            <a:pPr>
              <a:buFont typeface="Wingdings" pitchFamily="2" charset="2"/>
              <a:buChar char="ü"/>
            </a:pPr>
            <a:r>
              <a:rPr lang="en-US" sz="3200" b="1" dirty="0" smtClean="0">
                <a:latin typeface="Comic Sans MS" panose="030F0702030302020204" pitchFamily="66" charset="0"/>
              </a:rPr>
              <a:t> </a:t>
            </a:r>
            <a:r>
              <a:rPr lang="en-US" sz="3200" dirty="0" smtClean="0">
                <a:latin typeface="Comic Sans MS" panose="030F0702030302020204" pitchFamily="66" charset="0"/>
              </a:rPr>
              <a:t>It is metabolized through conjugation in liver to form glucuronides morphine-3-glucuronide and morephine-6-glucuronide.</a:t>
            </a:r>
          </a:p>
          <a:p>
            <a:pPr>
              <a:buFont typeface="Wingdings" pitchFamily="2" charset="2"/>
              <a:buChar char="ü"/>
            </a:pPr>
            <a:r>
              <a:rPr lang="en-US" sz="3200" dirty="0" smtClean="0">
                <a:latin typeface="Comic Sans MS" panose="030F0702030302020204" pitchFamily="66" charset="0"/>
              </a:rPr>
              <a:t> The later has more analgesic effect than morphine and the former is morphine antagonist. </a:t>
            </a:r>
          </a:p>
          <a:p>
            <a:pPr>
              <a:buFont typeface="Wingdings" pitchFamily="2" charset="2"/>
              <a:buChar char="ü"/>
            </a:pPr>
            <a:r>
              <a:rPr lang="en-US" sz="3200" dirty="0" smtClean="0">
                <a:latin typeface="Comic Sans MS" panose="030F0702030302020204" pitchFamily="66" charset="0"/>
              </a:rPr>
              <a:t>The conjugates are excreted through bile in intestines (glucuronides are hydrolyzed in intestines and morphine is reabsorbed through enterohepatic recycling).</a:t>
            </a:r>
          </a:p>
          <a:p>
            <a:endParaRPr lang="en-US" sz="32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241" y="1702677"/>
            <a:ext cx="10243371" cy="3777622"/>
          </a:xfrm>
        </p:spPr>
        <p:txBody>
          <a:bodyPr>
            <a:normAutofit/>
          </a:bodyPr>
          <a:lstStyle/>
          <a:p>
            <a:pPr>
              <a:buNone/>
            </a:pPr>
            <a:r>
              <a:rPr lang="en-US" sz="3600" b="1" dirty="0" smtClean="0">
                <a:solidFill>
                  <a:srgbClr val="FF0000"/>
                </a:solidFill>
                <a:latin typeface="Comic Sans MS" panose="030F0702030302020204" pitchFamily="66" charset="0"/>
              </a:rPr>
              <a:t>Clinical uses of </a:t>
            </a:r>
            <a:r>
              <a:rPr lang="en-US" sz="3600" b="1" dirty="0" smtClean="0">
                <a:solidFill>
                  <a:srgbClr val="FF0000"/>
                </a:solidFill>
                <a:latin typeface="Comic Sans MS" panose="030F0702030302020204" pitchFamily="66" charset="0"/>
              </a:rPr>
              <a:t>morphine</a:t>
            </a:r>
            <a:endParaRPr lang="en-US" sz="3600" b="1" dirty="0" smtClean="0">
              <a:solidFill>
                <a:srgbClr val="FF0000"/>
              </a:solidFill>
              <a:latin typeface="Comic Sans MS" panose="030F0702030302020204" pitchFamily="66" charset="0"/>
            </a:endParaRPr>
          </a:p>
          <a:p>
            <a:pPr marL="893763" indent="-536575"/>
            <a:r>
              <a:rPr lang="en-US" sz="3600" dirty="0" smtClean="0">
                <a:latin typeface="Comic Sans MS" panose="030F0702030302020204" pitchFamily="66" charset="0"/>
              </a:rPr>
              <a:t>As </a:t>
            </a:r>
            <a:r>
              <a:rPr lang="en-US" sz="3600" dirty="0" smtClean="0">
                <a:latin typeface="Comic Sans MS" panose="030F0702030302020204" pitchFamily="66" charset="0"/>
              </a:rPr>
              <a:t>analgesic</a:t>
            </a:r>
          </a:p>
          <a:p>
            <a:pPr marL="893763" indent="-536575"/>
            <a:r>
              <a:rPr lang="en-US" sz="3600" dirty="0" smtClean="0">
                <a:latin typeface="Comic Sans MS" panose="030F0702030302020204" pitchFamily="66" charset="0"/>
              </a:rPr>
              <a:t>In preanaesthetic medication.</a:t>
            </a:r>
          </a:p>
          <a:p>
            <a:pPr marL="893763" indent="-536575"/>
            <a:r>
              <a:rPr lang="en-US" sz="3600" dirty="0" smtClean="0">
                <a:latin typeface="Comic Sans MS" panose="030F0702030302020204" pitchFamily="66" charset="0"/>
              </a:rPr>
              <a:t>To relieve post-operative pain</a:t>
            </a:r>
          </a:p>
          <a:p>
            <a:pPr marL="893763" indent="-536575"/>
            <a:r>
              <a:rPr lang="en-US" sz="3600" dirty="0" smtClean="0">
                <a:latin typeface="Comic Sans MS" panose="030F0702030302020204" pitchFamily="66" charset="0"/>
              </a:rPr>
              <a:t>To  treat Severe diarrhoea.</a:t>
            </a:r>
            <a:endParaRPr lang="en-US" sz="36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54169"/>
          </a:xfrm>
        </p:spPr>
        <p:txBody>
          <a:bodyPr>
            <a:normAutofit/>
          </a:bodyPr>
          <a:lstStyle/>
          <a:p>
            <a:r>
              <a:rPr lang="en-US" b="1" dirty="0" smtClean="0">
                <a:solidFill>
                  <a:srgbClr val="FF0000"/>
                </a:solidFill>
                <a:latin typeface="Comic Sans MS" panose="030F0702030302020204" pitchFamily="66" charset="0"/>
              </a:rPr>
              <a:t>Opioid analgesics</a:t>
            </a:r>
            <a:endParaRPr lang="en-US"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1139869" y="1770345"/>
            <a:ext cx="10647123" cy="3777622"/>
          </a:xfrm>
        </p:spPr>
        <p:txBody>
          <a:bodyPr>
            <a:noAutofit/>
          </a:bodyPr>
          <a:lstStyle/>
          <a:p>
            <a:pPr algn="just"/>
            <a:r>
              <a:rPr lang="en-US" sz="2400" dirty="0" smtClean="0">
                <a:latin typeface="Comic Sans MS" panose="030F0702030302020204" pitchFamily="66" charset="0"/>
              </a:rPr>
              <a:t>Are the drugs that significantly relieve pain by acting in central nervous system or on peripheral mechanisms without affecting consciousness.</a:t>
            </a:r>
          </a:p>
          <a:p>
            <a:pPr algn="just"/>
            <a:r>
              <a:rPr lang="en-US" sz="2400" dirty="0" smtClean="0">
                <a:latin typeface="Comic Sans MS" panose="030F0702030302020204" pitchFamily="66" charset="0"/>
              </a:rPr>
              <a:t>Agents </a:t>
            </a:r>
            <a:r>
              <a:rPr lang="en-US" sz="2400" dirty="0" smtClean="0">
                <a:latin typeface="Comic Sans MS" panose="030F0702030302020204" pitchFamily="66" charset="0"/>
              </a:rPr>
              <a:t>that relieve pain by nonselective desensitization of tissues (local anesthetics), protective and soothing effects(demulcents), chemical neutralizations (antacids)  or by alerting consciousness (general anesthetics) are not called analgesics.</a:t>
            </a:r>
          </a:p>
          <a:p>
            <a:pPr algn="just"/>
            <a:r>
              <a:rPr lang="en-US" sz="2400" dirty="0" smtClean="0">
                <a:latin typeface="Comic Sans MS" panose="030F0702030302020204" pitchFamily="66" charset="0"/>
              </a:rPr>
              <a:t> </a:t>
            </a:r>
            <a:r>
              <a:rPr lang="en-US" sz="2400" dirty="0" smtClean="0">
                <a:latin typeface="Comic Sans MS" panose="030F0702030302020204" pitchFamily="66" charset="0"/>
              </a:rPr>
              <a:t>The analgesics are divided into 2 main groups: </a:t>
            </a:r>
          </a:p>
          <a:p>
            <a:pPr algn="just">
              <a:buNone/>
            </a:pPr>
            <a:r>
              <a:rPr lang="en-US" sz="2400" dirty="0" smtClean="0">
                <a:latin typeface="Comic Sans MS" panose="030F0702030302020204" pitchFamily="66" charset="0"/>
              </a:rPr>
              <a:t>			</a:t>
            </a:r>
            <a:r>
              <a:rPr lang="en-US" sz="2400" b="1" dirty="0" smtClean="0">
                <a:solidFill>
                  <a:srgbClr val="FF0000"/>
                </a:solidFill>
                <a:latin typeface="Comic Sans MS" panose="030F0702030302020204" pitchFamily="66" charset="0"/>
              </a:rPr>
              <a:t>Opioid </a:t>
            </a:r>
            <a:r>
              <a:rPr lang="en-US" sz="2400" b="1" dirty="0" smtClean="0">
                <a:solidFill>
                  <a:srgbClr val="FF0000"/>
                </a:solidFill>
                <a:latin typeface="Comic Sans MS" panose="030F0702030302020204" pitchFamily="66" charset="0"/>
              </a:rPr>
              <a:t>analgesics </a:t>
            </a:r>
            <a:r>
              <a:rPr lang="en-US" sz="2400" b="1" dirty="0" smtClean="0">
                <a:solidFill>
                  <a:srgbClr val="0070C0"/>
                </a:solidFill>
                <a:latin typeface="Comic Sans MS" panose="030F0702030302020204" pitchFamily="66" charset="0"/>
              </a:rPr>
              <a:t>(narcotic or morphine like analgesics)</a:t>
            </a:r>
          </a:p>
          <a:p>
            <a:pPr algn="just">
              <a:buNone/>
            </a:pPr>
            <a:r>
              <a:rPr lang="en-US" sz="2400" b="1" dirty="0" smtClean="0">
                <a:solidFill>
                  <a:srgbClr val="FF0000"/>
                </a:solidFill>
                <a:latin typeface="Comic Sans MS" panose="030F0702030302020204" pitchFamily="66" charset="0"/>
              </a:rPr>
              <a:t>			</a:t>
            </a:r>
            <a:r>
              <a:rPr lang="en-US" sz="2400" b="1" dirty="0" smtClean="0">
                <a:solidFill>
                  <a:srgbClr val="FF0000"/>
                </a:solidFill>
                <a:latin typeface="Comic Sans MS" panose="030F0702030302020204" pitchFamily="66" charset="0"/>
              </a:rPr>
              <a:t>Non- </a:t>
            </a:r>
            <a:r>
              <a:rPr lang="en-US" sz="2400" b="1" dirty="0" smtClean="0">
                <a:solidFill>
                  <a:srgbClr val="FF0000"/>
                </a:solidFill>
                <a:latin typeface="Comic Sans MS" panose="030F0702030302020204" pitchFamily="66" charset="0"/>
              </a:rPr>
              <a:t>Opioid analgesics (</a:t>
            </a:r>
            <a:r>
              <a:rPr lang="en-US" sz="2400" b="1" dirty="0" smtClean="0">
                <a:solidFill>
                  <a:srgbClr val="0070C0"/>
                </a:solidFill>
                <a:latin typeface="Comic Sans MS" panose="030F0702030302020204" pitchFamily="66" charset="0"/>
              </a:rPr>
              <a:t>non-narcotic or aspirin like analgesics)</a:t>
            </a:r>
            <a:endParaRPr lang="en-US" sz="24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014" y="653369"/>
            <a:ext cx="10783614" cy="4332943"/>
          </a:xfrm>
        </p:spPr>
        <p:txBody>
          <a:bodyPr>
            <a:noAutofit/>
          </a:bodyPr>
          <a:lstStyle/>
          <a:p>
            <a:pPr algn="just">
              <a:buNone/>
            </a:pPr>
            <a:r>
              <a:rPr lang="en-US" sz="3200" b="1" dirty="0" smtClean="0">
                <a:solidFill>
                  <a:srgbClr val="FF0000"/>
                </a:solidFill>
                <a:latin typeface="Comic Sans MS" panose="030F0702030302020204" pitchFamily="66" charset="0"/>
              </a:rPr>
              <a:t>    Morphine Toxicity</a:t>
            </a:r>
            <a:endParaRPr lang="en-US" sz="2400" b="1" dirty="0" smtClean="0">
              <a:solidFill>
                <a:srgbClr val="FF0000"/>
              </a:solidFill>
              <a:latin typeface="Comic Sans MS" panose="030F0702030302020204" pitchFamily="66" charset="0"/>
            </a:endParaRPr>
          </a:p>
          <a:p>
            <a:pPr algn="just">
              <a:buFont typeface="Wingdings" pitchFamily="2" charset="2"/>
              <a:buChar char="ü"/>
            </a:pPr>
            <a:r>
              <a:rPr lang="en-US" sz="2400" dirty="0" smtClean="0">
                <a:latin typeface="Comic Sans MS" panose="030F0702030302020204" pitchFamily="66" charset="0"/>
              </a:rPr>
              <a:t>Opium toxicity results due to grazing on stems or capsules of opium. </a:t>
            </a:r>
          </a:p>
          <a:p>
            <a:pPr algn="just">
              <a:buFont typeface="Wingdings" pitchFamily="2" charset="2"/>
              <a:buChar char="ü"/>
            </a:pPr>
            <a:r>
              <a:rPr lang="en-US" sz="2400" dirty="0" smtClean="0">
                <a:latin typeface="Comic Sans MS" panose="030F0702030302020204" pitchFamily="66" charset="0"/>
              </a:rPr>
              <a:t>The toxic signs are CNS excitation and constipation.</a:t>
            </a:r>
          </a:p>
          <a:p>
            <a:pPr algn="just">
              <a:buFont typeface="Wingdings" pitchFamily="2" charset="2"/>
              <a:buChar char="ü"/>
            </a:pPr>
            <a:r>
              <a:rPr lang="en-US" sz="2400" dirty="0" smtClean="0">
                <a:latin typeface="Comic Sans MS" panose="030F0702030302020204" pitchFamily="66" charset="0"/>
              </a:rPr>
              <a:t> Long term use of morphine in dogs causes addiction/physiological dependence, when sudden withdrawal results in appearance of abstinence syndrome characterized by hyper irritability, excessive motor activity (body shakes, writhing, jumping and sings of aggression), teeth chattering and weight loss. </a:t>
            </a:r>
          </a:p>
          <a:p>
            <a:pPr algn="just">
              <a:buFont typeface="Wingdings" pitchFamily="2" charset="2"/>
              <a:buChar char="ü"/>
            </a:pPr>
            <a:r>
              <a:rPr lang="en-US" sz="2400" dirty="0" smtClean="0">
                <a:latin typeface="Comic Sans MS" panose="030F0702030302020204" pitchFamily="66" charset="0"/>
              </a:rPr>
              <a:t>Addiction is common in man (in addition to above, also show frequent yawning, dilated pupil, fever, sweating, </a:t>
            </a:r>
            <a:r>
              <a:rPr lang="en-US" sz="2400" dirty="0" err="1" smtClean="0">
                <a:latin typeface="Comic Sans MS" panose="030F0702030302020204" pitchFamily="66" charset="0"/>
              </a:rPr>
              <a:t>pilo</a:t>
            </a:r>
            <a:r>
              <a:rPr lang="en-US" sz="2400" dirty="0" smtClean="0">
                <a:latin typeface="Comic Sans MS" panose="030F0702030302020204" pitchFamily="66" charset="0"/>
              </a:rPr>
              <a:t>-erection, nausea, diarrhea and insomnia. </a:t>
            </a:r>
          </a:p>
          <a:p>
            <a:pPr algn="just">
              <a:buFont typeface="Wingdings" pitchFamily="2" charset="2"/>
              <a:buChar char="ü"/>
            </a:pPr>
            <a:r>
              <a:rPr lang="en-US" sz="2400" dirty="0" smtClean="0">
                <a:latin typeface="Comic Sans MS" panose="030F0702030302020204" pitchFamily="66" charset="0"/>
              </a:rPr>
              <a:t>The subject is extremely restless and distressed and has strong craving for the drug).</a:t>
            </a:r>
          </a:p>
          <a:p>
            <a:endParaRPr lang="en-US" sz="24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2559" y="752138"/>
            <a:ext cx="10176853" cy="5533048"/>
          </a:xfrm>
        </p:spPr>
        <p:txBody>
          <a:bodyPr>
            <a:noAutofit/>
          </a:bodyPr>
          <a:lstStyle/>
          <a:p>
            <a:pPr>
              <a:buNone/>
            </a:pPr>
            <a:r>
              <a:rPr lang="en-US" sz="2400" b="1" dirty="0" smtClean="0">
                <a:latin typeface="Comic Sans MS" panose="030F0702030302020204" pitchFamily="66" charset="0"/>
              </a:rPr>
              <a:t>CODEINE:</a:t>
            </a:r>
            <a:endParaRPr lang="en-US" sz="2400" dirty="0" smtClean="0">
              <a:latin typeface="Comic Sans MS" panose="030F0702030302020204" pitchFamily="66" charset="0"/>
            </a:endParaRPr>
          </a:p>
          <a:p>
            <a:pPr lvl="0" algn="just"/>
            <a:r>
              <a:rPr lang="en-US" sz="2400" dirty="0" smtClean="0">
                <a:latin typeface="Comic Sans MS" panose="030F0702030302020204" pitchFamily="66" charset="0"/>
              </a:rPr>
              <a:t>It is used as the phosphate salt to relieve coughing , and as analgesic and cough suppressant in the man.</a:t>
            </a:r>
          </a:p>
          <a:p>
            <a:pPr algn="just">
              <a:buNone/>
            </a:pPr>
            <a:r>
              <a:rPr lang="en-US" sz="2400" b="1" dirty="0" smtClean="0">
                <a:latin typeface="Comic Sans MS" panose="030F0702030302020204" pitchFamily="66" charset="0"/>
              </a:rPr>
              <a:t>DIAMORPHINE (Diacetylmorphine or Heroin):</a:t>
            </a:r>
            <a:endParaRPr lang="en-US" sz="2400" dirty="0" smtClean="0">
              <a:latin typeface="Comic Sans MS" panose="030F0702030302020204" pitchFamily="66" charset="0"/>
            </a:endParaRPr>
          </a:p>
          <a:p>
            <a:pPr lvl="0" algn="just"/>
            <a:r>
              <a:rPr lang="en-US" sz="2400" dirty="0" smtClean="0">
                <a:latin typeface="Comic Sans MS" panose="030F0702030302020204" pitchFamily="66" charset="0"/>
              </a:rPr>
              <a:t>It is about 5 times as potent as morphine as an analgesic, narcotic and respiratory depressant.</a:t>
            </a:r>
          </a:p>
          <a:p>
            <a:pPr lvl="0" algn="just"/>
            <a:r>
              <a:rPr lang="en-US" sz="2400" dirty="0" smtClean="0">
                <a:latin typeface="Comic Sans MS" panose="030F0702030302020204" pitchFamily="66" charset="0"/>
              </a:rPr>
              <a:t>It has addictive properties.</a:t>
            </a:r>
          </a:p>
          <a:p>
            <a:pPr algn="just">
              <a:buNone/>
            </a:pPr>
            <a:endParaRPr lang="en-US" sz="2400" b="1" dirty="0" smtClean="0">
              <a:latin typeface="Comic Sans MS" panose="030F0702030302020204" pitchFamily="66" charset="0"/>
            </a:endParaRPr>
          </a:p>
          <a:p>
            <a:pPr algn="just">
              <a:buNone/>
            </a:pPr>
            <a:r>
              <a:rPr lang="en-US" sz="2400" b="1" dirty="0" smtClean="0">
                <a:latin typeface="Comic Sans MS" panose="030F0702030302020204" pitchFamily="66" charset="0"/>
              </a:rPr>
              <a:t>METHADONE</a:t>
            </a:r>
            <a:r>
              <a:rPr lang="en-US" sz="2400" b="1" dirty="0" smtClean="0">
                <a:latin typeface="Comic Sans MS" panose="030F0702030302020204" pitchFamily="66" charset="0"/>
              </a:rPr>
              <a:t>:</a:t>
            </a:r>
            <a:endParaRPr lang="en-US" sz="2400" dirty="0" smtClean="0">
              <a:latin typeface="Comic Sans MS" panose="030F0702030302020204" pitchFamily="66" charset="0"/>
            </a:endParaRPr>
          </a:p>
          <a:p>
            <a:pPr lvl="0" algn="just"/>
            <a:r>
              <a:rPr lang="en-US" sz="2400" dirty="0" smtClean="0">
                <a:latin typeface="Comic Sans MS" panose="030F0702030302020204" pitchFamily="66" charset="0"/>
              </a:rPr>
              <a:t>It is a synthetic compound, approx. equipotent with morphine as an analgesic.</a:t>
            </a:r>
          </a:p>
          <a:p>
            <a:pPr lvl="0" algn="just"/>
            <a:r>
              <a:rPr lang="en-US" sz="2400" dirty="0" smtClean="0">
                <a:latin typeface="Comic Sans MS" panose="030F0702030302020204" pitchFamily="66" charset="0"/>
              </a:rPr>
              <a:t>It is a powerful antitussives agent and used in horses &amp; dog for cough suppression.</a:t>
            </a:r>
          </a:p>
          <a:p>
            <a:endParaRPr lang="en-US" sz="24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2286" y="178532"/>
            <a:ext cx="10121030" cy="5311035"/>
          </a:xfrm>
        </p:spPr>
        <p:txBody>
          <a:bodyPr>
            <a:noAutofit/>
          </a:bodyPr>
          <a:lstStyle/>
          <a:p>
            <a:pPr>
              <a:buNone/>
            </a:pPr>
            <a:r>
              <a:rPr lang="en-US" sz="2400" b="1" dirty="0" smtClean="0">
                <a:latin typeface="Comic Sans MS" panose="030F0702030302020204" pitchFamily="66" charset="0"/>
              </a:rPr>
              <a:t>PETHIDINE (Meperidine):</a:t>
            </a:r>
            <a:endParaRPr lang="en-US" sz="2400" dirty="0" smtClean="0">
              <a:latin typeface="Comic Sans MS" panose="030F0702030302020204" pitchFamily="66" charset="0"/>
            </a:endParaRPr>
          </a:p>
          <a:p>
            <a:pPr lvl="0"/>
            <a:r>
              <a:rPr lang="en-US" sz="2400" dirty="0" smtClean="0">
                <a:latin typeface="Comic Sans MS" panose="030F0702030302020204" pitchFamily="66" charset="0"/>
              </a:rPr>
              <a:t>It is about 1/10</a:t>
            </a:r>
            <a:r>
              <a:rPr lang="en-US" sz="2400" baseline="30000" dirty="0" smtClean="0">
                <a:latin typeface="Comic Sans MS" panose="030F0702030302020204" pitchFamily="66" charset="0"/>
              </a:rPr>
              <a:t>th</a:t>
            </a:r>
            <a:r>
              <a:rPr lang="en-US" sz="2400" dirty="0" smtClean="0">
                <a:latin typeface="Comic Sans MS" panose="030F0702030302020204" pitchFamily="66" charset="0"/>
              </a:rPr>
              <a:t> as active as morphine as an analgesic.</a:t>
            </a:r>
          </a:p>
          <a:p>
            <a:pPr lvl="0"/>
            <a:r>
              <a:rPr lang="en-US" sz="2400" dirty="0" smtClean="0">
                <a:latin typeface="Comic Sans MS" panose="030F0702030302020204" pitchFamily="66" charset="0"/>
              </a:rPr>
              <a:t>It is less likely than morphine to produce narcosis, vasodepression, emesis and depression of the medullary cough and respiratory centers.</a:t>
            </a:r>
          </a:p>
          <a:p>
            <a:pPr lvl="0"/>
            <a:r>
              <a:rPr lang="en-US" sz="2400" dirty="0" smtClean="0">
                <a:latin typeface="Comic Sans MS" panose="030F0702030302020204" pitchFamily="66" charset="0"/>
              </a:rPr>
              <a:t>Thus, it is more suitable for use in dog and pregnant animals than morphine.</a:t>
            </a:r>
          </a:p>
          <a:p>
            <a:pPr lvl="0"/>
            <a:r>
              <a:rPr lang="en-US" sz="2400" dirty="0" smtClean="0">
                <a:latin typeface="Comic Sans MS" panose="030F0702030302020204" pitchFamily="66" charset="0"/>
              </a:rPr>
              <a:t>So, pethidine is certainly suitable for routine use in these species.</a:t>
            </a:r>
          </a:p>
          <a:p>
            <a:pPr>
              <a:buNone/>
            </a:pPr>
            <a:endParaRPr lang="en-US" sz="2400" b="1" dirty="0" smtClean="0">
              <a:latin typeface="Comic Sans MS" panose="030F0702030302020204" pitchFamily="66" charset="0"/>
            </a:endParaRPr>
          </a:p>
          <a:p>
            <a:pPr>
              <a:buNone/>
            </a:pPr>
            <a:r>
              <a:rPr lang="en-US" sz="2400" b="1" dirty="0" smtClean="0">
                <a:latin typeface="Comic Sans MS" panose="030F0702030302020204" pitchFamily="66" charset="0"/>
              </a:rPr>
              <a:t>APOMORPHINE:</a:t>
            </a:r>
            <a:endParaRPr lang="en-US" sz="2400" dirty="0" smtClean="0">
              <a:latin typeface="Comic Sans MS" panose="030F0702030302020204" pitchFamily="66" charset="0"/>
            </a:endParaRPr>
          </a:p>
          <a:p>
            <a:pPr lvl="0"/>
            <a:r>
              <a:rPr lang="en-US" sz="2400" dirty="0" smtClean="0">
                <a:latin typeface="Comic Sans MS" panose="030F0702030302020204" pitchFamily="66" charset="0"/>
              </a:rPr>
              <a:t>It is less potent than morphine as an analgesic and narcotic, but the central stimulant effects are increased.</a:t>
            </a:r>
          </a:p>
          <a:p>
            <a:pPr lvl="0"/>
            <a:r>
              <a:rPr lang="en-US" sz="2400" dirty="0" smtClean="0">
                <a:latin typeface="Comic Sans MS" panose="030F0702030302020204" pitchFamily="66" charset="0"/>
              </a:rPr>
              <a:t>It is particularly potent as a centrally acting emetic acting as a stimulant on the CTZ of the medulla. It has been used as an emetic in the dog in cases of poisoning.</a:t>
            </a:r>
          </a:p>
          <a:p>
            <a:pPr lvl="0"/>
            <a:endParaRPr lang="en-US" sz="2400" dirty="0" smtClean="0">
              <a:latin typeface="Comic Sans MS" panose="030F0702030302020204" pitchFamily="66" charset="0"/>
            </a:endParaRPr>
          </a:p>
          <a:p>
            <a:endParaRPr lang="en-US" sz="24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4511" y="210209"/>
            <a:ext cx="10478814" cy="4828656"/>
          </a:xfrm>
        </p:spPr>
        <p:txBody>
          <a:bodyPr>
            <a:noAutofit/>
          </a:bodyPr>
          <a:lstStyle/>
          <a:p>
            <a:pPr>
              <a:buNone/>
            </a:pPr>
            <a:endParaRPr lang="en-US" sz="2400" b="1" dirty="0" smtClean="0">
              <a:latin typeface="Comic Sans MS" panose="030F0702030302020204" pitchFamily="66" charset="0"/>
            </a:endParaRPr>
          </a:p>
          <a:p>
            <a:pPr>
              <a:buNone/>
            </a:pPr>
            <a:r>
              <a:rPr lang="en-US" sz="2400" b="1" dirty="0" smtClean="0">
                <a:latin typeface="Comic Sans MS" panose="030F0702030302020204" pitchFamily="66" charset="0"/>
              </a:rPr>
              <a:t>DEXTROMETHORPHAN:</a:t>
            </a:r>
            <a:endParaRPr lang="en-US" sz="2400" dirty="0" smtClean="0">
              <a:latin typeface="Comic Sans MS" panose="030F0702030302020204" pitchFamily="66" charset="0"/>
            </a:endParaRPr>
          </a:p>
          <a:p>
            <a:pPr lvl="0"/>
            <a:r>
              <a:rPr lang="en-US" sz="2400" dirty="0" smtClean="0">
                <a:latin typeface="Comic Sans MS" panose="030F0702030302020204" pitchFamily="66" charset="0"/>
              </a:rPr>
              <a:t>It lacks most of the properties of morphine including the analgesic, addictive, narcotic and </a:t>
            </a:r>
            <a:r>
              <a:rPr lang="en-US" sz="2400" dirty="0" err="1" smtClean="0">
                <a:latin typeface="Comic Sans MS" panose="030F0702030302020204" pitchFamily="66" charset="0"/>
              </a:rPr>
              <a:t>spasmogenic</a:t>
            </a:r>
            <a:r>
              <a:rPr lang="en-US" sz="2400" dirty="0" smtClean="0">
                <a:latin typeface="Comic Sans MS" panose="030F0702030302020204" pitchFamily="66" charset="0"/>
              </a:rPr>
              <a:t> actions.</a:t>
            </a:r>
          </a:p>
          <a:p>
            <a:pPr lvl="0"/>
            <a:r>
              <a:rPr lang="en-US" sz="2400" dirty="0" smtClean="0">
                <a:latin typeface="Comic Sans MS" panose="030F0702030302020204" pitchFamily="66" charset="0"/>
              </a:rPr>
              <a:t>It does however, depresses the cough centre in the medulla and is used clinically as an </a:t>
            </a:r>
            <a:r>
              <a:rPr lang="en-US" sz="2400" dirty="0" err="1" smtClean="0">
                <a:latin typeface="Comic Sans MS" panose="030F0702030302020204" pitchFamily="66" charset="0"/>
              </a:rPr>
              <a:t>antitussive</a:t>
            </a:r>
            <a:r>
              <a:rPr lang="en-US" sz="2400" dirty="0" smtClean="0">
                <a:latin typeface="Comic Sans MS" panose="030F0702030302020204" pitchFamily="66" charset="0"/>
              </a:rPr>
              <a:t> in dogs when control of the dry productive cough is required.</a:t>
            </a:r>
          </a:p>
          <a:p>
            <a:pPr>
              <a:buNone/>
            </a:pPr>
            <a:endParaRPr lang="en-US" sz="2400" b="1" dirty="0" smtClean="0">
              <a:latin typeface="Comic Sans MS" panose="030F0702030302020204" pitchFamily="66" charset="0"/>
            </a:endParaRPr>
          </a:p>
          <a:p>
            <a:pPr>
              <a:buNone/>
            </a:pPr>
            <a:endParaRPr lang="en-US" sz="2400" b="1" dirty="0" smtClean="0">
              <a:latin typeface="Comic Sans MS" panose="030F0702030302020204" pitchFamily="66" charset="0"/>
            </a:endParaRPr>
          </a:p>
          <a:p>
            <a:pPr>
              <a:buNone/>
            </a:pPr>
            <a:r>
              <a:rPr lang="en-US" sz="2400" b="1" dirty="0" smtClean="0">
                <a:latin typeface="Comic Sans MS" panose="030F0702030302020204" pitchFamily="66" charset="0"/>
              </a:rPr>
              <a:t>FENTANYL:</a:t>
            </a:r>
            <a:endParaRPr lang="en-US" sz="2400" dirty="0" smtClean="0">
              <a:latin typeface="Comic Sans MS" panose="030F0702030302020204" pitchFamily="66" charset="0"/>
            </a:endParaRPr>
          </a:p>
          <a:p>
            <a:pPr lvl="0"/>
            <a:r>
              <a:rPr lang="en-US" sz="2400" dirty="0" smtClean="0">
                <a:latin typeface="Comic Sans MS" panose="030F0702030302020204" pitchFamily="66" charset="0"/>
              </a:rPr>
              <a:t>It is approximately 50-100 times more potent than morphine as an analgesic.</a:t>
            </a:r>
          </a:p>
          <a:p>
            <a:pPr lvl="0"/>
            <a:r>
              <a:rPr lang="en-US" sz="2400" dirty="0" smtClean="0">
                <a:latin typeface="Comic Sans MS" panose="030F0702030302020204" pitchFamily="66" charset="0"/>
              </a:rPr>
              <a:t>The main use of fentanyl is in neuroleptanalgesia.</a:t>
            </a:r>
          </a:p>
          <a:p>
            <a:endParaRPr lang="en-US" sz="24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0731" y="546539"/>
            <a:ext cx="10520855" cy="5228050"/>
          </a:xfrm>
        </p:spPr>
        <p:txBody>
          <a:bodyPr>
            <a:noAutofit/>
          </a:bodyPr>
          <a:lstStyle/>
          <a:p>
            <a:pPr algn="just"/>
            <a:r>
              <a:rPr lang="en-US" sz="2400" b="1" dirty="0" smtClean="0">
                <a:latin typeface="Comic Sans MS" panose="030F0702030302020204" pitchFamily="66" charset="0"/>
              </a:rPr>
              <a:t>Thebaine Derivatives:</a:t>
            </a:r>
            <a:endParaRPr lang="en-US" sz="2400" dirty="0" smtClean="0">
              <a:latin typeface="Comic Sans MS" panose="030F0702030302020204" pitchFamily="66" charset="0"/>
            </a:endParaRPr>
          </a:p>
          <a:p>
            <a:pPr algn="just">
              <a:buNone/>
            </a:pPr>
            <a:r>
              <a:rPr lang="en-US" sz="2400" b="1" dirty="0" smtClean="0">
                <a:latin typeface="Comic Sans MS" panose="030F0702030302020204" pitchFamily="66" charset="0"/>
              </a:rPr>
              <a:t>	Etorphine : </a:t>
            </a:r>
          </a:p>
          <a:p>
            <a:pPr algn="just">
              <a:buFont typeface="Wingdings" pitchFamily="2" charset="2"/>
              <a:buChar char="ü"/>
            </a:pPr>
            <a:r>
              <a:rPr lang="en-US" sz="2400" dirty="0" smtClean="0">
                <a:latin typeface="Comic Sans MS" panose="030F0702030302020204" pitchFamily="66" charset="0"/>
              </a:rPr>
              <a:t>These drugs cause neuroleptanalgesia (analgesia + </a:t>
            </a:r>
            <a:r>
              <a:rPr lang="en-US" sz="2400" dirty="0" err="1" smtClean="0">
                <a:latin typeface="Comic Sans MS" panose="030F0702030302020204" pitchFamily="66" charset="0"/>
              </a:rPr>
              <a:t>neurolepsia</a:t>
            </a:r>
            <a:r>
              <a:rPr lang="en-US" sz="2400" dirty="0" smtClean="0">
                <a:latin typeface="Comic Sans MS" panose="030F0702030302020204" pitchFamily="66" charset="0"/>
              </a:rPr>
              <a:t> i.e. tranquility).</a:t>
            </a:r>
          </a:p>
          <a:p>
            <a:pPr algn="just">
              <a:buFont typeface="Wingdings" pitchFamily="2" charset="2"/>
              <a:buChar char="ü"/>
            </a:pPr>
            <a:r>
              <a:rPr lang="en-US" sz="2400" dirty="0" err="1" smtClean="0">
                <a:latin typeface="Comic Sans MS" panose="030F0702030302020204" pitchFamily="66" charset="0"/>
              </a:rPr>
              <a:t>Etorphine</a:t>
            </a:r>
            <a:r>
              <a:rPr lang="en-US" sz="2400" dirty="0" smtClean="0">
                <a:latin typeface="Comic Sans MS" panose="030F0702030302020204" pitchFamily="66" charset="0"/>
              </a:rPr>
              <a:t> is 1000 times more potent than morphine and is used to immobilize   wild animals for trapping.</a:t>
            </a:r>
          </a:p>
          <a:p>
            <a:pPr algn="just">
              <a:buFont typeface="Wingdings" pitchFamily="2" charset="2"/>
              <a:buChar char="ü"/>
            </a:pPr>
            <a:r>
              <a:rPr lang="en-US" sz="2400" dirty="0" smtClean="0">
                <a:latin typeface="Comic Sans MS" panose="030F0702030302020204" pitchFamily="66" charset="0"/>
              </a:rPr>
              <a:t> 1-2 mg/kg IM (dose for an elephant can be accommodated in a chart).</a:t>
            </a:r>
          </a:p>
          <a:p>
            <a:pPr algn="just">
              <a:buNone/>
            </a:pPr>
            <a:r>
              <a:rPr lang="en-US" sz="2400" dirty="0" smtClean="0">
                <a:latin typeface="Comic Sans MS" panose="030F0702030302020204" pitchFamily="66" charset="0"/>
              </a:rPr>
              <a:t>	</a:t>
            </a:r>
          </a:p>
          <a:p>
            <a:pPr algn="just">
              <a:buNone/>
            </a:pPr>
            <a:r>
              <a:rPr lang="en-US" sz="2400" b="1" dirty="0" smtClean="0">
                <a:latin typeface="Comic Sans MS" panose="030F0702030302020204" pitchFamily="66" charset="0"/>
              </a:rPr>
              <a:t>	</a:t>
            </a:r>
            <a:r>
              <a:rPr lang="en-US" sz="2400" b="1" dirty="0" err="1" smtClean="0">
                <a:latin typeface="Comic Sans MS" panose="030F0702030302020204" pitchFamily="66" charset="0"/>
              </a:rPr>
              <a:t>Buprenorphine</a:t>
            </a:r>
            <a:r>
              <a:rPr lang="en-US" sz="2400" b="1" dirty="0" smtClean="0">
                <a:latin typeface="Comic Sans MS" panose="030F0702030302020204" pitchFamily="66" charset="0"/>
              </a:rPr>
              <a:t>: </a:t>
            </a:r>
          </a:p>
          <a:p>
            <a:pPr algn="just">
              <a:buFont typeface="Wingdings" pitchFamily="2" charset="2"/>
              <a:buChar char="ü"/>
            </a:pPr>
            <a:r>
              <a:rPr lang="en-US" sz="2400" dirty="0" err="1" smtClean="0">
                <a:latin typeface="Comic Sans MS" panose="030F0702030302020204" pitchFamily="66" charset="0"/>
              </a:rPr>
              <a:t>Buprenorphine</a:t>
            </a:r>
            <a:r>
              <a:rPr lang="en-US" sz="2400" dirty="0" smtClean="0">
                <a:latin typeface="Comic Sans MS" panose="030F0702030302020204" pitchFamily="66" charset="0"/>
              </a:rPr>
              <a:t> is a partial agonist on mu receptors.</a:t>
            </a:r>
            <a:endParaRPr lang="en-US" sz="2400" b="1" dirty="0" smtClean="0">
              <a:latin typeface="Comic Sans MS" panose="030F0702030302020204" pitchFamily="66" charset="0"/>
            </a:endParaRPr>
          </a:p>
          <a:p>
            <a:pPr algn="just">
              <a:buFont typeface="Wingdings" pitchFamily="2" charset="2"/>
              <a:buChar char="ü"/>
            </a:pPr>
            <a:r>
              <a:rPr lang="en-US" sz="2400" dirty="0" smtClean="0">
                <a:latin typeface="Comic Sans MS" panose="030F0702030302020204" pitchFamily="66" charset="0"/>
              </a:rPr>
              <a:t>Dog 0.01-0.02 mg/kg SC twice day. </a:t>
            </a:r>
          </a:p>
          <a:p>
            <a:pPr algn="just">
              <a:buFont typeface="Wingdings" pitchFamily="2" charset="2"/>
              <a:buChar char="ü"/>
            </a:pPr>
            <a:r>
              <a:rPr lang="en-US" sz="2400" dirty="0" smtClean="0">
                <a:latin typeface="Comic Sans MS" panose="030F0702030302020204" pitchFamily="66" charset="0"/>
              </a:rPr>
              <a:t>Cat: 0.01 mg/kg SC or IM twice a day. </a:t>
            </a:r>
          </a:p>
          <a:p>
            <a:pPr algn="just">
              <a:buFont typeface="Wingdings" pitchFamily="2" charset="2"/>
              <a:buChar char="ü"/>
            </a:pPr>
            <a:r>
              <a:rPr lang="en-US" sz="2400" dirty="0" smtClean="0">
                <a:latin typeface="Comic Sans MS" panose="030F0702030302020204" pitchFamily="66" charset="0"/>
              </a:rPr>
              <a:t>Pig: 0.01-0.02 mg/kg IM 2-4 times in a day.</a:t>
            </a:r>
          </a:p>
          <a:p>
            <a:endParaRPr lang="en-US" sz="24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89066" y="2992387"/>
            <a:ext cx="3813865" cy="923330"/>
          </a:xfrm>
          <a:prstGeom prst="rect">
            <a:avLst/>
          </a:prstGeom>
          <a:noFill/>
        </p:spPr>
        <p:txBody>
          <a:bodyPr wrap="none" lIns="91440" tIns="45720" rIns="91440" bIns="45720">
            <a:spAutoFit/>
          </a:bodyPr>
          <a:lstStyle/>
          <a:p>
            <a:pPr algn="ctr"/>
            <a:r>
              <a:rPr lang="en-US" sz="5400" b="1" cap="none" spc="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Thank You </a:t>
            </a:r>
            <a:endParaRPr lang="en-US" sz="5400" b="1" cap="none" spc="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350" y="434924"/>
            <a:ext cx="9690168" cy="920910"/>
          </a:xfrm>
        </p:spPr>
        <p:txBody>
          <a:bodyPr>
            <a:noAutofit/>
          </a:bodyPr>
          <a:lstStyle/>
          <a:p>
            <a:pPr algn="ctr"/>
            <a:r>
              <a:rPr lang="en-US" b="1" dirty="0" smtClean="0">
                <a:solidFill>
                  <a:srgbClr val="FF0000"/>
                </a:solidFill>
                <a:latin typeface="Comic Sans MS" panose="030F0702030302020204" pitchFamily="66" charset="0"/>
              </a:rPr>
              <a:t>Differences between Narcotic Analgesics &amp; Non Narcotic Analgesics</a:t>
            </a:r>
            <a:endParaRPr lang="en-US" b="1" dirty="0">
              <a:solidFill>
                <a:srgbClr val="FF0000"/>
              </a:solidFill>
              <a:latin typeface="Comic Sans MS" panose="030F0702030302020204" pitchFamily="66" charset="0"/>
            </a:endParaRPr>
          </a:p>
        </p:txBody>
      </p:sp>
      <p:sp>
        <p:nvSpPr>
          <p:cNvPr id="3" name="Text Placeholder 2"/>
          <p:cNvSpPr>
            <a:spLocks noGrp="1"/>
          </p:cNvSpPr>
          <p:nvPr>
            <p:ph type="body" idx="1"/>
          </p:nvPr>
        </p:nvSpPr>
        <p:spPr>
          <a:xfrm>
            <a:off x="965716" y="1960177"/>
            <a:ext cx="5234553" cy="576262"/>
          </a:xfrm>
        </p:spPr>
        <p:txBody>
          <a:bodyPr/>
          <a:lstStyle/>
          <a:p>
            <a:r>
              <a:rPr lang="en-US" sz="3200" dirty="0" smtClean="0">
                <a:solidFill>
                  <a:srgbClr val="FF0000"/>
                </a:solidFill>
                <a:latin typeface="Comic Sans MS" panose="030F0702030302020204" pitchFamily="66" charset="0"/>
              </a:rPr>
              <a:t>Narcotic Analgesics</a:t>
            </a:r>
            <a:endParaRPr lang="en-US" sz="3200" dirty="0">
              <a:solidFill>
                <a:srgbClr val="FF0000"/>
              </a:solidFill>
              <a:latin typeface="Comic Sans MS" panose="030F0702030302020204" pitchFamily="66" charset="0"/>
            </a:endParaRPr>
          </a:p>
        </p:txBody>
      </p:sp>
      <p:sp>
        <p:nvSpPr>
          <p:cNvPr id="4" name="Content Placeholder 3"/>
          <p:cNvSpPr>
            <a:spLocks noGrp="1"/>
          </p:cNvSpPr>
          <p:nvPr>
            <p:ph sz="half" idx="2"/>
          </p:nvPr>
        </p:nvSpPr>
        <p:spPr>
          <a:xfrm>
            <a:off x="767257" y="2548966"/>
            <a:ext cx="5996684" cy="3789204"/>
          </a:xfrm>
        </p:spPr>
        <p:txBody>
          <a:bodyPr>
            <a:normAutofit fontScale="92500"/>
          </a:bodyPr>
          <a:lstStyle/>
          <a:p>
            <a:r>
              <a:rPr lang="en-US" sz="2400" dirty="0" smtClean="0">
                <a:latin typeface="Comic Sans MS" panose="030F0702030302020204" pitchFamily="66" charset="0"/>
              </a:rPr>
              <a:t>CNS depression- Narcosis.</a:t>
            </a:r>
          </a:p>
          <a:p>
            <a:r>
              <a:rPr lang="en-US" sz="2400" dirty="0" smtClean="0">
                <a:latin typeface="Comic Sans MS" panose="030F0702030302020204" pitchFamily="66" charset="0"/>
              </a:rPr>
              <a:t>Deep –seated (visceral) intense pain</a:t>
            </a:r>
          </a:p>
          <a:p>
            <a:r>
              <a:rPr lang="en-US" sz="2400" dirty="0" smtClean="0">
                <a:latin typeface="Comic Sans MS" panose="030F0702030302020204" pitchFamily="66" charset="0"/>
              </a:rPr>
              <a:t>Antipyretic effect Absent.</a:t>
            </a:r>
          </a:p>
          <a:p>
            <a:r>
              <a:rPr lang="en-US" sz="2400" dirty="0" smtClean="0">
                <a:latin typeface="Comic Sans MS" panose="030F0702030302020204" pitchFamily="66" charset="0"/>
              </a:rPr>
              <a:t>Anti-inflammatory effect Absent</a:t>
            </a:r>
          </a:p>
          <a:p>
            <a:r>
              <a:rPr lang="en-US" sz="2400" dirty="0" smtClean="0">
                <a:latin typeface="Comic Sans MS" panose="030F0702030302020204" pitchFamily="66" charset="0"/>
              </a:rPr>
              <a:t>Antirheumatic, antiarthric and uricosuric or antigout effects- Absent.</a:t>
            </a:r>
          </a:p>
          <a:p>
            <a:r>
              <a:rPr lang="en-US" sz="2400" dirty="0" smtClean="0">
                <a:latin typeface="Comic Sans MS" panose="030F0702030302020204" pitchFamily="66" charset="0"/>
              </a:rPr>
              <a:t>Toxicity high.</a:t>
            </a:r>
          </a:p>
          <a:p>
            <a:r>
              <a:rPr lang="en-US" sz="2400" dirty="0" smtClean="0">
                <a:latin typeface="Comic Sans MS" panose="030F0702030302020204" pitchFamily="66" charset="0"/>
              </a:rPr>
              <a:t>Addiction high</a:t>
            </a:r>
            <a:endParaRPr lang="en-US" sz="2400" dirty="0">
              <a:latin typeface="Comic Sans MS" panose="030F0702030302020204" pitchFamily="66" charset="0"/>
            </a:endParaRPr>
          </a:p>
        </p:txBody>
      </p:sp>
      <p:sp>
        <p:nvSpPr>
          <p:cNvPr id="5" name="Text Placeholder 4"/>
          <p:cNvSpPr>
            <a:spLocks noGrp="1"/>
          </p:cNvSpPr>
          <p:nvPr>
            <p:ph type="body" sz="quarter" idx="3"/>
          </p:nvPr>
        </p:nvSpPr>
        <p:spPr>
          <a:xfrm>
            <a:off x="6660192" y="1969475"/>
            <a:ext cx="5297379" cy="576262"/>
          </a:xfrm>
        </p:spPr>
        <p:txBody>
          <a:bodyPr/>
          <a:lstStyle/>
          <a:p>
            <a:r>
              <a:rPr lang="en-US" sz="3200" dirty="0" smtClean="0">
                <a:solidFill>
                  <a:srgbClr val="FF0000"/>
                </a:solidFill>
                <a:latin typeface="Comic Sans MS" panose="030F0702030302020204" pitchFamily="66" charset="0"/>
              </a:rPr>
              <a:t>Non Narcotic Analgesics</a:t>
            </a:r>
            <a:endParaRPr lang="en-US" sz="3200" dirty="0">
              <a:solidFill>
                <a:srgbClr val="FF0000"/>
              </a:solidFill>
              <a:latin typeface="Comic Sans MS" panose="030F0702030302020204" pitchFamily="66" charset="0"/>
            </a:endParaRPr>
          </a:p>
        </p:txBody>
      </p:sp>
      <p:sp>
        <p:nvSpPr>
          <p:cNvPr id="6" name="Content Placeholder 5"/>
          <p:cNvSpPr>
            <a:spLocks noGrp="1"/>
          </p:cNvSpPr>
          <p:nvPr>
            <p:ph sz="quarter" idx="4"/>
          </p:nvPr>
        </p:nvSpPr>
        <p:spPr>
          <a:xfrm>
            <a:off x="6614214" y="2545738"/>
            <a:ext cx="5637244" cy="3729802"/>
          </a:xfrm>
        </p:spPr>
        <p:txBody>
          <a:bodyPr>
            <a:noAutofit/>
          </a:bodyPr>
          <a:lstStyle/>
          <a:p>
            <a:r>
              <a:rPr lang="en-US" sz="2400" dirty="0" smtClean="0">
                <a:latin typeface="Comic Sans MS" panose="030F0702030302020204" pitchFamily="66" charset="0"/>
              </a:rPr>
              <a:t>No significant CNS depression.</a:t>
            </a:r>
          </a:p>
          <a:p>
            <a:r>
              <a:rPr lang="en-US" sz="2400" dirty="0" smtClean="0">
                <a:latin typeface="Comic Sans MS" panose="030F0702030302020204" pitchFamily="66" charset="0"/>
              </a:rPr>
              <a:t>Superficial pain</a:t>
            </a:r>
          </a:p>
          <a:p>
            <a:r>
              <a:rPr lang="en-US" sz="2400" dirty="0" smtClean="0">
                <a:latin typeface="Comic Sans MS" panose="030F0702030302020204" pitchFamily="66" charset="0"/>
              </a:rPr>
              <a:t>Antipyretic effect Absent</a:t>
            </a:r>
          </a:p>
          <a:p>
            <a:r>
              <a:rPr lang="en-US" sz="2400" dirty="0" smtClean="0">
                <a:latin typeface="Comic Sans MS" panose="030F0702030302020204" pitchFamily="66" charset="0"/>
              </a:rPr>
              <a:t>Anti-inflammatory effect Absent</a:t>
            </a:r>
          </a:p>
          <a:p>
            <a:r>
              <a:rPr lang="en-US" sz="2400" dirty="0" smtClean="0">
                <a:latin typeface="Comic Sans MS" panose="030F0702030302020204" pitchFamily="66" charset="0"/>
              </a:rPr>
              <a:t>Antirheumatic, antiarthric and uricosuric or antigout effects- Absent</a:t>
            </a:r>
          </a:p>
          <a:p>
            <a:r>
              <a:rPr lang="en-US" sz="2400" dirty="0" smtClean="0">
                <a:latin typeface="Comic Sans MS" panose="030F0702030302020204" pitchFamily="66" charset="0"/>
              </a:rPr>
              <a:t>Toxicity high.</a:t>
            </a:r>
          </a:p>
          <a:p>
            <a:r>
              <a:rPr lang="en-US" sz="2400" dirty="0" smtClean="0">
                <a:latin typeface="Comic Sans MS" panose="030F0702030302020204" pitchFamily="66" charset="0"/>
              </a:rPr>
              <a:t> Addiction Absent. </a:t>
            </a:r>
          </a:p>
          <a:p>
            <a:pPr>
              <a:buNone/>
            </a:pPr>
            <a:endParaRPr lang="en-US" sz="24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2197" y="348538"/>
            <a:ext cx="6764017" cy="891539"/>
          </a:xfrm>
        </p:spPr>
        <p:txBody>
          <a:bodyPr>
            <a:normAutofit/>
          </a:bodyPr>
          <a:lstStyle/>
          <a:p>
            <a:r>
              <a:rPr lang="en-US" sz="4400" dirty="0" smtClean="0">
                <a:solidFill>
                  <a:srgbClr val="FF0000"/>
                </a:solidFill>
                <a:latin typeface="Comic Sans MS" panose="030F0702030302020204" pitchFamily="66" charset="0"/>
              </a:rPr>
              <a:t>Pain</a:t>
            </a:r>
            <a:endParaRPr lang="en-US" sz="4400"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1352811" y="1707714"/>
            <a:ext cx="10151801" cy="4730663"/>
          </a:xfrm>
        </p:spPr>
        <p:txBody>
          <a:bodyPr>
            <a:noAutofit/>
          </a:bodyPr>
          <a:lstStyle/>
          <a:p>
            <a:r>
              <a:rPr lang="en-US" sz="2800" dirty="0" smtClean="0">
                <a:latin typeface="Comic Sans MS" panose="030F0702030302020204" pitchFamily="66" charset="0"/>
              </a:rPr>
              <a:t>Algesia or pain is protective mechanism of body, it is produced by damage of tissue and subsequent  liberation of various chemicals (bradykinin, serotonin, histamines, prostaglandins, Ach and substance-P).</a:t>
            </a:r>
          </a:p>
          <a:p>
            <a:r>
              <a:rPr lang="en-US" sz="2800" dirty="0" smtClean="0">
                <a:latin typeface="Comic Sans MS" panose="030F0702030302020204" pitchFamily="66" charset="0"/>
              </a:rPr>
              <a:t>These chemicals interact with pain receptor </a:t>
            </a:r>
            <a:r>
              <a:rPr lang="en-US" sz="2800" dirty="0" smtClean="0">
                <a:latin typeface="Comic Sans MS" panose="030F0702030302020204" pitchFamily="66" charset="0"/>
              </a:rPr>
              <a:t>(</a:t>
            </a:r>
            <a:r>
              <a:rPr lang="en-US" sz="2800" dirty="0" err="1" smtClean="0">
                <a:latin typeface="Comic Sans MS" panose="030F0702030302020204" pitchFamily="66" charset="0"/>
              </a:rPr>
              <a:t>noceiceptors</a:t>
            </a:r>
            <a:r>
              <a:rPr lang="en-US" sz="2800" dirty="0" smtClean="0">
                <a:latin typeface="Comic Sans MS" panose="030F0702030302020204" pitchFamily="66" charset="0"/>
              </a:rPr>
              <a:t>) present in skin or other tissues are all free nerve ending that respond to noxious stimuli.</a:t>
            </a:r>
          </a:p>
          <a:p>
            <a:r>
              <a:rPr lang="en-US" sz="2800" dirty="0" smtClean="0">
                <a:latin typeface="Comic Sans MS" panose="030F0702030302020204" pitchFamily="66" charset="0"/>
              </a:rPr>
              <a:t> noceiceptors are very few in deeper tissue.</a:t>
            </a:r>
          </a:p>
          <a:p>
            <a:r>
              <a:rPr lang="en-US" sz="2800" dirty="0" smtClean="0">
                <a:latin typeface="Comic Sans MS" panose="030F0702030302020204" pitchFamily="66" charset="0"/>
              </a:rPr>
              <a:t>Pain classify in two parts: Fast </a:t>
            </a:r>
            <a:r>
              <a:rPr lang="en-US" sz="2800" dirty="0" smtClean="0">
                <a:latin typeface="Comic Sans MS" panose="030F0702030302020204" pitchFamily="66" charset="0"/>
              </a:rPr>
              <a:t>pain, Slow </a:t>
            </a:r>
            <a:r>
              <a:rPr lang="en-US" sz="2800" dirty="0" smtClean="0">
                <a:latin typeface="Comic Sans MS" panose="030F0702030302020204" pitchFamily="66" charset="0"/>
              </a:rPr>
              <a:t>pain</a:t>
            </a:r>
          </a:p>
          <a:p>
            <a:pPr marL="342900" lvl="3" indent="-342900">
              <a:buNone/>
            </a:pPr>
            <a:endParaRPr lang="en-US" sz="2800" dirty="0" smtClean="0">
              <a:latin typeface="Comic Sans MS" panose="030F0702030302020204" pitchFamily="66" charset="0"/>
            </a:endParaRPr>
          </a:p>
          <a:p>
            <a:endParaRPr lang="en-US" sz="2800" dirty="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98301" y="400833"/>
            <a:ext cx="1603331" cy="6889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C00000"/>
                </a:solidFill>
                <a:latin typeface="Comic Sans MS" panose="030F0702030302020204" pitchFamily="66" charset="0"/>
              </a:rPr>
              <a:t>Pain</a:t>
            </a:r>
            <a:endParaRPr lang="en-US" sz="2400" dirty="0">
              <a:solidFill>
                <a:srgbClr val="C00000"/>
              </a:solidFill>
              <a:latin typeface="Comic Sans MS" panose="030F0702030302020204" pitchFamily="66" charset="0"/>
            </a:endParaRPr>
          </a:p>
        </p:txBody>
      </p:sp>
      <p:sp>
        <p:nvSpPr>
          <p:cNvPr id="6" name="Rectangle 5"/>
          <p:cNvSpPr/>
          <p:nvPr/>
        </p:nvSpPr>
        <p:spPr>
          <a:xfrm>
            <a:off x="2870547" y="1855940"/>
            <a:ext cx="1603331" cy="6889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F0"/>
                </a:solidFill>
                <a:latin typeface="Comic Sans MS" panose="030F0702030302020204" pitchFamily="66" charset="0"/>
              </a:rPr>
              <a:t>On the basis of duration</a:t>
            </a:r>
            <a:endParaRPr lang="en-US" b="1" dirty="0">
              <a:solidFill>
                <a:srgbClr val="00B0F0"/>
              </a:solidFill>
              <a:latin typeface="Comic Sans MS" panose="030F0702030302020204" pitchFamily="66" charset="0"/>
            </a:endParaRPr>
          </a:p>
        </p:txBody>
      </p:sp>
      <p:sp>
        <p:nvSpPr>
          <p:cNvPr id="8" name="Rectangle 7"/>
          <p:cNvSpPr/>
          <p:nvPr/>
        </p:nvSpPr>
        <p:spPr>
          <a:xfrm>
            <a:off x="7530227" y="1818362"/>
            <a:ext cx="2227547" cy="6889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F0"/>
                </a:solidFill>
                <a:latin typeface="Comic Sans MS" panose="030F0702030302020204" pitchFamily="66" charset="0"/>
              </a:rPr>
              <a:t>On the basis of Pathophysiology</a:t>
            </a:r>
            <a:endParaRPr lang="en-US" b="1" dirty="0">
              <a:solidFill>
                <a:srgbClr val="00B0F0"/>
              </a:solidFill>
              <a:latin typeface="Comic Sans MS" panose="030F0702030302020204" pitchFamily="66" charset="0"/>
            </a:endParaRPr>
          </a:p>
        </p:txBody>
      </p:sp>
      <p:sp>
        <p:nvSpPr>
          <p:cNvPr id="9" name="Rectangle 8"/>
          <p:cNvSpPr/>
          <p:nvPr/>
        </p:nvSpPr>
        <p:spPr>
          <a:xfrm>
            <a:off x="1056361" y="3386204"/>
            <a:ext cx="1603331" cy="6889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50"/>
                </a:solidFill>
                <a:latin typeface="Comic Sans MS" panose="030F0702030302020204" pitchFamily="66" charset="0"/>
              </a:rPr>
              <a:t>Acute</a:t>
            </a:r>
            <a:endParaRPr lang="en-US" b="1" dirty="0">
              <a:solidFill>
                <a:srgbClr val="00B050"/>
              </a:solidFill>
              <a:latin typeface="Comic Sans MS" panose="030F0702030302020204" pitchFamily="66" charset="0"/>
            </a:endParaRPr>
          </a:p>
        </p:txBody>
      </p:sp>
      <p:sp>
        <p:nvSpPr>
          <p:cNvPr id="10" name="Rectangle 9"/>
          <p:cNvSpPr/>
          <p:nvPr/>
        </p:nvSpPr>
        <p:spPr>
          <a:xfrm>
            <a:off x="4062609" y="3398729"/>
            <a:ext cx="1603331" cy="6889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50"/>
                </a:solidFill>
                <a:latin typeface="Comic Sans MS" panose="030F0702030302020204" pitchFamily="66" charset="0"/>
              </a:rPr>
              <a:t>Chronic</a:t>
            </a:r>
            <a:endParaRPr lang="en-US" b="1" dirty="0">
              <a:solidFill>
                <a:srgbClr val="00B050"/>
              </a:solidFill>
              <a:latin typeface="Comic Sans MS" panose="030F0702030302020204" pitchFamily="66" charset="0"/>
            </a:endParaRPr>
          </a:p>
        </p:txBody>
      </p:sp>
      <p:sp>
        <p:nvSpPr>
          <p:cNvPr id="11" name="Rectangle 10"/>
          <p:cNvSpPr/>
          <p:nvPr/>
        </p:nvSpPr>
        <p:spPr>
          <a:xfrm>
            <a:off x="6475957" y="3361151"/>
            <a:ext cx="1832974" cy="6889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50"/>
                </a:solidFill>
                <a:latin typeface="Comic Sans MS" panose="030F0702030302020204" pitchFamily="66" charset="0"/>
              </a:rPr>
              <a:t>Noceiceptive</a:t>
            </a:r>
            <a:endParaRPr lang="en-US" b="1" dirty="0">
              <a:solidFill>
                <a:srgbClr val="00B050"/>
              </a:solidFill>
              <a:latin typeface="Comic Sans MS" panose="030F0702030302020204" pitchFamily="66" charset="0"/>
            </a:endParaRPr>
          </a:p>
        </p:txBody>
      </p:sp>
      <p:sp>
        <p:nvSpPr>
          <p:cNvPr id="12" name="Rectangle 11"/>
          <p:cNvSpPr/>
          <p:nvPr/>
        </p:nvSpPr>
        <p:spPr>
          <a:xfrm>
            <a:off x="9632515" y="3311047"/>
            <a:ext cx="1858027" cy="6889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50"/>
                </a:solidFill>
                <a:latin typeface="Comic Sans MS" panose="030F0702030302020204" pitchFamily="66" charset="0"/>
              </a:rPr>
              <a:t>Neuropathic</a:t>
            </a:r>
            <a:endParaRPr lang="en-US" b="1" dirty="0">
              <a:solidFill>
                <a:srgbClr val="00B050"/>
              </a:solidFill>
              <a:latin typeface="Comic Sans MS" panose="030F0702030302020204" pitchFamily="66" charset="0"/>
            </a:endParaRPr>
          </a:p>
        </p:txBody>
      </p:sp>
      <p:cxnSp>
        <p:nvCxnSpPr>
          <p:cNvPr id="15" name="Straight Arrow Connector 14"/>
          <p:cNvCxnSpPr/>
          <p:nvPr/>
        </p:nvCxnSpPr>
        <p:spPr>
          <a:xfrm rot="5400000">
            <a:off x="5887233" y="1315233"/>
            <a:ext cx="2505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895595" y="1427967"/>
            <a:ext cx="465968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3745283" y="1615857"/>
            <a:ext cx="363255" cy="125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flipH="1">
            <a:off x="8348598" y="1597068"/>
            <a:ext cx="413359" cy="250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6200000" flipH="1">
            <a:off x="3457184" y="2768252"/>
            <a:ext cx="313150" cy="125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2116899" y="2906038"/>
            <a:ext cx="2505205" cy="25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4415425" y="3112717"/>
            <a:ext cx="38830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H="1">
            <a:off x="1897694" y="3125243"/>
            <a:ext cx="425885" cy="125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6200000" flipH="1">
            <a:off x="8448807" y="2724412"/>
            <a:ext cx="300624" cy="12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7377830" y="2931090"/>
            <a:ext cx="3118981" cy="25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10315187" y="3062616"/>
            <a:ext cx="313151" cy="250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7208729" y="3087665"/>
            <a:ext cx="288099"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576196" y="4277639"/>
            <a:ext cx="2943617" cy="23110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tx1"/>
              </a:solidFill>
              <a:latin typeface="Comic Sans MS" panose="030F0702030302020204" pitchFamily="66" charset="0"/>
            </a:endParaRPr>
          </a:p>
          <a:p>
            <a:endParaRPr lang="en-US" dirty="0" smtClean="0">
              <a:solidFill>
                <a:schemeClr val="tx1"/>
              </a:solidFill>
              <a:latin typeface="Comic Sans MS" panose="030F0702030302020204" pitchFamily="66" charset="0"/>
            </a:endParaRPr>
          </a:p>
          <a:p>
            <a:endParaRPr lang="en-US" dirty="0" smtClean="0">
              <a:solidFill>
                <a:schemeClr val="tx1"/>
              </a:solidFill>
              <a:latin typeface="Comic Sans MS" panose="030F0702030302020204" pitchFamily="66" charset="0"/>
            </a:endParaRPr>
          </a:p>
          <a:p>
            <a:r>
              <a:rPr lang="en-US" dirty="0" smtClean="0">
                <a:solidFill>
                  <a:srgbClr val="FF0000"/>
                </a:solidFill>
                <a:latin typeface="Comic Sans MS" panose="030F0702030302020204" pitchFamily="66" charset="0"/>
              </a:rPr>
              <a:t>Acute: </a:t>
            </a:r>
            <a:r>
              <a:rPr lang="en-US" dirty="0" smtClean="0">
                <a:solidFill>
                  <a:schemeClr val="tx1"/>
                </a:solidFill>
                <a:latin typeface="Comic Sans MS" panose="030F0702030302020204" pitchFamily="66" charset="0"/>
              </a:rPr>
              <a:t>Usually associated with  tissue damage, Increased </a:t>
            </a:r>
          </a:p>
          <a:p>
            <a:pPr>
              <a:buNone/>
            </a:pPr>
            <a:r>
              <a:rPr lang="en-US" dirty="0" smtClean="0">
                <a:solidFill>
                  <a:schemeClr val="tx1"/>
                </a:solidFill>
                <a:latin typeface="Comic Sans MS" panose="030F0702030302020204" pitchFamily="66" charset="0"/>
              </a:rPr>
              <a:t>autonomic nervous activity.</a:t>
            </a:r>
            <a:r>
              <a:rPr lang="en-US" dirty="0" smtClean="0">
                <a:latin typeface="Comic Sans MS" panose="030F0702030302020204" pitchFamily="66" charset="0"/>
              </a:rPr>
              <a:t> </a:t>
            </a:r>
            <a:r>
              <a:rPr lang="en-US" dirty="0" smtClean="0">
                <a:solidFill>
                  <a:schemeClr val="tx1"/>
                </a:solidFill>
                <a:latin typeface="Comic Sans MS" panose="030F0702030302020204" pitchFamily="66" charset="0"/>
              </a:rPr>
              <a:t>Pain disappear  with healing of injured tissue. </a:t>
            </a:r>
          </a:p>
          <a:p>
            <a:pPr algn="ctr"/>
            <a:endParaRPr lang="en-US" dirty="0" smtClean="0">
              <a:solidFill>
                <a:schemeClr val="tx1"/>
              </a:solidFill>
              <a:latin typeface="Comic Sans MS" panose="030F0702030302020204" pitchFamily="66" charset="0"/>
            </a:endParaRPr>
          </a:p>
          <a:p>
            <a:pPr algn="ctr"/>
            <a:endParaRPr lang="en-US" dirty="0" smtClean="0">
              <a:solidFill>
                <a:schemeClr val="tx1"/>
              </a:solidFill>
              <a:latin typeface="Comic Sans MS" panose="030F0702030302020204" pitchFamily="66" charset="0"/>
            </a:endParaRPr>
          </a:p>
          <a:p>
            <a:pPr algn="ctr"/>
            <a:endParaRPr lang="en-US" dirty="0">
              <a:solidFill>
                <a:schemeClr val="tx1"/>
              </a:solidFill>
              <a:latin typeface="Comic Sans MS" panose="030F0702030302020204" pitchFamily="66" charset="0"/>
            </a:endParaRPr>
          </a:p>
        </p:txBody>
      </p:sp>
      <p:sp>
        <p:nvSpPr>
          <p:cNvPr id="44" name="Rectangle 43"/>
          <p:cNvSpPr/>
          <p:nvPr/>
        </p:nvSpPr>
        <p:spPr>
          <a:xfrm>
            <a:off x="3620022" y="4263526"/>
            <a:ext cx="2592887" cy="23611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FF0000"/>
                </a:solidFill>
                <a:latin typeface="Comic Sans MS" panose="030F0702030302020204" pitchFamily="66" charset="0"/>
              </a:rPr>
              <a:t>Chronic: </a:t>
            </a:r>
            <a:r>
              <a:rPr lang="en-US" dirty="0" smtClean="0">
                <a:solidFill>
                  <a:schemeClr val="tx1"/>
                </a:solidFill>
                <a:latin typeface="Comic Sans MS" panose="030F0702030302020204" pitchFamily="66" charset="0"/>
              </a:rPr>
              <a:t>Pain that extends beyond the probable  period of healing ( 3 or 6 months beyond inception) Depressed mood, health and functional capability</a:t>
            </a:r>
          </a:p>
          <a:p>
            <a:pPr algn="ctr"/>
            <a:endParaRPr lang="en-US" dirty="0">
              <a:solidFill>
                <a:schemeClr val="tx1"/>
              </a:solidFill>
              <a:latin typeface="Comic Sans MS" panose="030F0702030302020204" pitchFamily="66" charset="0"/>
            </a:endParaRPr>
          </a:p>
        </p:txBody>
      </p:sp>
      <p:sp>
        <p:nvSpPr>
          <p:cNvPr id="45" name="Rectangle 44"/>
          <p:cNvSpPr/>
          <p:nvPr/>
        </p:nvSpPr>
        <p:spPr>
          <a:xfrm>
            <a:off x="6402887" y="4196219"/>
            <a:ext cx="2277649" cy="23298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latin typeface="Comic Sans MS" panose="030F0702030302020204" pitchFamily="66" charset="0"/>
              </a:rPr>
              <a:t>Noceiceptive: </a:t>
            </a:r>
            <a:r>
              <a:rPr lang="en-US" dirty="0" smtClean="0">
                <a:solidFill>
                  <a:schemeClr val="tx1"/>
                </a:solidFill>
                <a:latin typeface="Comic Sans MS" panose="030F0702030302020204" pitchFamily="66" charset="0"/>
              </a:rPr>
              <a:t>Pain that arises from activation of sensory receptors (noceiceptors). E.g.</a:t>
            </a:r>
            <a:r>
              <a:rPr lang="en-US" dirty="0" smtClean="0">
                <a:latin typeface="Comic Sans MS" panose="030F0702030302020204" pitchFamily="66" charset="0"/>
              </a:rPr>
              <a:t> </a:t>
            </a:r>
            <a:r>
              <a:rPr lang="en-US" dirty="0" smtClean="0">
                <a:solidFill>
                  <a:schemeClr val="tx1"/>
                </a:solidFill>
                <a:latin typeface="Comic Sans MS" panose="030F0702030302020204" pitchFamily="66" charset="0"/>
              </a:rPr>
              <a:t>Musculoskeletal disorders </a:t>
            </a:r>
            <a:endParaRPr lang="en-US" dirty="0">
              <a:solidFill>
                <a:schemeClr val="tx1"/>
              </a:solidFill>
              <a:latin typeface="Comic Sans MS" panose="030F0702030302020204" pitchFamily="66" charset="0"/>
            </a:endParaRPr>
          </a:p>
        </p:txBody>
      </p:sp>
      <p:sp>
        <p:nvSpPr>
          <p:cNvPr id="46" name="Rectangle 45"/>
          <p:cNvSpPr/>
          <p:nvPr/>
        </p:nvSpPr>
        <p:spPr>
          <a:xfrm>
            <a:off x="9444626" y="4189956"/>
            <a:ext cx="2235894" cy="23486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latin typeface="Comic Sans MS" panose="030F0702030302020204" pitchFamily="66" charset="0"/>
              </a:rPr>
              <a:t>Neuropathic:</a:t>
            </a:r>
          </a:p>
          <a:p>
            <a:pPr algn="ctr"/>
            <a:r>
              <a:rPr lang="en-US" dirty="0" smtClean="0">
                <a:solidFill>
                  <a:schemeClr val="tx1"/>
                </a:solidFill>
                <a:latin typeface="Comic Sans MS" panose="030F0702030302020204" pitchFamily="66" charset="0"/>
              </a:rPr>
              <a:t>Pain arises  from damage to peripheral or  central nervous system tissue.</a:t>
            </a:r>
            <a:endParaRPr lang="en-US" dirty="0">
              <a:solidFill>
                <a:schemeClr val="tx1"/>
              </a:solidFill>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879013"/>
          </a:xfrm>
        </p:spPr>
        <p:txBody>
          <a:bodyPr>
            <a:noAutofit/>
          </a:bodyPr>
          <a:lstStyle/>
          <a:p>
            <a:r>
              <a:rPr lang="en-US" sz="3200" dirty="0" smtClean="0">
                <a:solidFill>
                  <a:srgbClr val="FF0000"/>
                </a:solidFill>
                <a:latin typeface="Comic Sans MS" panose="030F0702030302020204" pitchFamily="66" charset="0"/>
              </a:rPr>
              <a:t>Differences between fast pain and slow pain </a:t>
            </a:r>
            <a:endParaRPr lang="en-US" sz="3200" dirty="0">
              <a:solidFill>
                <a:srgbClr val="FF0000"/>
              </a:solidFill>
              <a:latin typeface="Comic Sans MS" panose="030F0702030302020204" pitchFamily="66" charset="0"/>
            </a:endParaRPr>
          </a:p>
        </p:txBody>
      </p:sp>
      <p:sp>
        <p:nvSpPr>
          <p:cNvPr id="3" name="Text Placeholder 2"/>
          <p:cNvSpPr>
            <a:spLocks noGrp="1"/>
          </p:cNvSpPr>
          <p:nvPr>
            <p:ph type="body" idx="1"/>
          </p:nvPr>
        </p:nvSpPr>
        <p:spPr>
          <a:xfrm>
            <a:off x="1967988" y="1859969"/>
            <a:ext cx="4625914" cy="576262"/>
          </a:xfrm>
        </p:spPr>
        <p:txBody>
          <a:bodyPr/>
          <a:lstStyle/>
          <a:p>
            <a:endParaRPr lang="en-US" sz="2500" dirty="0" smtClean="0">
              <a:latin typeface="Comic Sans MS" panose="030F0702030302020204" pitchFamily="66" charset="0"/>
            </a:endParaRPr>
          </a:p>
          <a:p>
            <a:endParaRPr lang="en-US" sz="2500" dirty="0" smtClean="0">
              <a:latin typeface="Comic Sans MS" panose="030F0702030302020204" pitchFamily="66" charset="0"/>
            </a:endParaRPr>
          </a:p>
          <a:p>
            <a:endParaRPr lang="en-US" sz="2500" dirty="0" smtClean="0">
              <a:latin typeface="Comic Sans MS" panose="030F0702030302020204" pitchFamily="66" charset="0"/>
            </a:endParaRPr>
          </a:p>
          <a:p>
            <a:r>
              <a:rPr lang="en-US" sz="2500" dirty="0" smtClean="0">
                <a:solidFill>
                  <a:srgbClr val="FF0000"/>
                </a:solidFill>
                <a:latin typeface="Comic Sans MS" panose="030F0702030302020204" pitchFamily="66" charset="0"/>
              </a:rPr>
              <a:t>Fast </a:t>
            </a:r>
            <a:r>
              <a:rPr lang="en-US" sz="2500" dirty="0" smtClean="0">
                <a:solidFill>
                  <a:srgbClr val="FF0000"/>
                </a:solidFill>
                <a:latin typeface="Comic Sans MS" panose="030F0702030302020204" pitchFamily="66" charset="0"/>
              </a:rPr>
              <a:t>pain</a:t>
            </a:r>
            <a:endParaRPr lang="en-US" sz="2500" dirty="0">
              <a:solidFill>
                <a:srgbClr val="FF0000"/>
              </a:solidFill>
              <a:latin typeface="Comic Sans MS" panose="030F0702030302020204" pitchFamily="66" charset="0"/>
            </a:endParaRPr>
          </a:p>
        </p:txBody>
      </p:sp>
      <p:sp>
        <p:nvSpPr>
          <p:cNvPr id="4" name="Content Placeholder 3"/>
          <p:cNvSpPr>
            <a:spLocks noGrp="1"/>
          </p:cNvSpPr>
          <p:nvPr>
            <p:ph sz="half" idx="2"/>
          </p:nvPr>
        </p:nvSpPr>
        <p:spPr>
          <a:xfrm>
            <a:off x="1324303" y="2674226"/>
            <a:ext cx="5031605" cy="3354060"/>
          </a:xfrm>
        </p:spPr>
        <p:txBody>
          <a:bodyPr>
            <a:noAutofit/>
          </a:bodyPr>
          <a:lstStyle/>
          <a:p>
            <a:pPr marL="342900" lvl="3" indent="-342900"/>
            <a:r>
              <a:rPr lang="en-US" sz="2500" dirty="0" smtClean="0">
                <a:latin typeface="Comic Sans MS" panose="030F0702030302020204" pitchFamily="66" charset="0"/>
              </a:rPr>
              <a:t>It stars within 0.1 sec after application of stimulus. </a:t>
            </a:r>
          </a:p>
          <a:p>
            <a:pPr marL="342900" lvl="3" indent="-342900"/>
            <a:r>
              <a:rPr lang="en-US" sz="2500" dirty="0" smtClean="0">
                <a:latin typeface="Comic Sans MS" panose="030F0702030302020204" pitchFamily="66" charset="0"/>
              </a:rPr>
              <a:t>It is not felt in deeper tissue.</a:t>
            </a:r>
          </a:p>
          <a:p>
            <a:pPr marL="342900" lvl="3" indent="-342900"/>
            <a:r>
              <a:rPr lang="en-US" sz="2500" dirty="0" smtClean="0">
                <a:latin typeface="Comic Sans MS" panose="030F0702030302020204" pitchFamily="66" charset="0"/>
              </a:rPr>
              <a:t>Pain signals are transmitted from peripheral nerves to spinal cord by “small diameter myelinated A fibers”. </a:t>
            </a:r>
          </a:p>
          <a:p>
            <a:r>
              <a:rPr lang="en-US" sz="2500" dirty="0" smtClean="0">
                <a:latin typeface="Comic Sans MS" panose="030F0702030302020204" pitchFamily="66" charset="0"/>
              </a:rPr>
              <a:t>Velocity of pain- 6-30m/s.</a:t>
            </a:r>
            <a:endParaRPr lang="en-US" sz="2500" dirty="0">
              <a:latin typeface="Comic Sans MS" panose="030F0702030302020204" pitchFamily="66" charset="0"/>
            </a:endParaRPr>
          </a:p>
        </p:txBody>
      </p:sp>
      <p:sp>
        <p:nvSpPr>
          <p:cNvPr id="5" name="Text Placeholder 4"/>
          <p:cNvSpPr>
            <a:spLocks noGrp="1"/>
          </p:cNvSpPr>
          <p:nvPr>
            <p:ph type="body" sz="quarter" idx="3"/>
          </p:nvPr>
        </p:nvSpPr>
        <p:spPr>
          <a:xfrm>
            <a:off x="6872453" y="1969475"/>
            <a:ext cx="4633177" cy="576262"/>
          </a:xfrm>
        </p:spPr>
        <p:txBody>
          <a:bodyPr/>
          <a:lstStyle/>
          <a:p>
            <a:r>
              <a:rPr lang="en-US" sz="2500" dirty="0" smtClean="0">
                <a:solidFill>
                  <a:srgbClr val="FF0000"/>
                </a:solidFill>
                <a:latin typeface="Comic Sans MS" panose="030F0702030302020204" pitchFamily="66" charset="0"/>
              </a:rPr>
              <a:t>Slow </a:t>
            </a:r>
            <a:r>
              <a:rPr lang="en-US" sz="2500" dirty="0" smtClean="0">
                <a:solidFill>
                  <a:srgbClr val="FF0000"/>
                </a:solidFill>
                <a:latin typeface="Comic Sans MS" panose="030F0702030302020204" pitchFamily="66" charset="0"/>
              </a:rPr>
              <a:t>pain</a:t>
            </a:r>
            <a:endParaRPr lang="en-US" sz="2500" dirty="0">
              <a:solidFill>
                <a:srgbClr val="FF0000"/>
              </a:solidFill>
              <a:latin typeface="Comic Sans MS" panose="030F0702030302020204" pitchFamily="66" charset="0"/>
            </a:endParaRPr>
          </a:p>
        </p:txBody>
      </p:sp>
      <p:sp>
        <p:nvSpPr>
          <p:cNvPr id="6" name="Content Placeholder 5"/>
          <p:cNvSpPr>
            <a:spLocks noGrp="1"/>
          </p:cNvSpPr>
          <p:nvPr>
            <p:ph sz="quarter" idx="4"/>
          </p:nvPr>
        </p:nvSpPr>
        <p:spPr>
          <a:xfrm>
            <a:off x="6391231" y="2696050"/>
            <a:ext cx="5026717" cy="3090975"/>
          </a:xfrm>
        </p:spPr>
        <p:txBody>
          <a:bodyPr>
            <a:noAutofit/>
          </a:bodyPr>
          <a:lstStyle/>
          <a:p>
            <a:pPr marL="342900" lvl="3" indent="-342900"/>
            <a:r>
              <a:rPr lang="en-US" sz="2500" dirty="0" smtClean="0">
                <a:latin typeface="Comic Sans MS" panose="030F0702030302020204" pitchFamily="66" charset="0"/>
              </a:rPr>
              <a:t>It stars after  a second or more and increases slowly.</a:t>
            </a:r>
          </a:p>
          <a:p>
            <a:pPr marL="342900" lvl="3" indent="-342900"/>
            <a:r>
              <a:rPr lang="en-US" sz="2500" dirty="0" smtClean="0">
                <a:latin typeface="Comic Sans MS" panose="030F0702030302020204" pitchFamily="66" charset="0"/>
              </a:rPr>
              <a:t>It is  felt in both skin and deeper tissue or organ.</a:t>
            </a:r>
          </a:p>
          <a:p>
            <a:pPr marL="342900" lvl="3" indent="-342900"/>
            <a:r>
              <a:rPr lang="en-US" sz="2500" dirty="0" smtClean="0">
                <a:latin typeface="Comic Sans MS" panose="030F0702030302020204" pitchFamily="66" charset="0"/>
              </a:rPr>
              <a:t>Pain signals are transmitted by “large diameter non -  myelinated C fibers”. </a:t>
            </a:r>
          </a:p>
          <a:p>
            <a:pPr marL="342900" lvl="3" indent="-342900"/>
            <a:r>
              <a:rPr lang="en-US" sz="2500" dirty="0" smtClean="0">
                <a:latin typeface="Comic Sans MS" panose="030F0702030302020204" pitchFamily="66" charset="0"/>
              </a:rPr>
              <a:t>Velocity of pain- 6-30m/s.</a:t>
            </a:r>
          </a:p>
          <a:p>
            <a:pPr marL="342900" lvl="3" indent="-342900">
              <a:buNone/>
            </a:pPr>
            <a:endParaRPr lang="en-US" sz="2500" dirty="0" smtClean="0">
              <a:latin typeface="Comic Sans MS" panose="030F0702030302020204" pitchFamily="66" charset="0"/>
            </a:endParaRPr>
          </a:p>
          <a:p>
            <a:pPr marL="342900" lvl="3" indent="-342900"/>
            <a:endParaRPr lang="en-US" sz="2500" dirty="0" smtClean="0">
              <a:latin typeface="Comic Sans MS" panose="030F0702030302020204" pitchFamily="66" charset="0"/>
            </a:endParaRPr>
          </a:p>
          <a:p>
            <a:pPr marL="342900" lvl="3" indent="-342900"/>
            <a:endParaRPr lang="en-US" sz="2500" dirty="0" smtClean="0">
              <a:latin typeface="Comic Sans MS" panose="030F0702030302020204" pitchFamily="66" charset="0"/>
            </a:endParaRPr>
          </a:p>
          <a:p>
            <a:endParaRPr lang="en-US" sz="25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
          <p:cNvGrpSpPr/>
          <p:nvPr/>
        </p:nvGrpSpPr>
        <p:grpSpPr>
          <a:xfrm>
            <a:off x="666712" y="913401"/>
            <a:ext cx="11014111" cy="5643602"/>
            <a:chOff x="500034" y="500042"/>
            <a:chExt cx="8260583" cy="5643602"/>
          </a:xfrm>
        </p:grpSpPr>
        <p:sp>
          <p:nvSpPr>
            <p:cNvPr id="5" name="Rectangle 4"/>
            <p:cNvSpPr/>
            <p:nvPr/>
          </p:nvSpPr>
          <p:spPr>
            <a:xfrm>
              <a:off x="3643306" y="500042"/>
              <a:ext cx="1857388" cy="42862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latin typeface="Times New Roman" pitchFamily="18" charset="0"/>
                  <a:cs typeface="Times New Roman" pitchFamily="18" charset="0"/>
                </a:rPr>
                <a:t>Nociceptors</a:t>
              </a:r>
              <a:endParaRPr lang="en-US" sz="2400" dirty="0">
                <a:latin typeface="Times New Roman" pitchFamily="18" charset="0"/>
                <a:cs typeface="Times New Roman" pitchFamily="18" charset="0"/>
              </a:endParaRPr>
            </a:p>
          </p:txBody>
        </p:sp>
        <p:sp>
          <p:nvSpPr>
            <p:cNvPr id="6" name="Rectangle 5"/>
            <p:cNvSpPr/>
            <p:nvPr/>
          </p:nvSpPr>
          <p:spPr>
            <a:xfrm>
              <a:off x="2000232" y="2357430"/>
              <a:ext cx="1428760" cy="42862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en-US" sz="2000" dirty="0" smtClean="0">
                  <a:latin typeface="Times New Roman" pitchFamily="18" charset="0"/>
                  <a:cs typeface="Times New Roman" pitchFamily="18" charset="0"/>
                </a:rPr>
                <a:t>Dorsal Column</a:t>
              </a:r>
              <a:endParaRPr lang="en-US" sz="2000" dirty="0">
                <a:latin typeface="Times New Roman" pitchFamily="18" charset="0"/>
                <a:cs typeface="Times New Roman" pitchFamily="18" charset="0"/>
              </a:endParaRPr>
            </a:p>
          </p:txBody>
        </p:sp>
        <p:sp>
          <p:nvSpPr>
            <p:cNvPr id="7" name="Rectangle 6"/>
            <p:cNvSpPr/>
            <p:nvPr/>
          </p:nvSpPr>
          <p:spPr>
            <a:xfrm>
              <a:off x="5715008" y="2357430"/>
              <a:ext cx="1857388" cy="42862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smtClean="0">
                  <a:latin typeface="Times New Roman" pitchFamily="18" charset="0"/>
                  <a:cs typeface="Times New Roman" pitchFamily="18" charset="0"/>
                </a:rPr>
                <a:t>Ventrolateral Column</a:t>
              </a:r>
              <a:endParaRPr lang="en-US" sz="2000" dirty="0">
                <a:latin typeface="Times New Roman" pitchFamily="18" charset="0"/>
                <a:cs typeface="Times New Roman" pitchFamily="18" charset="0"/>
              </a:endParaRPr>
            </a:p>
          </p:txBody>
        </p:sp>
        <p:sp>
          <p:nvSpPr>
            <p:cNvPr id="8" name="Rectangle 7"/>
            <p:cNvSpPr/>
            <p:nvPr/>
          </p:nvSpPr>
          <p:spPr>
            <a:xfrm>
              <a:off x="1644041" y="1240077"/>
              <a:ext cx="1642075" cy="61728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en-US" sz="2000" dirty="0" smtClean="0">
                  <a:latin typeface="Times New Roman" pitchFamily="18" charset="0"/>
                  <a:cs typeface="Times New Roman" pitchFamily="18" charset="0"/>
                </a:rPr>
                <a:t>A-Delta fibres</a:t>
              </a:r>
            </a:p>
            <a:p>
              <a:r>
                <a:rPr lang="en-US" sz="2000" dirty="0" smtClean="0">
                  <a:latin typeface="Times New Roman" pitchFamily="18" charset="0"/>
                  <a:cs typeface="Times New Roman" pitchFamily="18" charset="0"/>
                </a:rPr>
                <a:t>(Myelinated</a:t>
              </a:r>
              <a:r>
                <a:rPr lang="en-US" sz="1400"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9" name="Rectangle 8"/>
            <p:cNvSpPr/>
            <p:nvPr/>
          </p:nvSpPr>
          <p:spPr>
            <a:xfrm>
              <a:off x="3962918" y="3714752"/>
              <a:ext cx="1861684" cy="42862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smtClean="0">
                  <a:latin typeface="Times New Roman" pitchFamily="18" charset="0"/>
                  <a:cs typeface="Times New Roman" pitchFamily="18" charset="0"/>
                </a:rPr>
                <a:t>Thalamus</a:t>
              </a:r>
              <a:endParaRPr lang="en-US" sz="2000" dirty="0">
                <a:latin typeface="Times New Roman" pitchFamily="18" charset="0"/>
                <a:cs typeface="Times New Roman" pitchFamily="18" charset="0"/>
              </a:endParaRPr>
            </a:p>
          </p:txBody>
        </p:sp>
        <p:sp>
          <p:nvSpPr>
            <p:cNvPr id="10" name="Rectangle 9"/>
            <p:cNvSpPr/>
            <p:nvPr/>
          </p:nvSpPr>
          <p:spPr>
            <a:xfrm>
              <a:off x="6286512" y="1357298"/>
              <a:ext cx="1905510" cy="64294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en-US" sz="2000" dirty="0" smtClean="0">
                  <a:latin typeface="Times New Roman" pitchFamily="18" charset="0"/>
                  <a:cs typeface="Times New Roman" pitchFamily="18" charset="0"/>
                </a:rPr>
                <a:t>C-</a:t>
              </a:r>
              <a:r>
                <a:rPr lang="en-US" sz="2000" dirty="0" err="1" smtClean="0">
                  <a:latin typeface="Times New Roman" pitchFamily="18" charset="0"/>
                  <a:cs typeface="Times New Roman" pitchFamily="18" charset="0"/>
                </a:rPr>
                <a:t>Fibres</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(Unmyelinated)</a:t>
              </a:r>
              <a:endParaRPr lang="en-US" sz="2000" dirty="0">
                <a:latin typeface="Times New Roman" pitchFamily="18" charset="0"/>
                <a:cs typeface="Times New Roman" pitchFamily="18" charset="0"/>
              </a:endParaRPr>
            </a:p>
          </p:txBody>
        </p:sp>
        <p:sp>
          <p:nvSpPr>
            <p:cNvPr id="11" name="Rectangle 10"/>
            <p:cNvSpPr/>
            <p:nvPr/>
          </p:nvSpPr>
          <p:spPr>
            <a:xfrm>
              <a:off x="4000496" y="5022937"/>
              <a:ext cx="2190493" cy="62064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smtClean="0">
                  <a:latin typeface="Times New Roman" pitchFamily="18" charset="0"/>
                  <a:cs typeface="Times New Roman" pitchFamily="18" charset="0"/>
                </a:rPr>
                <a:t>Hypothalamus</a:t>
              </a:r>
            </a:p>
            <a:p>
              <a:pPr algn="ctr"/>
              <a:r>
                <a:rPr lang="en-US" sz="2000" dirty="0" smtClean="0">
                  <a:latin typeface="Times New Roman" pitchFamily="18" charset="0"/>
                  <a:cs typeface="Times New Roman" pitchFamily="18" charset="0"/>
                </a:rPr>
                <a:t>(Autonomic response)</a:t>
              </a:r>
              <a:endParaRPr lang="en-US" sz="2000" dirty="0">
                <a:latin typeface="Times New Roman" pitchFamily="18" charset="0"/>
                <a:cs typeface="Times New Roman" pitchFamily="18" charset="0"/>
              </a:endParaRPr>
            </a:p>
          </p:txBody>
        </p:sp>
        <p:sp>
          <p:nvSpPr>
            <p:cNvPr id="12" name="Rectangle 11"/>
            <p:cNvSpPr/>
            <p:nvPr/>
          </p:nvSpPr>
          <p:spPr>
            <a:xfrm>
              <a:off x="6903229" y="3664648"/>
              <a:ext cx="1857388" cy="64294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smtClean="0">
                  <a:latin typeface="Times New Roman" pitchFamily="18" charset="0"/>
                  <a:cs typeface="Times New Roman" pitchFamily="18" charset="0"/>
                </a:rPr>
                <a:t>Post-central gyrus</a:t>
              </a:r>
            </a:p>
            <a:p>
              <a:pPr algn="ctr"/>
              <a:r>
                <a:rPr lang="en-US" sz="2000" dirty="0" smtClean="0">
                  <a:latin typeface="Times New Roman" pitchFamily="18" charset="0"/>
                  <a:cs typeface="Times New Roman" pitchFamily="18" charset="0"/>
                </a:rPr>
                <a:t>(Differentiation)</a:t>
              </a:r>
              <a:endParaRPr lang="en-US" sz="2000" dirty="0">
                <a:latin typeface="Times New Roman" pitchFamily="18" charset="0"/>
                <a:cs typeface="Times New Roman" pitchFamily="18" charset="0"/>
              </a:endParaRPr>
            </a:p>
          </p:txBody>
        </p:sp>
        <p:sp>
          <p:nvSpPr>
            <p:cNvPr id="13" name="Rectangle 12"/>
            <p:cNvSpPr/>
            <p:nvPr/>
          </p:nvSpPr>
          <p:spPr>
            <a:xfrm>
              <a:off x="500034" y="3714752"/>
              <a:ext cx="2421662" cy="64294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latin typeface="Times New Roman" pitchFamily="18" charset="0"/>
                  <a:cs typeface="Times New Roman" pitchFamily="18" charset="0"/>
                </a:rPr>
                <a:t>Reticular activating System</a:t>
              </a:r>
            </a:p>
            <a:p>
              <a:pPr algn="ctr"/>
              <a:r>
                <a:rPr lang="en-US" dirty="0" smtClean="0">
                  <a:latin typeface="Times New Roman" pitchFamily="18" charset="0"/>
                  <a:cs typeface="Times New Roman" pitchFamily="18" charset="0"/>
                </a:rPr>
                <a:t>(Arousal)</a:t>
              </a:r>
              <a:endParaRPr lang="en-US" dirty="0">
                <a:latin typeface="Times New Roman" pitchFamily="18" charset="0"/>
                <a:cs typeface="Times New Roman" pitchFamily="18" charset="0"/>
              </a:endParaRPr>
            </a:p>
          </p:txBody>
        </p:sp>
        <p:cxnSp>
          <p:nvCxnSpPr>
            <p:cNvPr id="15" name="Straight Arrow Connector 14"/>
            <p:cNvCxnSpPr>
              <a:endCxn id="6" idx="0"/>
            </p:cNvCxnSpPr>
            <p:nvPr/>
          </p:nvCxnSpPr>
          <p:spPr>
            <a:xfrm rot="10800000" flipV="1">
              <a:off x="2714612" y="928670"/>
              <a:ext cx="1500200" cy="1428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857752" y="928670"/>
              <a:ext cx="1643074" cy="1428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714612" y="2786058"/>
              <a:ext cx="1857388"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0800000" flipV="1">
              <a:off x="5357818" y="2786058"/>
              <a:ext cx="1428760"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0800000">
              <a:off x="2985095" y="3979170"/>
              <a:ext cx="150019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750827" y="3975452"/>
              <a:ext cx="1143008"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4412192" y="4552721"/>
              <a:ext cx="951586" cy="131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2282869" y="5715016"/>
              <a:ext cx="4289395" cy="42862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en-US" sz="2000" b="1" dirty="0" smtClean="0">
                  <a:latin typeface="Times New Roman" pitchFamily="18" charset="0"/>
                  <a:cs typeface="Times New Roman" pitchFamily="18" charset="0"/>
                </a:rPr>
                <a:t>Fig. Schematic representation of pain pathways </a:t>
              </a:r>
              <a:endParaRPr lang="en-US" sz="2000" b="1" dirty="0">
                <a:latin typeface="Times New Roman" pitchFamily="18" charset="0"/>
                <a:cs typeface="Times New Roman" pitchFamily="18" charset="0"/>
              </a:endParaRPr>
            </a:p>
          </p:txBody>
        </p:sp>
      </p:grpSp>
      <p:sp>
        <p:nvSpPr>
          <p:cNvPr id="22" name="Rectangle 21"/>
          <p:cNvSpPr/>
          <p:nvPr/>
        </p:nvSpPr>
        <p:spPr>
          <a:xfrm>
            <a:off x="4706149" y="187983"/>
            <a:ext cx="4443845" cy="523220"/>
          </a:xfrm>
          <a:prstGeom prst="rect">
            <a:avLst/>
          </a:prstGeom>
        </p:spPr>
        <p:txBody>
          <a:bodyPr wrap="none">
            <a:spAutoFit/>
          </a:bodyPr>
          <a:lstStyle/>
          <a:p>
            <a:r>
              <a:rPr lang="en-US" sz="2800" b="1" dirty="0" smtClean="0">
                <a:solidFill>
                  <a:srgbClr val="FF0000"/>
                </a:solidFill>
              </a:rPr>
              <a:t>Neurophysiology of pain</a:t>
            </a:r>
            <a:endParaRPr lang="en-US" sz="2800" b="1" dirty="0">
              <a:solidFill>
                <a:srgbClr val="FF0000"/>
              </a:solidFill>
            </a:endParaRPr>
          </a:p>
        </p:txBody>
      </p:sp>
      <p:sp>
        <p:nvSpPr>
          <p:cNvPr id="26" name="Rectangle 25"/>
          <p:cNvSpPr/>
          <p:nvPr/>
        </p:nvSpPr>
        <p:spPr>
          <a:xfrm>
            <a:off x="526093" y="789140"/>
            <a:ext cx="11398685" cy="58747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latin typeface="Comic Sans MS" panose="030F0702030302020204" pitchFamily="66" charset="0"/>
              </a:rPr>
              <a:t>Opioids</a:t>
            </a:r>
            <a:endParaRPr lang="en-US" dirty="0">
              <a:latin typeface="Comic Sans MS" panose="030F0702030302020204" pitchFamily="66" charset="0"/>
            </a:endParaRPr>
          </a:p>
        </p:txBody>
      </p:sp>
      <p:sp>
        <p:nvSpPr>
          <p:cNvPr id="3" name="Content Placeholder 2"/>
          <p:cNvSpPr>
            <a:spLocks noGrp="1"/>
          </p:cNvSpPr>
          <p:nvPr>
            <p:ph idx="1"/>
          </p:nvPr>
        </p:nvSpPr>
        <p:spPr>
          <a:xfrm>
            <a:off x="726510" y="1478070"/>
            <a:ext cx="11185742" cy="4972833"/>
          </a:xfrm>
        </p:spPr>
        <p:txBody>
          <a:bodyPr>
            <a:normAutofit/>
          </a:bodyPr>
          <a:lstStyle/>
          <a:p>
            <a:r>
              <a:rPr lang="en-US" sz="2000" b="1" dirty="0" smtClean="0">
                <a:solidFill>
                  <a:schemeClr val="tx1"/>
                </a:solidFill>
                <a:latin typeface="Comic Sans MS" panose="030F0702030302020204" pitchFamily="66" charset="0"/>
              </a:rPr>
              <a:t>Opium </a:t>
            </a:r>
            <a:r>
              <a:rPr lang="en-US" sz="2000" b="1" dirty="0" smtClean="0">
                <a:solidFill>
                  <a:srgbClr val="FF0000"/>
                </a:solidFill>
                <a:latin typeface="Comic Sans MS" panose="030F0702030302020204" pitchFamily="66" charset="0"/>
              </a:rPr>
              <a:t>:  </a:t>
            </a:r>
            <a:r>
              <a:rPr lang="en-US" sz="2000" b="1" dirty="0" smtClean="0">
                <a:solidFill>
                  <a:schemeClr val="tx1"/>
                </a:solidFill>
                <a:latin typeface="Comic Sans MS" panose="030F0702030302020204" pitchFamily="66" charset="0"/>
              </a:rPr>
              <a:t>opium is air dried milky exudates obtained from of poppy plant, </a:t>
            </a:r>
            <a:r>
              <a:rPr lang="en-US" sz="2000" b="1" i="1" dirty="0" smtClean="0">
                <a:solidFill>
                  <a:schemeClr val="tx1"/>
                </a:solidFill>
                <a:latin typeface="Comic Sans MS" panose="030F0702030302020204" pitchFamily="66" charset="0"/>
              </a:rPr>
              <a:t>Papaver </a:t>
            </a:r>
            <a:r>
              <a:rPr lang="en-US" sz="2000" b="1" i="1" dirty="0" err="1" smtClean="0">
                <a:solidFill>
                  <a:schemeClr val="tx1"/>
                </a:solidFill>
                <a:latin typeface="Comic Sans MS" panose="030F0702030302020204" pitchFamily="66" charset="0"/>
              </a:rPr>
              <a:t>somniferum</a:t>
            </a:r>
            <a:r>
              <a:rPr lang="en-US" sz="2000" b="1" dirty="0" smtClean="0">
                <a:solidFill>
                  <a:schemeClr val="tx1"/>
                </a:solidFill>
                <a:latin typeface="Comic Sans MS" panose="030F0702030302020204" pitchFamily="66" charset="0"/>
              </a:rPr>
              <a:t>, unripe seed capsules.</a:t>
            </a:r>
          </a:p>
          <a:p>
            <a:r>
              <a:rPr lang="en-US" sz="2000" b="1" dirty="0" smtClean="0">
                <a:solidFill>
                  <a:schemeClr val="tx1"/>
                </a:solidFill>
                <a:latin typeface="Comic Sans MS" panose="030F0702030302020204" pitchFamily="66" charset="0"/>
              </a:rPr>
              <a:t>Only two have clinical value ( morphine and codeine).</a:t>
            </a:r>
          </a:p>
          <a:p>
            <a:r>
              <a:rPr lang="en-US" sz="2000" b="1" dirty="0" smtClean="0">
                <a:solidFill>
                  <a:schemeClr val="tx1"/>
                </a:solidFill>
                <a:latin typeface="Comic Sans MS" panose="030F0702030302020204" pitchFamily="66" charset="0"/>
              </a:rPr>
              <a:t>It contains 32 alkaloids, divided into 2 distinct group:</a:t>
            </a:r>
          </a:p>
          <a:p>
            <a:pPr>
              <a:buNone/>
            </a:pPr>
            <a:r>
              <a:rPr lang="en-US" sz="2000" b="1" dirty="0" smtClean="0">
                <a:solidFill>
                  <a:schemeClr val="tx1"/>
                </a:solidFill>
                <a:latin typeface="Comic Sans MS" panose="030F0702030302020204" pitchFamily="66" charset="0"/>
              </a:rPr>
              <a:t>		 Benzylisoquinoline group 					            Phenanthrene group</a:t>
            </a:r>
          </a:p>
          <a:p>
            <a:endParaRPr lang="en-US" sz="2000" b="1" dirty="0" smtClean="0">
              <a:solidFill>
                <a:schemeClr val="tx1"/>
              </a:solidFill>
              <a:latin typeface="Comic Sans MS" panose="030F0702030302020204" pitchFamily="66" charset="0"/>
            </a:endParaRPr>
          </a:p>
          <a:p>
            <a:r>
              <a:rPr lang="en-US" sz="2000" dirty="0" smtClean="0">
                <a:solidFill>
                  <a:schemeClr val="tx1"/>
                </a:solidFill>
                <a:latin typeface="Comic Sans MS" panose="030F0702030302020204" pitchFamily="66" charset="0"/>
              </a:rPr>
              <a:t>E.g.: </a:t>
            </a:r>
            <a:r>
              <a:rPr lang="en-US" sz="2000" dirty="0" err="1" smtClean="0">
                <a:solidFill>
                  <a:schemeClr val="tx1"/>
                </a:solidFill>
                <a:latin typeface="Comic Sans MS" panose="030F0702030302020204" pitchFamily="66" charset="0"/>
              </a:rPr>
              <a:t>Papaverine</a:t>
            </a:r>
            <a:r>
              <a:rPr lang="en-US" sz="2000" dirty="0" smtClean="0">
                <a:solidFill>
                  <a:schemeClr val="tx1"/>
                </a:solidFill>
                <a:latin typeface="Comic Sans MS" panose="030F0702030302020204" pitchFamily="66" charset="0"/>
              </a:rPr>
              <a:t>, </a:t>
            </a:r>
            <a:r>
              <a:rPr lang="en-US" sz="2000" dirty="0" err="1" smtClean="0">
                <a:solidFill>
                  <a:schemeClr val="tx1"/>
                </a:solidFill>
                <a:latin typeface="Comic Sans MS" panose="030F0702030302020204" pitchFamily="66" charset="0"/>
              </a:rPr>
              <a:t>Noscapine</a:t>
            </a:r>
            <a:r>
              <a:rPr lang="en-US" sz="2000" dirty="0" smtClean="0">
                <a:solidFill>
                  <a:schemeClr val="tx1"/>
                </a:solidFill>
                <a:latin typeface="Comic Sans MS" panose="030F0702030302020204" pitchFamily="66" charset="0"/>
              </a:rPr>
              <a:t> and </a:t>
            </a:r>
            <a:r>
              <a:rPr lang="en-US" sz="2000" dirty="0" err="1" smtClean="0">
                <a:solidFill>
                  <a:schemeClr val="tx1"/>
                </a:solidFill>
                <a:latin typeface="Comic Sans MS" panose="030F0702030302020204" pitchFamily="66" charset="0"/>
              </a:rPr>
              <a:t>Narcine</a:t>
            </a:r>
            <a:r>
              <a:rPr lang="en-US" sz="2000" dirty="0" smtClean="0">
                <a:solidFill>
                  <a:schemeClr val="tx1"/>
                </a:solidFill>
                <a:latin typeface="Comic Sans MS" panose="030F0702030302020204" pitchFamily="66" charset="0"/>
              </a:rPr>
              <a:t>.          E.g. Morphine, codeine and </a:t>
            </a:r>
            <a:r>
              <a:rPr lang="en-US" sz="2000" dirty="0" err="1" smtClean="0">
                <a:solidFill>
                  <a:schemeClr val="tx1"/>
                </a:solidFill>
                <a:latin typeface="Comic Sans MS" panose="030F0702030302020204" pitchFamily="66" charset="0"/>
              </a:rPr>
              <a:t>thebaine</a:t>
            </a:r>
            <a:endParaRPr lang="en-US" sz="2000" dirty="0" smtClean="0">
              <a:solidFill>
                <a:schemeClr val="tx1"/>
              </a:solidFill>
              <a:latin typeface="Comic Sans MS" panose="030F0702030302020204" pitchFamily="66" charset="0"/>
            </a:endParaRPr>
          </a:p>
          <a:p>
            <a:r>
              <a:rPr lang="en-US" sz="2000" dirty="0" smtClean="0">
                <a:solidFill>
                  <a:schemeClr val="tx1"/>
                </a:solidFill>
                <a:latin typeface="Comic Sans MS" panose="030F0702030302020204" pitchFamily="66" charset="0"/>
              </a:rPr>
              <a:t>It has  significant effect on CNS.                             CNS: depression or Excitation.</a:t>
            </a:r>
          </a:p>
          <a:p>
            <a:r>
              <a:rPr lang="en-US" sz="2000" dirty="0" smtClean="0">
                <a:solidFill>
                  <a:schemeClr val="tx1"/>
                </a:solidFill>
                <a:latin typeface="Comic Sans MS" panose="030F0702030302020204" pitchFamily="66" charset="0"/>
              </a:rPr>
              <a:t>Analgesia: insignificant                                             Analgesia:  significant except  </a:t>
            </a:r>
            <a:r>
              <a:rPr lang="en-US" sz="2000" dirty="0" err="1" smtClean="0">
                <a:solidFill>
                  <a:schemeClr val="tx1"/>
                </a:solidFill>
                <a:latin typeface="Comic Sans MS" panose="030F0702030302020204" pitchFamily="66" charset="0"/>
              </a:rPr>
              <a:t>thebain</a:t>
            </a:r>
            <a:r>
              <a:rPr lang="en-US" sz="2000" dirty="0" smtClean="0">
                <a:solidFill>
                  <a:schemeClr val="tx1"/>
                </a:solidFill>
                <a:latin typeface="Comic Sans MS" panose="030F0702030302020204" pitchFamily="66" charset="0"/>
              </a:rPr>
              <a:t>.</a:t>
            </a:r>
          </a:p>
          <a:p>
            <a:r>
              <a:rPr lang="en-US" sz="2000" dirty="0" err="1" smtClean="0">
                <a:solidFill>
                  <a:schemeClr val="tx1"/>
                </a:solidFill>
                <a:latin typeface="Comic Sans MS" panose="030F0702030302020204" pitchFamily="66" charset="0"/>
              </a:rPr>
              <a:t>Spasmolytic</a:t>
            </a:r>
            <a:r>
              <a:rPr lang="en-US" sz="2000" dirty="0" smtClean="0">
                <a:solidFill>
                  <a:schemeClr val="tx1"/>
                </a:solidFill>
                <a:latin typeface="Comic Sans MS" panose="030F0702030302020204" pitchFamily="66" charset="0"/>
              </a:rPr>
              <a:t>.                                                               </a:t>
            </a:r>
            <a:r>
              <a:rPr lang="en-US" sz="2000" dirty="0" err="1" smtClean="0">
                <a:solidFill>
                  <a:schemeClr val="tx1"/>
                </a:solidFill>
                <a:latin typeface="Comic Sans MS" panose="030F0702030302020204" pitchFamily="66" charset="0"/>
              </a:rPr>
              <a:t>Spasmogenic</a:t>
            </a:r>
            <a:r>
              <a:rPr lang="en-US" sz="2000" dirty="0" smtClean="0">
                <a:solidFill>
                  <a:schemeClr val="tx1"/>
                </a:solidFill>
                <a:latin typeface="Comic Sans MS" panose="030F0702030302020204" pitchFamily="66" charset="0"/>
              </a:rPr>
              <a:t>.</a:t>
            </a:r>
          </a:p>
          <a:p>
            <a:r>
              <a:rPr lang="en-US" sz="2000" dirty="0" smtClean="0">
                <a:solidFill>
                  <a:schemeClr val="tx1"/>
                </a:solidFill>
                <a:latin typeface="Comic Sans MS" panose="030F0702030302020204" pitchFamily="66" charset="0"/>
              </a:rPr>
              <a:t>Addiction: uncommon.                                             Addiction: common.</a:t>
            </a:r>
          </a:p>
          <a:p>
            <a:endParaRPr lang="en-US" sz="2000" dirty="0">
              <a:solidFill>
                <a:schemeClr val="tx1"/>
              </a:solidFill>
              <a:latin typeface="Comic Sans MS" panose="030F0702030302020204" pitchFamily="66" charset="0"/>
            </a:endParaRPr>
          </a:p>
        </p:txBody>
      </p:sp>
      <p:pic>
        <p:nvPicPr>
          <p:cNvPr id="5" name="Picture 2"/>
          <p:cNvPicPr>
            <a:picLocks noChangeAspect="1" noChangeArrowheads="1"/>
          </p:cNvPicPr>
          <p:nvPr/>
        </p:nvPicPr>
        <p:blipFill>
          <a:blip r:embed="rId2"/>
          <a:srcRect/>
          <a:stretch>
            <a:fillRect/>
          </a:stretch>
        </p:blipFill>
        <p:spPr bwMode="auto">
          <a:xfrm>
            <a:off x="2006253" y="3427017"/>
            <a:ext cx="1733550" cy="571500"/>
          </a:xfrm>
          <a:prstGeom prst="rect">
            <a:avLst/>
          </a:prstGeom>
          <a:noFill/>
          <a:ln w="9525">
            <a:noFill/>
            <a:miter lim="800000"/>
            <a:headEnd/>
            <a:tailEnd/>
          </a:ln>
          <a:effectLst/>
        </p:spPr>
      </p:pic>
      <p:pic>
        <p:nvPicPr>
          <p:cNvPr id="7" name="Picture 3" descr="C:\Users\user\Desktop\opium-alkaloids-and-derivatives-12-638.jpg"/>
          <p:cNvPicPr>
            <a:picLocks noChangeAspect="1" noChangeArrowheads="1"/>
          </p:cNvPicPr>
          <p:nvPr/>
        </p:nvPicPr>
        <p:blipFill>
          <a:blip r:embed="rId3"/>
          <a:srcRect/>
          <a:stretch>
            <a:fillRect/>
          </a:stretch>
        </p:blipFill>
        <p:spPr bwMode="auto">
          <a:xfrm>
            <a:off x="9927021" y="2723020"/>
            <a:ext cx="1038225" cy="1143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3770297" cy="641019"/>
          </a:xfrm>
        </p:spPr>
        <p:txBody>
          <a:bodyPr/>
          <a:lstStyle/>
          <a:p>
            <a:r>
              <a:rPr lang="en-US" dirty="0" smtClean="0">
                <a:solidFill>
                  <a:srgbClr val="0070C0"/>
                </a:solidFill>
                <a:latin typeface="Comic Sans MS" panose="030F0702030302020204" pitchFamily="66" charset="0"/>
              </a:rPr>
              <a:t>Morphine</a:t>
            </a:r>
            <a:endParaRPr lang="en-US" dirty="0">
              <a:solidFill>
                <a:srgbClr val="0070C0"/>
              </a:solidFill>
              <a:latin typeface="Comic Sans MS" panose="030F0702030302020204" pitchFamily="66" charset="0"/>
            </a:endParaRPr>
          </a:p>
        </p:txBody>
      </p:sp>
      <p:pic>
        <p:nvPicPr>
          <p:cNvPr id="4" name="Picture 4" descr="C:\Users\user\Desktop\poppy plant.jpg"/>
          <p:cNvPicPr>
            <a:picLocks noGrp="1" noChangeAspect="1" noChangeArrowheads="1"/>
          </p:cNvPicPr>
          <p:nvPr>
            <p:ph idx="1"/>
          </p:nvPr>
        </p:nvPicPr>
        <p:blipFill>
          <a:blip r:embed="rId2"/>
          <a:srcRect/>
          <a:stretch>
            <a:fillRect/>
          </a:stretch>
        </p:blipFill>
        <p:spPr bwMode="auto">
          <a:xfrm>
            <a:off x="6899384" y="3291779"/>
            <a:ext cx="5080000" cy="3390900"/>
          </a:xfrm>
          <a:prstGeom prst="rect">
            <a:avLst/>
          </a:prstGeom>
          <a:noFill/>
        </p:spPr>
      </p:pic>
      <p:pic>
        <p:nvPicPr>
          <p:cNvPr id="2050" name="Picture 2" descr="H:\1024px-Slaapbol_R0017600.jpg"/>
          <p:cNvPicPr>
            <a:picLocks noChangeAspect="1" noChangeArrowheads="1"/>
          </p:cNvPicPr>
          <p:nvPr/>
        </p:nvPicPr>
        <p:blipFill>
          <a:blip r:embed="rId3"/>
          <a:srcRect/>
          <a:stretch>
            <a:fillRect/>
          </a:stretch>
        </p:blipFill>
        <p:spPr bwMode="auto">
          <a:xfrm>
            <a:off x="6939420" y="701457"/>
            <a:ext cx="4935254" cy="2417524"/>
          </a:xfrm>
          <a:prstGeom prst="rect">
            <a:avLst/>
          </a:prstGeom>
          <a:noFill/>
        </p:spPr>
      </p:pic>
      <p:sp>
        <p:nvSpPr>
          <p:cNvPr id="5" name="Title 1"/>
          <p:cNvSpPr txBox="1">
            <a:spLocks/>
          </p:cNvSpPr>
          <p:nvPr/>
        </p:nvSpPr>
        <p:spPr>
          <a:xfrm>
            <a:off x="1077277" y="1676297"/>
            <a:ext cx="5373628" cy="4148306"/>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2800" b="1" dirty="0" smtClean="0">
                <a:solidFill>
                  <a:schemeClr val="tx1">
                    <a:lumMod val="85000"/>
                    <a:lumOff val="15000"/>
                  </a:schemeClr>
                </a:solidFill>
                <a:latin typeface="Comic Sans MS" panose="030F0702030302020204" pitchFamily="66" charset="0"/>
                <a:ea typeface="+mj-ea"/>
                <a:cs typeface="+mj-cs"/>
              </a:rPr>
              <a:t>Morphine is principal alkaloid of opium.</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sz="2800" b="1" dirty="0" smtClean="0">
              <a:solidFill>
                <a:schemeClr val="tx1">
                  <a:lumMod val="85000"/>
                  <a:lumOff val="15000"/>
                </a:schemeClr>
              </a:solidFill>
              <a:latin typeface="Comic Sans MS" panose="030F0702030302020204" pitchFamily="66" charset="0"/>
              <a:ea typeface="+mj-ea"/>
              <a:cs typeface="+mj-cs"/>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sz="2800" b="1" dirty="0" smtClean="0">
                <a:solidFill>
                  <a:schemeClr val="tx1">
                    <a:lumMod val="85000"/>
                    <a:lumOff val="15000"/>
                  </a:schemeClr>
                </a:solidFill>
                <a:latin typeface="Comic Sans MS" panose="030F0702030302020204" pitchFamily="66" charset="0"/>
                <a:ea typeface="+mj-ea"/>
                <a:cs typeface="+mj-cs"/>
              </a:rPr>
              <a:t> </a:t>
            </a:r>
            <a:endParaRPr kumimoji="0" lang="en-US" sz="2800" b="0" i="0" u="none" strike="noStrike" kern="1200" cap="none" spc="0" normalizeH="0" baseline="0" noProof="0" dirty="0">
              <a:ln>
                <a:noFill/>
              </a:ln>
              <a:solidFill>
                <a:schemeClr val="tx1">
                  <a:lumMod val="85000"/>
                  <a:lumOff val="15000"/>
                </a:schemeClr>
              </a:solidFill>
              <a:effectLst/>
              <a:uLnTx/>
              <a:uFillTx/>
              <a:latin typeface="Comic Sans MS" panose="030F0702030302020204" pitchFamily="66" charset="0"/>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2328</TotalTime>
  <Words>1482</Words>
  <Application>Microsoft Office PowerPoint</Application>
  <PresentationFormat>Widescreen</PresentationFormat>
  <Paragraphs>212</Paragraphs>
  <Slides>25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Aharoni</vt:lpstr>
      <vt:lpstr>Arial</vt:lpstr>
      <vt:lpstr>Berlin Sans FB</vt:lpstr>
      <vt:lpstr>Calibri</vt:lpstr>
      <vt:lpstr>Century Gothic</vt:lpstr>
      <vt:lpstr>Comic Sans MS</vt:lpstr>
      <vt:lpstr>Times New Roman</vt:lpstr>
      <vt:lpstr>Wingdings</vt:lpstr>
      <vt:lpstr>Wingdings 3</vt:lpstr>
      <vt:lpstr>Wisp</vt:lpstr>
      <vt:lpstr>    Opioid analgesics</vt:lpstr>
      <vt:lpstr>Opioid analgesics</vt:lpstr>
      <vt:lpstr>Differences between Narcotic Analgesics &amp; Non Narcotic Analgesics</vt:lpstr>
      <vt:lpstr>Pain</vt:lpstr>
      <vt:lpstr>PowerPoint Presentation</vt:lpstr>
      <vt:lpstr>Differences between fast pain and slow pain </vt:lpstr>
      <vt:lpstr>PowerPoint Presentation</vt:lpstr>
      <vt:lpstr>Opioids</vt:lpstr>
      <vt:lpstr>Morphine</vt:lpstr>
      <vt:lpstr>PowerPoint Presentation</vt:lpstr>
      <vt:lpstr>Opioid receptors</vt:lpstr>
      <vt:lpstr>Mechanism of Analgesic Effect of Opioids</vt:lpstr>
      <vt:lpstr>Pharmacological effect of morphine</vt:lpstr>
      <vt:lpstr>PowerPoint Presentation</vt:lpstr>
      <vt:lpstr>PowerPoint Presentation</vt:lpstr>
      <vt:lpstr>PowerPoint Presentation</vt:lpstr>
      <vt:lpstr>Opioid receptor agonist and antagonist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Dr. Nirbhay Kumar</cp:lastModifiedBy>
  <cp:revision>189</cp:revision>
  <dcterms:created xsi:type="dcterms:W3CDTF">2019-01-23T05:57:38Z</dcterms:created>
  <dcterms:modified xsi:type="dcterms:W3CDTF">2020-04-23T10:13:31Z</dcterms:modified>
</cp:coreProperties>
</file>