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8"/>
  </p:notesMasterIdLst>
  <p:sldIdLst>
    <p:sldId id="343" r:id="rId2"/>
    <p:sldId id="345" r:id="rId3"/>
    <p:sldId id="313" r:id="rId4"/>
    <p:sldId id="315" r:id="rId5"/>
    <p:sldId id="316" r:id="rId6"/>
    <p:sldId id="317" r:id="rId7"/>
    <p:sldId id="352" r:id="rId8"/>
    <p:sldId id="320" r:id="rId9"/>
    <p:sldId id="321" r:id="rId10"/>
    <p:sldId id="346" r:id="rId11"/>
    <p:sldId id="322" r:id="rId12"/>
    <p:sldId id="323" r:id="rId13"/>
    <p:sldId id="348" r:id="rId14"/>
    <p:sldId id="349" r:id="rId15"/>
    <p:sldId id="347" r:id="rId16"/>
    <p:sldId id="34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 snapToGrid="0">
      <p:cViewPr varScale="1">
        <p:scale>
          <a:sx n="61" d="100"/>
          <a:sy n="61" d="100"/>
        </p:scale>
        <p:origin x="7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5836C-D5C0-4238-8F10-6CA8A9D04FD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EAB05-5DB1-41E8-8523-E6A1AA3739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CB582-B814-41A2-8E60-B9E763EB9E7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590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647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6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6099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812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9051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976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043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985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737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433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097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14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55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59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1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956442" y="1278374"/>
            <a:ext cx="10738681" cy="121257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Comic Sans MS" pitchFamily="66" charset="0"/>
              </a:rPr>
              <a:t>Non-steroidal anti-inflammatory drugs</a:t>
            </a:r>
            <a:endParaRPr lang="en-US" sz="4000" dirty="0">
              <a:solidFill>
                <a:schemeClr val="bg1"/>
              </a:solidFill>
              <a:latin typeface="Comic Sans MS" pitchFamily="66" charset="0"/>
              <a:cs typeface="Aharoni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53157" y="4064918"/>
            <a:ext cx="962254" cy="9800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040" y="3914371"/>
            <a:ext cx="1189364" cy="100058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88276" y="4414662"/>
            <a:ext cx="107310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Dr</a:t>
            </a:r>
            <a:r>
              <a:rPr lang="en-IN" sz="2400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. </a:t>
            </a:r>
            <a:r>
              <a:rPr lang="en-IN" sz="2400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Kumari</a:t>
            </a:r>
            <a:r>
              <a:rPr lang="en-IN" sz="2400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 </a:t>
            </a:r>
            <a:r>
              <a:rPr lang="en-IN" sz="2400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Anjana</a:t>
            </a:r>
            <a: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/>
            </a:r>
            <a:b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  <a:t>Assistant Professor</a:t>
            </a:r>
            <a:b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400" dirty="0" err="1" smtClean="0">
                <a:latin typeface="Comic Sans MS" panose="030F0702030302020204" pitchFamily="66" charset="0"/>
                <a:cs typeface="Aharoni" pitchFamily="2" charset="-79"/>
              </a:rPr>
              <a:t>Deptt</a:t>
            </a:r>
            <a: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  <a:t>. of Veterinary Pharmacology &amp; Toxicology</a:t>
            </a:r>
          </a:p>
          <a:p>
            <a:pPr algn="ctr"/>
            <a: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  <a:t>Bihar Veterinary College, Bihar Animal Sciences University, Patna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926" y="372899"/>
            <a:ext cx="10621743" cy="6164533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During infections and inflammatory reactions the pathogenic microbial endotoxins cause release of pyrogen interleukin-I from macrophages, which stimulates the generation of prostaglandins (E series) in hypothalamus, which set the thermostat at a higher level resulting in pyrexia or lever.</a:t>
            </a: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The </a:t>
            </a:r>
            <a:r>
              <a:rPr lang="en-US" sz="2400" dirty="0" smtClean="0">
                <a:latin typeface="Comic Sans MS" panose="030F0702030302020204" pitchFamily="66" charset="0"/>
              </a:rPr>
              <a:t>NSAIDs exert antipyretic effect by irreversibly inhibiting the enzyme cyclo-oxygenase 1 or cyclo-oxygenase 2  or both which catalyze the initial reaction of prostaglandin formation from arachidonic acid in the hypothalamus or through inhibition of a specific COX isoenzyme in the  CNS.</a:t>
            </a: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COX-1 </a:t>
            </a:r>
            <a:r>
              <a:rPr lang="en-US" sz="2400" dirty="0" smtClean="0">
                <a:latin typeface="Comic Sans MS" panose="030F0702030302020204" pitchFamily="66" charset="0"/>
              </a:rPr>
              <a:t>is a constitutive enzyme responsible for physiological synthesis of prostaglandins for tissue homeostasis (including protection on gastric mucosa; PGI</a:t>
            </a:r>
            <a:r>
              <a:rPr lang="en-US" sz="2400" baseline="-25000" dirty="0" smtClean="0">
                <a:latin typeface="Comic Sans MS" panose="030F0702030302020204" pitchFamily="66" charset="0"/>
              </a:rPr>
              <a:t>2</a:t>
            </a:r>
            <a:r>
              <a:rPr lang="en-US" sz="2400" dirty="0" smtClean="0">
                <a:latin typeface="Comic Sans MS" panose="030F0702030302020204" pitchFamily="66" charset="0"/>
              </a:rPr>
              <a:t> and PGE</a:t>
            </a:r>
            <a:r>
              <a:rPr lang="en-US" sz="2400" baseline="-25000" dirty="0" smtClean="0">
                <a:latin typeface="Comic Sans MS" panose="030F0702030302020204" pitchFamily="66" charset="0"/>
              </a:rPr>
              <a:t>2</a:t>
            </a:r>
            <a:r>
              <a:rPr lang="en-US" sz="2400" dirty="0" smtClean="0">
                <a:latin typeface="Comic Sans MS" panose="030F0702030302020204" pitchFamily="66" charset="0"/>
              </a:rPr>
              <a:t>). Whereas, COX-2 is an inducible enzyme responsible for synthesis of prostaglandins which have a role in fever, pain and inflammation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endParaRPr lang="en-US" sz="2400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Anti-inflammatory</a:t>
            </a:r>
            <a:endParaRPr lang="en-US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290" y="1728592"/>
            <a:ext cx="10501131" cy="4697260"/>
          </a:xfrm>
        </p:spPr>
        <p:txBody>
          <a:bodyPr>
            <a:normAutofit/>
          </a:bodyPr>
          <a:lstStyle/>
          <a:p>
            <a:pPr marL="536575" indent="-536575" algn="just"/>
            <a:r>
              <a:rPr lang="en-US" sz="2800" dirty="0" smtClean="0">
                <a:latin typeface="Comic Sans MS" panose="030F0702030302020204" pitchFamily="66" charset="0"/>
              </a:rPr>
              <a:t>The inflammatory reactions such as vasodilatation, increased vascular permeability, cell proliferation, pain etc are mediated by the release of a multitude of chemical mediators having varied mechanisms of action.</a:t>
            </a:r>
          </a:p>
          <a:p>
            <a:pPr marL="536575" indent="-536575" algn="just"/>
            <a:r>
              <a:rPr lang="en-US" sz="2800" dirty="0" smtClean="0">
                <a:latin typeface="Comic Sans MS" panose="030F0702030302020204" pitchFamily="66" charset="0"/>
              </a:rPr>
              <a:t> The inflammatory stimuli in the inflammatory cells induce synthesis of prostaglandins through COX2. </a:t>
            </a:r>
          </a:p>
          <a:p>
            <a:pPr marL="536575" indent="-536575" algn="just"/>
            <a:r>
              <a:rPr lang="en-US" sz="2800" dirty="0" smtClean="0">
                <a:latin typeface="Comic Sans MS" panose="030F0702030302020204" pitchFamily="66" charset="0"/>
              </a:rPr>
              <a:t>The NSAIDS exert anti-inflammatory effect by inhibition of prostaglandin synthesis by irreversible inhibition of this enzyme.</a:t>
            </a:r>
          </a:p>
          <a:p>
            <a:pPr algn="just">
              <a:buNone/>
            </a:pPr>
            <a:endParaRPr lang="en-US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2579" y="624110"/>
            <a:ext cx="9392033" cy="81580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Analgesics</a:t>
            </a:r>
            <a:endParaRPr lang="en-US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710" y="1839310"/>
            <a:ext cx="10720552" cy="3777622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>
                <a:latin typeface="Comic Sans MS" panose="030F0702030302020204" pitchFamily="66" charset="0"/>
              </a:rPr>
              <a:t>The NSAIDS are mainly effective against pain associated with arthritis, bursitis, muscular pain, vascular pain, toothache, </a:t>
            </a:r>
            <a:r>
              <a:rPr lang="en-US" sz="3200" dirty="0" err="1" smtClean="0">
                <a:latin typeface="Comic Sans MS" panose="030F0702030302020204" pitchFamily="66" charset="0"/>
              </a:rPr>
              <a:t>dysmenorrhoea</a:t>
            </a:r>
            <a:r>
              <a:rPr lang="en-US" sz="3200" dirty="0" smtClean="0">
                <a:latin typeface="Comic Sans MS" panose="030F0702030302020204" pitchFamily="66" charset="0"/>
              </a:rPr>
              <a:t> and bone pain, in all the conditions there is increased synthesis of pain inducers and prostaglandins.</a:t>
            </a:r>
          </a:p>
          <a:p>
            <a:pPr algn="just"/>
            <a:r>
              <a:rPr lang="en-US" sz="3200" dirty="0" smtClean="0">
                <a:latin typeface="Comic Sans MS" panose="030F0702030302020204" pitchFamily="66" charset="0"/>
              </a:rPr>
              <a:t> The prostaglandins sensitize </a:t>
            </a:r>
            <a:r>
              <a:rPr lang="en-US" sz="3200" dirty="0" err="1" smtClean="0">
                <a:latin typeface="Comic Sans MS" panose="030F0702030302020204" pitchFamily="66" charset="0"/>
              </a:rPr>
              <a:t>nociceptors</a:t>
            </a:r>
            <a:r>
              <a:rPr lang="en-US" sz="3200" dirty="0" smtClean="0">
                <a:latin typeface="Comic Sans MS" panose="030F0702030302020204" pitchFamily="66" charset="0"/>
              </a:rPr>
              <a:t> to pain inhibiting </a:t>
            </a:r>
            <a:r>
              <a:rPr lang="en-US" sz="3200" dirty="0" err="1" smtClean="0">
                <a:latin typeface="Comic Sans MS" panose="030F0702030302020204" pitchFamily="66" charset="0"/>
              </a:rPr>
              <a:t>prostaglangin</a:t>
            </a:r>
            <a:r>
              <a:rPr lang="en-US" sz="3200" dirty="0" smtClean="0">
                <a:latin typeface="Comic Sans MS" panose="030F0702030302020204" pitchFamily="66" charset="0"/>
              </a:rPr>
              <a:t> synthesis through irreversible inactivation of COX-1 or COX-2 or both.</a:t>
            </a:r>
          </a:p>
          <a:p>
            <a:pPr algn="just"/>
            <a:endParaRPr lang="en-US" sz="3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Antiplatelet aggregator</a:t>
            </a:r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en-US" sz="4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055" y="2007475"/>
            <a:ext cx="10674295" cy="377762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TXA2 is pro-aggregator (COX-1) 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PGI2 is anti-aggregator 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 Most NSAIDs - effects on TXA2 predominates and inhibits aggregation – prolonged bleeding time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 Aspirin is highly active and acetylates COX in circulation – before hepatic 1st pass metabolism 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Even small dose Antithrombotic effect – Myocardial Infarction and other cardiac conditions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6165" y="409904"/>
            <a:ext cx="8915399" cy="65005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Ductus arteriosus</a:t>
            </a:r>
            <a:endParaRPr lang="en-US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9402" y="1139871"/>
            <a:ext cx="10741574" cy="444674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• It is a shunt connecting the pulmonary artery to the aortic arch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 • Maintained by local PGE2 and PGI2 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• Closes at birth 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• Failure to close – small doses of NSAIDs (aspirin or </a:t>
            </a:r>
            <a:r>
              <a:rPr lang="en-US" sz="2800" dirty="0" err="1" smtClean="0">
                <a:latin typeface="Comic Sans MS" panose="030F0702030302020204" pitchFamily="66" charset="0"/>
              </a:rPr>
              <a:t>indomethacin</a:t>
            </a:r>
            <a:r>
              <a:rPr lang="en-US" sz="2800" dirty="0" smtClean="0">
                <a:latin typeface="Comic Sans MS" panose="030F0702030302020204" pitchFamily="66" charset="0"/>
              </a:rPr>
              <a:t>) – closes. (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omic Sans MS" panose="030F0702030302020204" pitchFamily="66" charset="0"/>
              </a:rPr>
              <a:t> NSAIDs is not used in late pregnancy in late pregnancy – premature closure)</a:t>
            </a: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Other </a:t>
            </a:r>
            <a:r>
              <a:rPr lang="en-US" sz="2800" b="1" dirty="0" smtClean="0">
                <a:latin typeface="Comic Sans MS" panose="030F0702030302020204" pitchFamily="66" charset="0"/>
              </a:rPr>
              <a:t>action of NSAIDs: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Aspirin can reduce diarrhea that occur after radiation therapy.</a:t>
            </a:r>
          </a:p>
          <a:p>
            <a:r>
              <a:rPr lang="en-US" sz="2800" dirty="0" err="1" smtClean="0">
                <a:latin typeface="Comic Sans MS" panose="030F0702030302020204" pitchFamily="66" charset="0"/>
              </a:rPr>
              <a:t>Sulindac</a:t>
            </a:r>
            <a:r>
              <a:rPr lang="en-US" sz="2800" dirty="0" smtClean="0">
                <a:latin typeface="Comic Sans MS" panose="030F0702030302020204" pitchFamily="66" charset="0"/>
              </a:rPr>
              <a:t> , potent inhibitor of Aldose </a:t>
            </a:r>
            <a:r>
              <a:rPr lang="en-US" sz="2800" dirty="0" smtClean="0">
                <a:latin typeface="Comic Sans MS" panose="030F0702030302020204" pitchFamily="66" charset="0"/>
              </a:rPr>
              <a:t>reductase</a:t>
            </a:r>
            <a:endParaRPr lang="en-US" sz="2800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1559" y="624110"/>
            <a:ext cx="9413053" cy="128089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Relative Potency of NSAIDs</a:t>
            </a:r>
            <a:r>
              <a:rPr lang="en-US" sz="4000" dirty="0" smtClean="0">
                <a:latin typeface="Comic Sans MS" panose="030F0702030302020204" pitchFamily="66" charset="0"/>
              </a:rPr>
              <a:t/>
            </a:r>
            <a:br>
              <a:rPr lang="en-US" sz="4000" dirty="0" smtClean="0">
                <a:latin typeface="Comic Sans MS" panose="030F0702030302020204" pitchFamily="66" charset="0"/>
              </a:rPr>
            </a:b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828" y="2133600"/>
            <a:ext cx="11161986" cy="3777622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Comic Sans MS" panose="030F0702030302020204" pitchFamily="66" charset="0"/>
              </a:rPr>
              <a:t>Antipyretic Effect:</a:t>
            </a:r>
            <a:r>
              <a:rPr lang="en-US" sz="3000" dirty="0" smtClean="0">
                <a:latin typeface="Comic Sans MS" panose="030F0702030302020204" pitchFamily="66" charset="0"/>
              </a:rPr>
              <a:t>	</a:t>
            </a:r>
            <a:r>
              <a:rPr lang="en-US" sz="3000" dirty="0" smtClean="0">
                <a:latin typeface="Comic Sans MS" panose="030F0702030302020204" pitchFamily="66" charset="0"/>
              </a:rPr>
              <a:t>Aspirin </a:t>
            </a:r>
            <a:r>
              <a:rPr lang="en-US" sz="3000" dirty="0" smtClean="0">
                <a:latin typeface="Comic Sans MS" panose="030F0702030302020204" pitchFamily="66" charset="0"/>
              </a:rPr>
              <a:t>= Paracetamol &gt; Phenacetin &gt; </a:t>
            </a:r>
            <a:r>
              <a:rPr lang="en-US" sz="3000" dirty="0" err="1" smtClean="0">
                <a:latin typeface="Comic Sans MS" panose="030F0702030302020204" pitchFamily="66" charset="0"/>
              </a:rPr>
              <a:t>Phenylbutazone</a:t>
            </a:r>
            <a:endParaRPr lang="en-US" sz="3000" dirty="0" smtClean="0">
              <a:latin typeface="Comic Sans MS" panose="030F0702030302020204" pitchFamily="66" charset="0"/>
            </a:endParaRPr>
          </a:p>
          <a:p>
            <a:r>
              <a:rPr lang="en-US" sz="3000" b="1" dirty="0" smtClean="0">
                <a:latin typeface="Comic Sans MS" panose="030F0702030302020204" pitchFamily="66" charset="0"/>
              </a:rPr>
              <a:t>Analgesic Effect:	</a:t>
            </a:r>
            <a:r>
              <a:rPr lang="en-US" sz="3000" dirty="0" smtClean="0">
                <a:latin typeface="Comic Sans MS" panose="030F0702030302020204" pitchFamily="66" charset="0"/>
              </a:rPr>
              <a:t>Aspirin </a:t>
            </a:r>
            <a:r>
              <a:rPr lang="en-US" sz="3000" dirty="0" smtClean="0">
                <a:latin typeface="Comic Sans MS" panose="030F0702030302020204" pitchFamily="66" charset="0"/>
              </a:rPr>
              <a:t>&gt; Phenacetin &amp; Paracetamol &gt; </a:t>
            </a:r>
            <a:r>
              <a:rPr lang="en-US" sz="3000" dirty="0" err="1" smtClean="0">
                <a:latin typeface="Comic Sans MS" panose="030F0702030302020204" pitchFamily="66" charset="0"/>
              </a:rPr>
              <a:t>Phenylbutazone</a:t>
            </a:r>
            <a:endParaRPr lang="en-US" sz="3000" dirty="0" smtClean="0">
              <a:latin typeface="Comic Sans MS" panose="030F0702030302020204" pitchFamily="66" charset="0"/>
            </a:endParaRPr>
          </a:p>
          <a:p>
            <a:r>
              <a:rPr lang="en-US" sz="3000" b="1" dirty="0" smtClean="0">
                <a:latin typeface="Comic Sans MS" panose="030F0702030302020204" pitchFamily="66" charset="0"/>
              </a:rPr>
              <a:t>Anti-inflammatory Effect:	</a:t>
            </a:r>
            <a:r>
              <a:rPr lang="en-US" sz="3000" dirty="0" err="1" smtClean="0">
                <a:latin typeface="Comic Sans MS" panose="030F0702030302020204" pitchFamily="66" charset="0"/>
              </a:rPr>
              <a:t>Phenylbutazone</a:t>
            </a:r>
            <a:r>
              <a:rPr lang="en-US" sz="3000" dirty="0" smtClean="0">
                <a:latin typeface="Comic Sans MS" panose="030F0702030302020204" pitchFamily="66" charset="0"/>
              </a:rPr>
              <a:t> &gt; </a:t>
            </a:r>
            <a:r>
              <a:rPr lang="en-US" sz="3000" dirty="0" smtClean="0">
                <a:latin typeface="Comic Sans MS" panose="030F0702030302020204" pitchFamily="66" charset="0"/>
              </a:rPr>
              <a:t>Aspirin</a:t>
            </a:r>
            <a:endParaRPr lang="en-US" sz="3000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89066" y="2992387"/>
            <a:ext cx="38138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 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75442" y="2967335"/>
            <a:ext cx="3841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Thank You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509" y="1800291"/>
            <a:ext cx="10822488" cy="460050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NSAIDs </a:t>
            </a:r>
            <a:r>
              <a:rPr lang="en-US" sz="2800" dirty="0" smtClean="0">
                <a:latin typeface="Comic Sans MS" panose="030F0702030302020204" pitchFamily="66" charset="0"/>
              </a:rPr>
              <a:t>are heterogeneous group of drugs having analgesic, anti-inflammatory and antipyretic effect.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Unlike morphine they do not depress CNS, do not produce physical dependence, have no abuse liability and are weaker analgesics.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They are also called non-narcotic, non-</a:t>
            </a:r>
            <a:r>
              <a:rPr lang="en-US" sz="2800" dirty="0" err="1" smtClean="0">
                <a:latin typeface="Comic Sans MS" panose="030F0702030302020204" pitchFamily="66" charset="0"/>
              </a:rPr>
              <a:t>opioid</a:t>
            </a:r>
            <a:r>
              <a:rPr lang="en-US" sz="2800" dirty="0" smtClean="0">
                <a:latin typeface="Comic Sans MS" panose="030F0702030302020204" pitchFamily="66" charset="0"/>
              </a:rPr>
              <a:t> or aspirin like analgesics.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They act primarily on peripheral pain mechanism, but also in the CNS to raise pain threshold.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53437" y="256248"/>
            <a:ext cx="9851176" cy="128089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Non-steroidal anti-inflammatory drugs (NSAIDs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8332" y="328954"/>
            <a:ext cx="8911687" cy="102932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History</a:t>
            </a:r>
            <a:endParaRPr lang="en-US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1" descr="C:\Users\user\Desktop\willo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521129" y="3938044"/>
            <a:ext cx="2466975" cy="18478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90070" y="1358280"/>
            <a:ext cx="893105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Comic Sans MS" panose="030F0702030302020204" pitchFamily="66" charset="0"/>
              </a:rPr>
              <a:t>White Willow bark (Salix alba) had been used for many centuries.</a:t>
            </a:r>
          </a:p>
          <a:p>
            <a:pPr marL="357188" indent="-357188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Comic Sans MS" panose="030F0702030302020204" pitchFamily="66" charset="0"/>
              </a:rPr>
              <a:t>Salicylic </a:t>
            </a:r>
            <a:r>
              <a:rPr lang="en-US" sz="2600" dirty="0" smtClean="0">
                <a:latin typeface="Comic Sans MS" panose="030F0702030302020204" pitchFamily="66" charset="0"/>
              </a:rPr>
              <a:t>acid was prepared by hydrolysis of the bitter glycosides </a:t>
            </a:r>
            <a:r>
              <a:rPr lang="en-US" sz="2600" dirty="0" smtClean="0">
                <a:latin typeface="Comic Sans MS" panose="030F0702030302020204" pitchFamily="66" charset="0"/>
              </a:rPr>
              <a:t>obtained </a:t>
            </a:r>
            <a:r>
              <a:rPr lang="en-US" sz="2600" dirty="0" smtClean="0">
                <a:latin typeface="Comic Sans MS" panose="030F0702030302020204" pitchFamily="66" charset="0"/>
              </a:rPr>
              <a:t>from White Willow plant. </a:t>
            </a:r>
          </a:p>
          <a:p>
            <a:pPr marL="357188" indent="-357188">
              <a:spcBef>
                <a:spcPts val="1200"/>
              </a:spcBef>
            </a:pPr>
            <a:r>
              <a:rPr lang="en-US" sz="2600" dirty="0" smtClean="0">
                <a:latin typeface="Comic Sans MS" panose="030F0702030302020204" pitchFamily="66" charset="0"/>
              </a:rPr>
              <a:t>• 	Sodium </a:t>
            </a:r>
            <a:r>
              <a:rPr lang="en-US" sz="2600" dirty="0" smtClean="0">
                <a:latin typeface="Comic Sans MS" panose="030F0702030302020204" pitchFamily="66" charset="0"/>
              </a:rPr>
              <a:t>salicylate – 1875 (pain and fever).</a:t>
            </a:r>
          </a:p>
          <a:p>
            <a:pPr marL="357188" indent="-357188">
              <a:spcBef>
                <a:spcPts val="1200"/>
              </a:spcBef>
            </a:pPr>
            <a:r>
              <a:rPr lang="en-US" sz="2600" dirty="0" smtClean="0">
                <a:latin typeface="Comic Sans MS" panose="030F0702030302020204" pitchFamily="66" charset="0"/>
              </a:rPr>
              <a:t>•	Acetylsalicylic </a:t>
            </a:r>
            <a:r>
              <a:rPr lang="en-US" sz="2600" dirty="0" smtClean="0">
                <a:latin typeface="Comic Sans MS" panose="030F0702030302020204" pitchFamily="66" charset="0"/>
              </a:rPr>
              <a:t>acid (aspirin)– 1899 (Also </a:t>
            </a:r>
            <a:r>
              <a:rPr lang="en-US" sz="2600" dirty="0" smtClean="0">
                <a:latin typeface="Comic Sans MS" panose="030F0702030302020204" pitchFamily="66" charset="0"/>
              </a:rPr>
              <a:t>phenacetin </a:t>
            </a:r>
            <a:r>
              <a:rPr lang="en-US" sz="2600" dirty="0" smtClean="0">
                <a:latin typeface="Comic Sans MS" panose="030F0702030302020204" pitchFamily="66" charset="0"/>
              </a:rPr>
              <a:t>and </a:t>
            </a:r>
            <a:r>
              <a:rPr lang="en-US" sz="2600" dirty="0" err="1" smtClean="0">
                <a:latin typeface="Comic Sans MS" panose="030F0702030302020204" pitchFamily="66" charset="0"/>
              </a:rPr>
              <a:t>antipyrine</a:t>
            </a:r>
            <a:r>
              <a:rPr lang="en-US" sz="2600" dirty="0" smtClean="0">
                <a:latin typeface="Comic Sans MS" panose="030F0702030302020204" pitchFamily="66" charset="0"/>
              </a:rPr>
              <a:t>).</a:t>
            </a:r>
          </a:p>
          <a:p>
            <a:pPr marL="357188" indent="-357188">
              <a:spcBef>
                <a:spcPts val="1200"/>
              </a:spcBef>
            </a:pPr>
            <a:r>
              <a:rPr lang="en-US" sz="2600" dirty="0" smtClean="0">
                <a:latin typeface="Comic Sans MS" panose="030F0702030302020204" pitchFamily="66" charset="0"/>
              </a:rPr>
              <a:t>• 	</a:t>
            </a:r>
            <a:r>
              <a:rPr lang="en-US" sz="2600" dirty="0" err="1" smtClean="0">
                <a:latin typeface="Comic Sans MS" panose="030F0702030302020204" pitchFamily="66" charset="0"/>
              </a:rPr>
              <a:t>Phenylbutazone</a:t>
            </a:r>
            <a:r>
              <a:rPr lang="en-US" sz="2600" dirty="0" smtClean="0">
                <a:latin typeface="Comic Sans MS" panose="030F0702030302020204" pitchFamily="66" charset="0"/>
              </a:rPr>
              <a:t> </a:t>
            </a:r>
            <a:r>
              <a:rPr lang="en-US" sz="2600" dirty="0" smtClean="0">
                <a:latin typeface="Comic Sans MS" panose="030F0702030302020204" pitchFamily="66" charset="0"/>
              </a:rPr>
              <a:t>– 1949 (anti-inflammatory activity  almost similar to  corticosteroids), The term NSAIDs coined to designate such drugs.</a:t>
            </a:r>
          </a:p>
          <a:p>
            <a:pPr marL="357188" indent="-357188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Comic Sans MS" panose="030F0702030302020204" pitchFamily="66" charset="0"/>
              </a:rPr>
              <a:t>Indomethacin </a:t>
            </a:r>
            <a:r>
              <a:rPr lang="en-US" sz="2600" dirty="0" smtClean="0">
                <a:latin typeface="Comic Sans MS" panose="030F0702030302020204" pitchFamily="66" charset="0"/>
              </a:rPr>
              <a:t>- 1963</a:t>
            </a:r>
            <a:endParaRPr lang="en-US" sz="26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122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Classification</a:t>
            </a:r>
            <a:endParaRPr 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3890" y="1594980"/>
            <a:ext cx="11033413" cy="50475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Classification of NSAIDs based on chemical groups</a:t>
            </a:r>
          </a:p>
          <a:p>
            <a:pPr lvl="0"/>
            <a:r>
              <a:rPr lang="en-US" sz="2000" b="1" i="1" dirty="0" err="1" smtClean="0">
                <a:latin typeface="Comic Sans MS" panose="030F0702030302020204" pitchFamily="66" charset="0"/>
              </a:rPr>
              <a:t>Salicylates</a:t>
            </a:r>
            <a:r>
              <a:rPr lang="en-US" sz="2000" b="1" i="1" dirty="0" smtClean="0">
                <a:latin typeface="Comic Sans MS" panose="030F0702030302020204" pitchFamily="66" charset="0"/>
              </a:rPr>
              <a:t>  :     </a:t>
            </a:r>
            <a:r>
              <a:rPr lang="en-US" sz="2000" dirty="0" smtClean="0">
                <a:latin typeface="Comic Sans MS" panose="030F0702030302020204" pitchFamily="66" charset="0"/>
              </a:rPr>
              <a:t>Sodium </a:t>
            </a:r>
            <a:r>
              <a:rPr lang="en-US" sz="2000" dirty="0" err="1" smtClean="0">
                <a:latin typeface="Comic Sans MS" panose="030F0702030302020204" pitchFamily="66" charset="0"/>
              </a:rPr>
              <a:t>salicylate</a:t>
            </a:r>
            <a:r>
              <a:rPr lang="en-US" sz="2000" dirty="0" smtClean="0">
                <a:latin typeface="Comic Sans MS" panose="030F0702030302020204" pitchFamily="66" charset="0"/>
              </a:rPr>
              <a:t>, Acetylsalicylic acid (aspirin), </a:t>
            </a:r>
            <a:r>
              <a:rPr lang="en-US" sz="2000" dirty="0" err="1" smtClean="0">
                <a:latin typeface="Comic Sans MS" panose="030F0702030302020204" pitchFamily="66" charset="0"/>
              </a:rPr>
              <a:t>Methylsalicylate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lvl="0"/>
            <a:r>
              <a:rPr lang="en-US" sz="2000" b="1" i="1" dirty="0" smtClean="0">
                <a:latin typeface="Comic Sans MS" panose="030F0702030302020204" pitchFamily="66" charset="0"/>
              </a:rPr>
              <a:t>Aniline or   </a:t>
            </a:r>
            <a:r>
              <a:rPr lang="en-US" sz="2000" b="1" dirty="0" smtClean="0">
                <a:latin typeface="Comic Sans MS" panose="030F0702030302020204" pitchFamily="66" charset="0"/>
              </a:rPr>
              <a:t>:      </a:t>
            </a:r>
            <a:r>
              <a:rPr lang="en-US" sz="2000" dirty="0" smtClean="0">
                <a:latin typeface="Comic Sans MS" panose="030F0702030302020204" pitchFamily="66" charset="0"/>
              </a:rPr>
              <a:t>Paracetamol (acetaminophen), Acetanilide, Phenacetin, 	   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lvl="0"/>
            <a:r>
              <a:rPr lang="en-US" sz="2000" b="1" i="1" dirty="0" smtClean="0">
                <a:latin typeface="Comic Sans MS" panose="030F0702030302020204" pitchFamily="66" charset="0"/>
              </a:rPr>
              <a:t>p- </a:t>
            </a:r>
            <a:r>
              <a:rPr lang="en-US" sz="2000" b="1" i="1" dirty="0" smtClean="0">
                <a:latin typeface="Comic Sans MS" panose="030F0702030302020204" pitchFamily="66" charset="0"/>
              </a:rPr>
              <a:t>aminophenol </a:t>
            </a:r>
            <a:r>
              <a:rPr lang="en-US" sz="2000" b="1" i="1" dirty="0" smtClean="0">
                <a:latin typeface="Comic Sans MS" panose="030F0702030302020204" pitchFamily="66" charset="0"/>
              </a:rPr>
              <a:t>derivatives: </a:t>
            </a:r>
            <a:r>
              <a:rPr lang="en-US" sz="2000" dirty="0" err="1" smtClean="0">
                <a:latin typeface="Comic Sans MS" panose="030F0702030302020204" pitchFamily="66" charset="0"/>
              </a:rPr>
              <a:t>Aminopyrine</a:t>
            </a:r>
            <a:r>
              <a:rPr lang="en-US" sz="2000" dirty="0" smtClean="0">
                <a:latin typeface="Comic Sans MS" panose="030F0702030302020204" pitchFamily="66" charset="0"/>
              </a:rPr>
              <a:t>, </a:t>
            </a:r>
            <a:r>
              <a:rPr lang="en-US" sz="2000" dirty="0" err="1" smtClean="0">
                <a:latin typeface="Comic Sans MS" panose="030F0702030302020204" pitchFamily="66" charset="0"/>
              </a:rPr>
              <a:t>Antipyrine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lvl="0"/>
            <a:r>
              <a:rPr lang="en-US" sz="2000" b="1" i="1" dirty="0" err="1" smtClean="0">
                <a:latin typeface="Comic Sans MS" panose="030F0702030302020204" pitchFamily="66" charset="0"/>
              </a:rPr>
              <a:t>Pyrazolone</a:t>
            </a:r>
            <a:r>
              <a:rPr lang="en-US" sz="2000" b="1" i="1" dirty="0" smtClean="0">
                <a:latin typeface="Comic Sans MS" panose="030F0702030302020204" pitchFamily="66" charset="0"/>
              </a:rPr>
              <a:t> derivatives:	</a:t>
            </a:r>
            <a:r>
              <a:rPr lang="en-US" sz="2000" dirty="0" err="1" smtClean="0">
                <a:latin typeface="Comic Sans MS" panose="030F0702030302020204" pitchFamily="66" charset="0"/>
              </a:rPr>
              <a:t>Phenylbutazone</a:t>
            </a:r>
            <a:r>
              <a:rPr lang="en-US" sz="2000" dirty="0" smtClean="0">
                <a:latin typeface="Comic Sans MS" panose="030F0702030302020204" pitchFamily="66" charset="0"/>
              </a:rPr>
              <a:t>, </a:t>
            </a:r>
            <a:r>
              <a:rPr lang="en-US" sz="2000" dirty="0" err="1" smtClean="0">
                <a:latin typeface="Comic Sans MS" panose="030F0702030302020204" pitchFamily="66" charset="0"/>
              </a:rPr>
              <a:t>Oxyphenbutazone</a:t>
            </a:r>
            <a:r>
              <a:rPr lang="en-US" sz="2000" dirty="0" smtClean="0">
                <a:latin typeface="Comic Sans MS" panose="030F0702030302020204" pitchFamily="66" charset="0"/>
              </a:rPr>
              <a:t>, </a:t>
            </a:r>
            <a:r>
              <a:rPr lang="en-US" sz="2000" dirty="0" err="1" smtClean="0">
                <a:latin typeface="Comic Sans MS" panose="030F0702030302020204" pitchFamily="66" charset="0"/>
              </a:rPr>
              <a:t>Sulphinpyrazone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lvl="0"/>
            <a:r>
              <a:rPr lang="en-US" sz="2000" b="1" i="1" dirty="0" smtClean="0">
                <a:latin typeface="Comic Sans MS" panose="030F0702030302020204" pitchFamily="66" charset="0"/>
              </a:rPr>
              <a:t>Indole &amp; related </a:t>
            </a:r>
            <a:r>
              <a:rPr lang="en-US" sz="2000" b="1" i="1" dirty="0" smtClean="0">
                <a:latin typeface="Comic Sans MS" panose="030F0702030302020204" pitchFamily="66" charset="0"/>
              </a:rPr>
              <a:t>drugs: </a:t>
            </a:r>
            <a:r>
              <a:rPr lang="en-US" sz="2000" dirty="0" smtClean="0">
                <a:latin typeface="Comic Sans MS" panose="030F0702030302020204" pitchFamily="66" charset="0"/>
              </a:rPr>
              <a:t>Indomethacin</a:t>
            </a:r>
            <a:r>
              <a:rPr lang="en-US" sz="2000" dirty="0" smtClean="0">
                <a:latin typeface="Comic Sans MS" panose="030F0702030302020204" pitchFamily="66" charset="0"/>
              </a:rPr>
              <a:t>, </a:t>
            </a:r>
            <a:r>
              <a:rPr lang="en-US" sz="2000" dirty="0" err="1" smtClean="0">
                <a:latin typeface="Comic Sans MS" panose="030F0702030302020204" pitchFamily="66" charset="0"/>
              </a:rPr>
              <a:t>Sulindac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lvl="0"/>
            <a:r>
              <a:rPr lang="en-US" sz="2000" b="1" i="1" dirty="0" smtClean="0">
                <a:latin typeface="Comic Sans MS" panose="030F0702030302020204" pitchFamily="66" charset="0"/>
              </a:rPr>
              <a:t>Phenyl acetic acid derivatives: </a:t>
            </a:r>
            <a:r>
              <a:rPr lang="en-US" sz="2000" dirty="0" err="1" smtClean="0">
                <a:latin typeface="Comic Sans MS" panose="030F0702030302020204" pitchFamily="66" charset="0"/>
              </a:rPr>
              <a:t>Diclofenac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lvl="0"/>
            <a:r>
              <a:rPr lang="en-US" sz="2000" b="1" i="1" dirty="0" err="1" smtClean="0">
                <a:latin typeface="Comic Sans MS" panose="030F0702030302020204" pitchFamily="66" charset="0"/>
              </a:rPr>
              <a:t>Propionic</a:t>
            </a:r>
            <a:r>
              <a:rPr lang="en-US" sz="2000" b="1" i="1" dirty="0" smtClean="0">
                <a:latin typeface="Comic Sans MS" panose="030F0702030302020204" pitchFamily="66" charset="0"/>
              </a:rPr>
              <a:t> acid derivatives:</a:t>
            </a:r>
            <a:r>
              <a:rPr lang="en-US" sz="2000" dirty="0" smtClean="0">
                <a:latin typeface="Comic Sans MS" panose="030F0702030302020204" pitchFamily="66" charset="0"/>
              </a:rPr>
              <a:t> 	Ibuprofen, Naproxen, </a:t>
            </a:r>
            <a:r>
              <a:rPr lang="en-US" sz="2000" dirty="0" err="1" smtClean="0">
                <a:latin typeface="Comic Sans MS" panose="030F0702030302020204" pitchFamily="66" charset="0"/>
              </a:rPr>
              <a:t>Fenoprofen</a:t>
            </a:r>
            <a:r>
              <a:rPr lang="en-US" sz="2000" dirty="0" smtClean="0">
                <a:latin typeface="Comic Sans MS" panose="030F0702030302020204" pitchFamily="66" charset="0"/>
              </a:rPr>
              <a:t>, </a:t>
            </a:r>
            <a:r>
              <a:rPr lang="en-US" sz="2000" dirty="0" err="1" smtClean="0">
                <a:latin typeface="Comic Sans MS" panose="030F0702030302020204" pitchFamily="66" charset="0"/>
              </a:rPr>
              <a:t>Ketoprofen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lvl="0"/>
            <a:r>
              <a:rPr lang="en-US" sz="2000" b="1" i="1" dirty="0" err="1" smtClean="0">
                <a:latin typeface="Comic Sans MS" panose="030F0702030302020204" pitchFamily="66" charset="0"/>
              </a:rPr>
              <a:t>Fenamates</a:t>
            </a:r>
            <a:r>
              <a:rPr lang="en-US" sz="2000" b="1" i="1" dirty="0" smtClean="0">
                <a:latin typeface="Comic Sans MS" panose="030F0702030302020204" pitchFamily="66" charset="0"/>
              </a:rPr>
              <a:t>:	</a:t>
            </a:r>
            <a:r>
              <a:rPr lang="en-US" sz="2000" dirty="0" err="1" smtClean="0">
                <a:latin typeface="Comic Sans MS" panose="030F0702030302020204" pitchFamily="66" charset="0"/>
              </a:rPr>
              <a:t>Mefenamic</a:t>
            </a:r>
            <a:r>
              <a:rPr lang="en-US" sz="2000" dirty="0" smtClean="0">
                <a:latin typeface="Comic Sans MS" panose="030F0702030302020204" pitchFamily="66" charset="0"/>
              </a:rPr>
              <a:t> acid.</a:t>
            </a:r>
          </a:p>
          <a:p>
            <a:pPr lvl="0"/>
            <a:r>
              <a:rPr lang="en-US" sz="2000" b="1" i="1" dirty="0" err="1" smtClean="0">
                <a:latin typeface="Comic Sans MS" panose="030F0702030302020204" pitchFamily="66" charset="0"/>
              </a:rPr>
              <a:t>Oxicams</a:t>
            </a:r>
            <a:r>
              <a:rPr lang="en-US" sz="2000" b="1" i="1" dirty="0" smtClean="0">
                <a:latin typeface="Comic Sans MS" panose="030F0702030302020204" pitchFamily="66" charset="0"/>
              </a:rPr>
              <a:t> derivatives :	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Piroxicam</a:t>
            </a:r>
            <a:r>
              <a:rPr lang="en-US" sz="2000" dirty="0" smtClean="0">
                <a:latin typeface="Comic Sans MS" panose="030F0702030302020204" pitchFamily="66" charset="0"/>
              </a:rPr>
              <a:t>, </a:t>
            </a:r>
            <a:r>
              <a:rPr lang="en-US" sz="2000" dirty="0" err="1" smtClean="0">
                <a:latin typeface="Comic Sans MS" panose="030F0702030302020204" pitchFamily="66" charset="0"/>
              </a:rPr>
              <a:t>Tenoxicam</a:t>
            </a:r>
            <a:r>
              <a:rPr lang="en-US" sz="2000" dirty="0" smtClean="0">
                <a:latin typeface="Comic Sans MS" panose="030F0702030302020204" pitchFamily="66" charset="0"/>
              </a:rPr>
              <a:t>, </a:t>
            </a:r>
            <a:r>
              <a:rPr lang="en-US" sz="2000" dirty="0" err="1" smtClean="0">
                <a:latin typeface="Comic Sans MS" panose="030F0702030302020204" pitchFamily="66" charset="0"/>
              </a:rPr>
              <a:t>Meloxicam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lvl="0"/>
            <a:r>
              <a:rPr lang="en-US" sz="2000" b="1" i="1" dirty="0" err="1" smtClean="0">
                <a:latin typeface="Comic Sans MS" panose="030F0702030302020204" pitchFamily="66" charset="0"/>
              </a:rPr>
              <a:t>Sulfonanilide</a:t>
            </a:r>
            <a:r>
              <a:rPr lang="en-US" sz="2000" b="1" i="1" dirty="0" smtClean="0">
                <a:latin typeface="Comic Sans MS" panose="030F0702030302020204" pitchFamily="66" charset="0"/>
              </a:rPr>
              <a:t> derivatives: </a:t>
            </a:r>
            <a:r>
              <a:rPr lang="en-US" sz="2000" dirty="0" err="1" smtClean="0">
                <a:latin typeface="Comic Sans MS" panose="030F0702030302020204" pitchFamily="66" charset="0"/>
              </a:rPr>
              <a:t>Nimesulide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421" y="1177015"/>
            <a:ext cx="10569191" cy="53861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Classification of NSAIDs based on selectivity of COX Inhibition:</a:t>
            </a:r>
            <a:endParaRPr lang="en-US" sz="24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US" sz="2000" b="1" i="1" dirty="0" smtClean="0">
                <a:latin typeface="Comic Sans MS" panose="030F0702030302020204" pitchFamily="66" charset="0"/>
              </a:rPr>
              <a:t>Non-selective COX Inhibitors (Conventional NSAIDs):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lvl="1"/>
            <a:r>
              <a:rPr lang="en-US" sz="2000" b="1" i="1" dirty="0" err="1" smtClean="0">
                <a:latin typeface="Comic Sans MS" panose="030F0702030302020204" pitchFamily="66" charset="0"/>
              </a:rPr>
              <a:t>Salicylates</a:t>
            </a:r>
            <a:r>
              <a:rPr lang="en-US" sz="2000" b="1" i="1" dirty="0" smtClean="0">
                <a:latin typeface="Comic Sans MS" panose="030F0702030302020204" pitchFamily="66" charset="0"/>
              </a:rPr>
              <a:t>:</a:t>
            </a:r>
            <a:r>
              <a:rPr lang="en-US" sz="2000" dirty="0" smtClean="0">
                <a:latin typeface="Comic Sans MS" panose="030F0702030302020204" pitchFamily="66" charset="0"/>
              </a:rPr>
              <a:t> Aspirin, </a:t>
            </a:r>
            <a:r>
              <a:rPr lang="en-US" sz="2000" dirty="0" err="1" smtClean="0">
                <a:latin typeface="Comic Sans MS" panose="030F0702030302020204" pitchFamily="66" charset="0"/>
              </a:rPr>
              <a:t>Diflunisal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lvl="1"/>
            <a:r>
              <a:rPr lang="en-US" sz="2000" b="1" i="1" dirty="0" err="1" smtClean="0">
                <a:latin typeface="Comic Sans MS" panose="030F0702030302020204" pitchFamily="66" charset="0"/>
              </a:rPr>
              <a:t>Pyrazolone</a:t>
            </a:r>
            <a:r>
              <a:rPr lang="en-US" sz="2000" b="1" i="1" dirty="0" smtClean="0">
                <a:latin typeface="Comic Sans MS" panose="030F0702030302020204" pitchFamily="66" charset="0"/>
              </a:rPr>
              <a:t> derivatives: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Phenylbutazone</a:t>
            </a:r>
            <a:r>
              <a:rPr lang="en-US" sz="2000" dirty="0" smtClean="0">
                <a:latin typeface="Comic Sans MS" panose="030F0702030302020204" pitchFamily="66" charset="0"/>
              </a:rPr>
              <a:t>, </a:t>
            </a:r>
            <a:r>
              <a:rPr lang="en-US" sz="2000" dirty="0" err="1" smtClean="0">
                <a:latin typeface="Comic Sans MS" panose="030F0702030302020204" pitchFamily="66" charset="0"/>
              </a:rPr>
              <a:t>Oxyphenbutazone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lvl="1"/>
            <a:r>
              <a:rPr lang="en-US" sz="2000" b="1" i="1" dirty="0" err="1" smtClean="0">
                <a:latin typeface="Comic Sans MS" panose="030F0702030302020204" pitchFamily="66" charset="0"/>
              </a:rPr>
              <a:t>Indole</a:t>
            </a:r>
            <a:r>
              <a:rPr lang="en-US" sz="2000" b="1" i="1" dirty="0" smtClean="0">
                <a:latin typeface="Comic Sans MS" panose="030F0702030302020204" pitchFamily="66" charset="0"/>
              </a:rPr>
              <a:t> derivatives: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Indomethacin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lvl="1"/>
            <a:r>
              <a:rPr lang="en-US" sz="2000" b="1" i="1" dirty="0" err="1" smtClean="0">
                <a:latin typeface="Comic Sans MS" panose="030F0702030302020204" pitchFamily="66" charset="0"/>
              </a:rPr>
              <a:t>Propionic</a:t>
            </a:r>
            <a:r>
              <a:rPr lang="en-US" sz="2000" b="1" i="1" dirty="0" smtClean="0">
                <a:latin typeface="Comic Sans MS" panose="030F0702030302020204" pitchFamily="66" charset="0"/>
              </a:rPr>
              <a:t> acid derivatives:</a:t>
            </a:r>
            <a:r>
              <a:rPr lang="en-US" sz="2000" dirty="0" smtClean="0">
                <a:latin typeface="Comic Sans MS" panose="030F0702030302020204" pitchFamily="66" charset="0"/>
              </a:rPr>
              <a:t> Ibuprofen, Naproxen, </a:t>
            </a:r>
            <a:r>
              <a:rPr lang="en-US" sz="2000" dirty="0" err="1" smtClean="0">
                <a:latin typeface="Comic Sans MS" panose="030F0702030302020204" pitchFamily="66" charset="0"/>
              </a:rPr>
              <a:t>Ketoprofen</a:t>
            </a:r>
            <a:r>
              <a:rPr lang="en-US" sz="2000" dirty="0" smtClean="0">
                <a:latin typeface="Comic Sans MS" panose="030F0702030302020204" pitchFamily="66" charset="0"/>
              </a:rPr>
              <a:t>, </a:t>
            </a:r>
            <a:r>
              <a:rPr lang="en-US" sz="2000" dirty="0" err="1" smtClean="0">
                <a:latin typeface="Comic Sans MS" panose="030F0702030302020204" pitchFamily="66" charset="0"/>
              </a:rPr>
              <a:t>Flurbiprofen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lvl="1"/>
            <a:r>
              <a:rPr lang="en-US" sz="2000" b="1" i="1" dirty="0" err="1" smtClean="0">
                <a:latin typeface="Comic Sans MS" panose="030F0702030302020204" pitchFamily="66" charset="0"/>
              </a:rPr>
              <a:t>Anthranilic</a:t>
            </a:r>
            <a:r>
              <a:rPr lang="en-US" sz="2000" b="1" i="1" dirty="0" smtClean="0">
                <a:latin typeface="Comic Sans MS" panose="030F0702030302020204" pitchFamily="66" charset="0"/>
              </a:rPr>
              <a:t> acid derivatives: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Mefenamic</a:t>
            </a:r>
            <a:r>
              <a:rPr lang="en-US" sz="2000" dirty="0" smtClean="0">
                <a:latin typeface="Comic Sans MS" panose="030F0702030302020204" pitchFamily="66" charset="0"/>
              </a:rPr>
              <a:t> acid.</a:t>
            </a:r>
          </a:p>
          <a:p>
            <a:pPr lvl="1"/>
            <a:r>
              <a:rPr lang="en-US" sz="2000" b="1" i="1" dirty="0" smtClean="0">
                <a:latin typeface="Comic Sans MS" panose="030F0702030302020204" pitchFamily="66" charset="0"/>
              </a:rPr>
              <a:t>Aryl acetic acid derivatives: </a:t>
            </a:r>
            <a:r>
              <a:rPr lang="en-US" sz="2000" dirty="0" err="1" smtClean="0">
                <a:latin typeface="Comic Sans MS" panose="030F0702030302020204" pitchFamily="66" charset="0"/>
              </a:rPr>
              <a:t>Diclofenac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lvl="1"/>
            <a:r>
              <a:rPr lang="en-US" sz="2000" b="1" i="1" dirty="0" err="1" smtClean="0">
                <a:latin typeface="Comic Sans MS" panose="030F0702030302020204" pitchFamily="66" charset="0"/>
              </a:rPr>
              <a:t>Oxicam</a:t>
            </a:r>
            <a:r>
              <a:rPr lang="en-US" sz="2000" b="1" i="1" dirty="0" smtClean="0">
                <a:latin typeface="Comic Sans MS" panose="030F0702030302020204" pitchFamily="66" charset="0"/>
              </a:rPr>
              <a:t> derivatives: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Piroxicam</a:t>
            </a:r>
            <a:r>
              <a:rPr lang="en-US" sz="2000" dirty="0" smtClean="0">
                <a:latin typeface="Comic Sans MS" panose="030F0702030302020204" pitchFamily="66" charset="0"/>
              </a:rPr>
              <a:t>, </a:t>
            </a:r>
            <a:r>
              <a:rPr lang="en-US" sz="2000" dirty="0" err="1" smtClean="0">
                <a:latin typeface="Comic Sans MS" panose="030F0702030302020204" pitchFamily="66" charset="0"/>
              </a:rPr>
              <a:t>Tenoxicam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lvl="1"/>
            <a:r>
              <a:rPr lang="en-US" sz="2000" b="1" dirty="0" err="1" smtClean="0">
                <a:latin typeface="Comic Sans MS" panose="030F0702030302020204" pitchFamily="66" charset="0"/>
              </a:rPr>
              <a:t>Pyrrolo-pyrrole</a:t>
            </a:r>
            <a:r>
              <a:rPr lang="en-US" sz="2000" b="1" dirty="0" smtClean="0">
                <a:latin typeface="Comic Sans MS" panose="030F0702030302020204" pitchFamily="66" charset="0"/>
              </a:rPr>
              <a:t> derivatives: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Ketorolac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lvl="0"/>
            <a:r>
              <a:rPr lang="pt-BR" sz="2000" b="1" i="1" dirty="0" smtClean="0">
                <a:latin typeface="Comic Sans MS" panose="030F0702030302020204" pitchFamily="66" charset="0"/>
              </a:rPr>
              <a:t>Preferential COX-2 Inhibitors:</a:t>
            </a:r>
            <a:r>
              <a:rPr lang="pt-BR" sz="2000" dirty="0" smtClean="0">
                <a:latin typeface="Comic Sans MS" panose="030F0702030302020204" pitchFamily="66" charset="0"/>
              </a:rPr>
              <a:t> Nimesulide, Meloxicam, Nabumetone.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lvl="0"/>
            <a:r>
              <a:rPr lang="en-US" sz="2000" b="1" i="1" dirty="0" smtClean="0">
                <a:latin typeface="Comic Sans MS" panose="030F0702030302020204" pitchFamily="66" charset="0"/>
              </a:rPr>
              <a:t>Selective COX-2 Inhibitors: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Celecoxib</a:t>
            </a:r>
            <a:r>
              <a:rPr lang="en-US" sz="2000" dirty="0" smtClean="0">
                <a:latin typeface="Comic Sans MS" panose="030F0702030302020204" pitchFamily="66" charset="0"/>
              </a:rPr>
              <a:t>, </a:t>
            </a:r>
            <a:r>
              <a:rPr lang="en-US" sz="2000" dirty="0" err="1" smtClean="0">
                <a:latin typeface="Comic Sans MS" panose="030F0702030302020204" pitchFamily="66" charset="0"/>
              </a:rPr>
              <a:t>Rofecoxib</a:t>
            </a:r>
            <a:r>
              <a:rPr lang="en-US" sz="2000" dirty="0" smtClean="0">
                <a:latin typeface="Comic Sans MS" panose="030F0702030302020204" pitchFamily="66" charset="0"/>
              </a:rPr>
              <a:t>, </a:t>
            </a:r>
            <a:r>
              <a:rPr lang="en-US" sz="2000" dirty="0" err="1" smtClean="0">
                <a:latin typeface="Comic Sans MS" panose="030F0702030302020204" pitchFamily="66" charset="0"/>
              </a:rPr>
              <a:t>Valdecoxib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5116" y="1360442"/>
            <a:ext cx="10678511" cy="4445677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32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Analgesic-antipyretic with poor anti-inflammatory action:</a:t>
            </a:r>
            <a:endParaRPr lang="en-US" sz="32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1">
              <a:buNone/>
            </a:pPr>
            <a:endParaRPr lang="pt-BR" sz="3200" dirty="0" smtClean="0">
              <a:latin typeface="Comic Sans MS" panose="030F0702030302020204" pitchFamily="66" charset="0"/>
            </a:endParaRPr>
          </a:p>
          <a:p>
            <a:pPr lvl="1"/>
            <a:r>
              <a:rPr lang="pt-BR" sz="3200" dirty="0" smtClean="0">
                <a:latin typeface="Comic Sans MS" panose="030F0702030302020204" pitchFamily="66" charset="0"/>
              </a:rPr>
              <a:t>p-aminophenol derivatives: Paracetamol (Acetaminophen).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lvl="1"/>
            <a:r>
              <a:rPr lang="en-US" sz="3200" dirty="0" err="1" smtClean="0">
                <a:latin typeface="Comic Sans MS" panose="030F0702030302020204" pitchFamily="66" charset="0"/>
              </a:rPr>
              <a:t>Pyrazolone</a:t>
            </a:r>
            <a:r>
              <a:rPr lang="en-US" sz="3200" dirty="0" smtClean="0">
                <a:latin typeface="Comic Sans MS" panose="030F0702030302020204" pitchFamily="66" charset="0"/>
              </a:rPr>
              <a:t> derivatives: </a:t>
            </a:r>
            <a:r>
              <a:rPr lang="en-US" sz="3200" dirty="0" err="1" smtClean="0">
                <a:latin typeface="Comic Sans MS" panose="030F0702030302020204" pitchFamily="66" charset="0"/>
              </a:rPr>
              <a:t>Metamizol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lvl="1"/>
            <a:r>
              <a:rPr lang="en-US" sz="3200" dirty="0" err="1" smtClean="0">
                <a:latin typeface="Comic Sans MS" panose="030F0702030302020204" pitchFamily="66" charset="0"/>
              </a:rPr>
              <a:t>Benzoxacine</a:t>
            </a:r>
            <a:r>
              <a:rPr lang="en-US" sz="3200" dirty="0" smtClean="0">
                <a:latin typeface="Comic Sans MS" panose="030F0702030302020204" pitchFamily="66" charset="0"/>
              </a:rPr>
              <a:t> derivatives: </a:t>
            </a:r>
            <a:r>
              <a:rPr lang="en-US" sz="3200" dirty="0" err="1" smtClean="0">
                <a:latin typeface="Comic Sans MS" panose="030F0702030302020204" pitchFamily="66" charset="0"/>
              </a:rPr>
              <a:t>Nefopam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endParaRPr lang="en-US" sz="36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Arrow Connector 46"/>
          <p:cNvCxnSpPr/>
          <p:nvPr/>
        </p:nvCxnSpPr>
        <p:spPr>
          <a:xfrm rot="10800000">
            <a:off x="5810248" y="3929066"/>
            <a:ext cx="666755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7" idx="1"/>
          </p:cNvCxnSpPr>
          <p:nvPr/>
        </p:nvCxnSpPr>
        <p:spPr>
          <a:xfrm flipV="1">
            <a:off x="4013011" y="2629388"/>
            <a:ext cx="4971886" cy="1086956"/>
          </a:xfrm>
          <a:prstGeom prst="straightConnector1">
            <a:avLst/>
          </a:prstGeom>
          <a:ln w="190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68"/>
          <p:cNvGrpSpPr/>
          <p:nvPr/>
        </p:nvGrpSpPr>
        <p:grpSpPr>
          <a:xfrm>
            <a:off x="876822" y="1214422"/>
            <a:ext cx="10597019" cy="5214974"/>
            <a:chOff x="648222" y="1214422"/>
            <a:chExt cx="6995612" cy="5214974"/>
          </a:xfrm>
        </p:grpSpPr>
        <p:sp>
          <p:nvSpPr>
            <p:cNvPr id="7" name="Rectangle 6"/>
            <p:cNvSpPr/>
            <p:nvPr/>
          </p:nvSpPr>
          <p:spPr>
            <a:xfrm>
              <a:off x="6000760" y="2329841"/>
              <a:ext cx="1643074" cy="59909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/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COX-3</a:t>
              </a: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(normal constituent)</a:t>
              </a:r>
            </a:p>
            <a:p>
              <a:pPr algn="ctr"/>
              <a:endParaRPr lang="en-US" sz="1200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786050" y="1214422"/>
              <a:ext cx="2928958" cy="500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pc="500" dirty="0" smtClean="0">
                  <a:solidFill>
                    <a:srgbClr val="FF0000"/>
                  </a:solidFill>
                  <a:latin typeface="Franklin Gothic Demi" pitchFamily="34" charset="0"/>
                  <a:cs typeface="Times New Roman" pitchFamily="18" charset="0"/>
                </a:rPr>
                <a:t>Arachidonic acid</a:t>
              </a:r>
              <a:endParaRPr lang="en-US" b="1" spc="500" dirty="0">
                <a:solidFill>
                  <a:srgbClr val="FF0000"/>
                </a:solidFill>
                <a:latin typeface="Franklin Gothic Demi" pitchFamily="34" charset="0"/>
                <a:cs typeface="Times New Roman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8222" y="2317315"/>
              <a:ext cx="2292263" cy="7265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COX-1</a:t>
              </a: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(normal constituent</a:t>
              </a:r>
              <a:r>
                <a:rPr lang="en-US" sz="2000" dirty="0" smtClean="0">
                  <a:solidFill>
                    <a:schemeClr val="tx1"/>
                  </a:solidFill>
                </a:rPr>
                <a:t>)</a:t>
              </a:r>
            </a:p>
            <a:p>
              <a:pPr algn="ctr"/>
              <a:endParaRPr lang="en-US" sz="1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643306" y="2379945"/>
              <a:ext cx="1643074" cy="5489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/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COX-2</a:t>
              </a: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(inducible)</a:t>
              </a:r>
              <a:r>
                <a:rPr lang="en-US" sz="1200" dirty="0" smtClean="0"/>
                <a:t>)</a:t>
              </a:r>
            </a:p>
            <a:p>
              <a:pPr algn="ctr"/>
              <a:endParaRPr lang="en-US" sz="1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14348" y="4471791"/>
              <a:ext cx="1643074" cy="1615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/>
            </a:p>
            <a:p>
              <a:endParaRPr lang="en-US" sz="1200" dirty="0" smtClean="0"/>
            </a:p>
            <a:p>
              <a:endParaRPr lang="en-US" sz="1200" dirty="0"/>
            </a:p>
            <a:p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Body homeostasis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Stomach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Intestine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Kidney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Platelet</a:t>
              </a:r>
            </a:p>
            <a:p>
              <a:endParaRPr lang="en-US" sz="1200" dirty="0" smtClean="0"/>
            </a:p>
            <a:p>
              <a:pPr algn="ctr"/>
              <a:endParaRPr lang="en-US" sz="1200" dirty="0" smtClean="0"/>
            </a:p>
            <a:p>
              <a:pPr algn="ctr"/>
              <a:endParaRPr lang="en-US" sz="12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14744" y="4643445"/>
              <a:ext cx="1357322" cy="12938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/>
            </a:p>
            <a:p>
              <a:endParaRPr lang="en-US" sz="1200" dirty="0" smtClean="0"/>
            </a:p>
            <a:p>
              <a:endParaRPr lang="en-US" sz="1200" dirty="0"/>
            </a:p>
            <a:p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Inflammatory Site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Macrophages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Synoviocytes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Endothelial cell</a:t>
              </a:r>
            </a:p>
            <a:p>
              <a:endParaRPr lang="en-US" sz="1200" dirty="0" smtClean="0"/>
            </a:p>
            <a:p>
              <a:endParaRPr lang="en-US" sz="1200" dirty="0" smtClean="0"/>
            </a:p>
            <a:p>
              <a:pPr algn="ctr"/>
              <a:endParaRPr lang="en-US" sz="1200" dirty="0" smtClean="0"/>
            </a:p>
            <a:p>
              <a:pPr algn="ctr"/>
              <a:endParaRPr lang="en-US" sz="12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146583" y="4546947"/>
              <a:ext cx="1497120" cy="13402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/>
            </a:p>
            <a:p>
              <a:endParaRPr lang="en-US" sz="1200" dirty="0" smtClean="0"/>
            </a:p>
            <a:p>
              <a:endParaRPr lang="en-US" sz="1200" dirty="0">
                <a:solidFill>
                  <a:schemeClr val="tx1"/>
                </a:solidFill>
              </a:endParaRPr>
            </a:p>
            <a:p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Normal Constituent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CNC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Kidney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Female U/G tract</a:t>
              </a:r>
            </a:p>
            <a:p>
              <a:endParaRPr lang="en-US" sz="1200" dirty="0" smtClean="0"/>
            </a:p>
            <a:p>
              <a:endParaRPr lang="en-US" sz="1200" dirty="0" smtClean="0"/>
            </a:p>
            <a:p>
              <a:pPr algn="ctr"/>
              <a:endParaRPr lang="en-US" sz="1200" dirty="0" smtClean="0"/>
            </a:p>
            <a:p>
              <a:pPr algn="ctr"/>
              <a:endParaRPr lang="en-US" sz="12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715140" y="4643446"/>
              <a:ext cx="714380" cy="107157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/>
            </a:p>
            <a:p>
              <a:endParaRPr lang="en-US" sz="2000" dirty="0" smtClean="0"/>
            </a:p>
            <a:p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Pain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Fever</a:t>
              </a:r>
            </a:p>
            <a:p>
              <a:endPara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sz="1200" dirty="0" smtClean="0"/>
            </a:p>
            <a:p>
              <a:pPr algn="ctr"/>
              <a:endParaRPr lang="en-US" sz="1200" dirty="0" smtClean="0"/>
            </a:p>
            <a:p>
              <a:pPr algn="ctr"/>
              <a:endParaRPr lang="en-US" sz="12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000760" y="3000372"/>
              <a:ext cx="1643074" cy="28575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/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CNS, Heart, Aorta</a:t>
              </a:r>
            </a:p>
            <a:p>
              <a:pPr algn="ctr"/>
              <a:endParaRPr lang="en-US" sz="1200" dirty="0"/>
            </a:p>
          </p:txBody>
        </p:sp>
        <p:cxnSp>
          <p:nvCxnSpPr>
            <p:cNvPr id="24" name="Straight Arrow Connector 23"/>
            <p:cNvCxnSpPr>
              <a:endCxn id="7" idx="0"/>
            </p:cNvCxnSpPr>
            <p:nvPr/>
          </p:nvCxnSpPr>
          <p:spPr>
            <a:xfrm>
              <a:off x="4429124" y="1714488"/>
              <a:ext cx="2393173" cy="615353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5" idx="0"/>
            </p:cNvCxnSpPr>
            <p:nvPr/>
          </p:nvCxnSpPr>
          <p:spPr>
            <a:xfrm rot="10800000" flipV="1">
              <a:off x="1794355" y="1714487"/>
              <a:ext cx="2706230" cy="60282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>
              <a:off x="4142578" y="2070884"/>
              <a:ext cx="714380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endCxn id="9" idx="0"/>
            </p:cNvCxnSpPr>
            <p:nvPr/>
          </p:nvCxnSpPr>
          <p:spPr>
            <a:xfrm rot="5400000">
              <a:off x="6393669" y="3964785"/>
              <a:ext cx="1357322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572266" y="3785396"/>
              <a:ext cx="1714512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16200000" flipH="1">
              <a:off x="3446057" y="3769126"/>
              <a:ext cx="1714513" cy="3413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2143108" y="3714752"/>
              <a:ext cx="1428760" cy="6317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/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Nonselective</a:t>
              </a: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NSAID</a:t>
              </a:r>
            </a:p>
            <a:p>
              <a:pPr algn="ctr"/>
              <a:endParaRPr lang="en-US" sz="12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857752" y="3714751"/>
              <a:ext cx="1615072" cy="61925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Selective</a:t>
              </a: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COX-2 inhibitor</a:t>
              </a:r>
            </a:p>
            <a:p>
              <a:pPr algn="ctr"/>
              <a:endParaRPr lang="en-US" sz="1200" dirty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3571868" y="3929066"/>
              <a:ext cx="641354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10800000">
              <a:off x="1500166" y="3929066"/>
              <a:ext cx="642942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Elbow Connector 51"/>
            <p:cNvCxnSpPr/>
            <p:nvPr/>
          </p:nvCxnSpPr>
          <p:spPr>
            <a:xfrm rot="16200000" flipH="1">
              <a:off x="4893471" y="3036091"/>
              <a:ext cx="1714512" cy="1500198"/>
            </a:xfrm>
            <a:prstGeom prst="bentConnector3">
              <a:avLst>
                <a:gd name="adj1" fmla="val 38445"/>
              </a:avLst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/>
            <p:cNvSpPr/>
            <p:nvPr/>
          </p:nvSpPr>
          <p:spPr>
            <a:xfrm>
              <a:off x="2508756" y="6000768"/>
              <a:ext cx="4101447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Mechanism: COX-1, COX-2 &amp; COX-3  inhibition</a:t>
              </a:r>
              <a:endPara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3697" y="624110"/>
            <a:ext cx="10121462" cy="778805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Beneficial effects (inhibition of PG synthesis) 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Analgesia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Antipyresis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Anti-inflammatory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Antithrombotic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Closure of ductus arteriosus in newborn 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4121026" cy="86648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Antipyresis</a:t>
            </a:r>
            <a:endParaRPr lang="en-US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816" y="1607506"/>
            <a:ext cx="10414848" cy="4830872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Normal body temperature is maintained by thermoregulatory centre (thermostat) in hypothalamus, which ensures a balance between heat production and heat loss.</a:t>
            </a: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Fever </a:t>
            </a:r>
            <a:r>
              <a:rPr lang="en-US" sz="2400" dirty="0" smtClean="0">
                <a:latin typeface="Comic Sans MS" panose="030F0702030302020204" pitchFamily="66" charset="0"/>
              </a:rPr>
              <a:t>occurs due to disturbance in the hypothalamic thermostat, which is set at a high temperature.</a:t>
            </a: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The </a:t>
            </a:r>
            <a:r>
              <a:rPr lang="en-US" sz="2400" dirty="0" smtClean="0">
                <a:latin typeface="Comic Sans MS" panose="030F0702030302020204" pitchFamily="66" charset="0"/>
              </a:rPr>
              <a:t>antipyretics act by resetting the thermostat to normal set-point and then the body temperature regulating mechanisms (dilatation of superficial blood vessels, sweating and increased respiration, promoting heat loss) operate to lower the elevated body temperature to normal level.</a:t>
            </a: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Normal </a:t>
            </a:r>
            <a:r>
              <a:rPr lang="en-US" sz="2400" dirty="0" smtClean="0">
                <a:latin typeface="Comic Sans MS" panose="030F0702030302020204" pitchFamily="66" charset="0"/>
              </a:rPr>
              <a:t>body temperature is not affected by NSAIDS or antipyretics (at therapeutic doses).</a:t>
            </a:r>
          </a:p>
          <a:p>
            <a:pPr>
              <a:buNone/>
            </a:pPr>
            <a:endParaRPr lang="en-US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2025</TotalTime>
  <Words>857</Words>
  <Application>Microsoft Office PowerPoint</Application>
  <PresentationFormat>Widescreen</PresentationFormat>
  <Paragraphs>140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Aharoni</vt:lpstr>
      <vt:lpstr>Arial</vt:lpstr>
      <vt:lpstr>Calibri</vt:lpstr>
      <vt:lpstr>Century Gothic</vt:lpstr>
      <vt:lpstr>Comic Sans MS</vt:lpstr>
      <vt:lpstr>Franklin Gothic Demi</vt:lpstr>
      <vt:lpstr>Times New Roman</vt:lpstr>
      <vt:lpstr>Wingdings 3</vt:lpstr>
      <vt:lpstr>Wisp</vt:lpstr>
      <vt:lpstr>PowerPoint Presentation</vt:lpstr>
      <vt:lpstr>Non-steroidal anti-inflammatory drugs (NSAIDs)</vt:lpstr>
      <vt:lpstr>History</vt:lpstr>
      <vt:lpstr>Classification</vt:lpstr>
      <vt:lpstr>PowerPoint Presentation</vt:lpstr>
      <vt:lpstr>PowerPoint Presentation</vt:lpstr>
      <vt:lpstr>PowerPoint Presentation</vt:lpstr>
      <vt:lpstr>Beneficial effects (inhibition of PG synthesis) </vt:lpstr>
      <vt:lpstr>Antipyresis</vt:lpstr>
      <vt:lpstr>PowerPoint Presentation</vt:lpstr>
      <vt:lpstr>Anti-inflammatory</vt:lpstr>
      <vt:lpstr>Analgesics</vt:lpstr>
      <vt:lpstr>Antiplatelet aggregator </vt:lpstr>
      <vt:lpstr>Ductus arteriosus</vt:lpstr>
      <vt:lpstr>Relative Potency of NSAIDs 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Dr. Nirbhay Kumar</cp:lastModifiedBy>
  <cp:revision>149</cp:revision>
  <dcterms:created xsi:type="dcterms:W3CDTF">2019-01-23T05:57:38Z</dcterms:created>
  <dcterms:modified xsi:type="dcterms:W3CDTF">2020-04-23T10:43:13Z</dcterms:modified>
</cp:coreProperties>
</file>