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434510" y="953776"/>
            <a:ext cx="9717206" cy="139824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7692" y="1325073"/>
            <a:ext cx="8492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Analeptics and other CNS stimulants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8578" y="4170160"/>
            <a:ext cx="869242" cy="885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461" y="4217207"/>
            <a:ext cx="1033904" cy="8697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57160" y="4389349"/>
            <a:ext cx="103737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.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Kumari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545" y="633167"/>
            <a:ext cx="10301614" cy="5957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err="1" smtClean="0">
                <a:solidFill>
                  <a:srgbClr val="0070C0"/>
                </a:solidFill>
              </a:rPr>
              <a:t>Picrotoxin</a:t>
            </a:r>
            <a:r>
              <a:rPr lang="en-IN" b="1" dirty="0">
                <a:solidFill>
                  <a:srgbClr val="0070C0"/>
                </a:solidFill>
              </a:rPr>
              <a:t>: </a:t>
            </a:r>
            <a:endParaRPr lang="en-IN" dirty="0">
              <a:solidFill>
                <a:srgbClr val="0070C0"/>
              </a:solidFill>
            </a:endParaRPr>
          </a:p>
          <a:p>
            <a:pPr lvl="0"/>
            <a:r>
              <a:rPr lang="en-IN" dirty="0"/>
              <a:t>It is a non-</a:t>
            </a:r>
            <a:r>
              <a:rPr lang="en-IN" dirty="0" err="1"/>
              <a:t>nitogenous</a:t>
            </a:r>
            <a:r>
              <a:rPr lang="en-IN" dirty="0"/>
              <a:t> substance obtained from seeds of </a:t>
            </a:r>
            <a:r>
              <a:rPr lang="en-IN" b="1" i="1" dirty="0" err="1">
                <a:solidFill>
                  <a:srgbClr val="FF0000"/>
                </a:solidFill>
              </a:rPr>
              <a:t>Anamirta</a:t>
            </a:r>
            <a:r>
              <a:rPr lang="en-IN" b="1" i="1" dirty="0">
                <a:solidFill>
                  <a:srgbClr val="FF0000"/>
                </a:solidFill>
              </a:rPr>
              <a:t> </a:t>
            </a:r>
            <a:r>
              <a:rPr lang="en-IN" b="1" i="1" dirty="0" err="1">
                <a:solidFill>
                  <a:srgbClr val="FF0000"/>
                </a:solidFill>
              </a:rPr>
              <a:t>cocculys</a:t>
            </a:r>
            <a:r>
              <a:rPr lang="en-IN" b="1" dirty="0">
                <a:solidFill>
                  <a:srgbClr val="FF0000"/>
                </a:solidFill>
              </a:rPr>
              <a:t> (fish berries). </a:t>
            </a:r>
          </a:p>
          <a:p>
            <a:pPr lvl="0"/>
            <a:r>
              <a:rPr lang="en-IN" dirty="0"/>
              <a:t>A potent convulsive agent acts by </a:t>
            </a:r>
            <a:r>
              <a:rPr lang="en-IN" b="1" dirty="0">
                <a:solidFill>
                  <a:srgbClr val="00B050"/>
                </a:solidFill>
              </a:rPr>
              <a:t>antagonism of presynaptic inhibition </a:t>
            </a:r>
            <a:r>
              <a:rPr lang="en-IN" dirty="0"/>
              <a:t>in CNS mediated by GABA.</a:t>
            </a:r>
          </a:p>
          <a:p>
            <a:pPr marL="0" indent="0">
              <a:buNone/>
            </a:pPr>
            <a:r>
              <a:rPr lang="en-IN" dirty="0"/>
              <a:t> </a:t>
            </a:r>
          </a:p>
          <a:p>
            <a:pPr marL="0" indent="0">
              <a:buNone/>
            </a:pPr>
            <a:r>
              <a:rPr lang="en-IN" b="1" dirty="0" err="1">
                <a:solidFill>
                  <a:srgbClr val="0070C0"/>
                </a:solidFill>
              </a:rPr>
              <a:t>Pentylenetetrazol</a:t>
            </a:r>
            <a:r>
              <a:rPr lang="en-IN" b="1" dirty="0">
                <a:solidFill>
                  <a:srgbClr val="0070C0"/>
                </a:solidFill>
              </a:rPr>
              <a:t>:</a:t>
            </a:r>
            <a:r>
              <a:rPr lang="en-IN" dirty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en-IN" dirty="0"/>
              <a:t>A potent convulsive. </a:t>
            </a:r>
            <a:endParaRPr lang="en-IN" dirty="0" smtClean="0"/>
          </a:p>
          <a:p>
            <a:pPr lvl="0"/>
            <a:r>
              <a:rPr lang="en-IN" dirty="0" smtClean="0"/>
              <a:t>It </a:t>
            </a:r>
            <a:r>
              <a:rPr lang="en-IN" dirty="0"/>
              <a:t>acts through marked reduction in neuronal recovery time resulting in repetitive discharge following a single stimulus; </a:t>
            </a:r>
            <a:r>
              <a:rPr lang="en-IN" b="1" dirty="0">
                <a:solidFill>
                  <a:srgbClr val="00B050"/>
                </a:solidFill>
              </a:rPr>
              <a:t>interferes with GABAergic inhibition.</a:t>
            </a:r>
          </a:p>
          <a:p>
            <a:pPr lvl="0"/>
            <a:r>
              <a:rPr lang="en-IN" b="1" dirty="0" err="1">
                <a:solidFill>
                  <a:srgbClr val="00B0F0"/>
                </a:solidFill>
              </a:rPr>
              <a:t>Pentylenetetrazol</a:t>
            </a:r>
            <a:r>
              <a:rPr lang="en-IN" b="1" dirty="0">
                <a:solidFill>
                  <a:srgbClr val="00B0F0"/>
                </a:solidFill>
              </a:rPr>
              <a:t>, strychnine and </a:t>
            </a:r>
            <a:r>
              <a:rPr lang="en-IN" b="1" dirty="0" err="1">
                <a:solidFill>
                  <a:srgbClr val="00B0F0"/>
                </a:solidFill>
              </a:rPr>
              <a:t>picrotoxin</a:t>
            </a: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dirty="0"/>
              <a:t>have no therapeutic use, but used </a:t>
            </a:r>
            <a:r>
              <a:rPr lang="en-IN" b="1" dirty="0">
                <a:solidFill>
                  <a:srgbClr val="FF0000"/>
                </a:solidFill>
              </a:rPr>
              <a:t>only as experimental tools to produce convulsions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330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9066" y="2992387"/>
            <a:ext cx="3813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535" y="276368"/>
            <a:ext cx="9144000" cy="958361"/>
          </a:xfrm>
        </p:spPr>
        <p:txBody>
          <a:bodyPr>
            <a:normAutofit/>
          </a:bodyPr>
          <a:lstStyle/>
          <a:p>
            <a:r>
              <a:rPr lang="en-I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 N S </a:t>
            </a:r>
            <a:r>
              <a:rPr lang="en-IN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stimulants</a:t>
            </a:r>
            <a:endParaRPr lang="en-IN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089" y="1244611"/>
            <a:ext cx="11165019" cy="4999542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>
                <a:latin typeface="Comic Sans MS" panose="030F0702030302020204" pitchFamily="66" charset="0"/>
              </a:rPr>
              <a:t>Central nervous system stimulants are drugs that </a:t>
            </a:r>
            <a:r>
              <a:rPr lang="en-IN" sz="2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stimulate the CNS and/or improve specific brain functions. </a:t>
            </a:r>
            <a:endParaRPr lang="en-IN" sz="2200" b="1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Comic Sans MS" panose="030F0702030302020204" pitchFamily="66" charset="0"/>
              </a:rPr>
              <a:t>These </a:t>
            </a:r>
            <a:r>
              <a:rPr lang="en-IN" sz="2200" dirty="0">
                <a:latin typeface="Comic Sans MS" panose="030F0702030302020204" pitchFamily="66" charset="0"/>
              </a:rPr>
              <a:t>drugs are relatively non-specific in action and affect all parts of the CNS when given in sufficient dosage. </a:t>
            </a:r>
            <a:endParaRPr lang="en-IN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Comic Sans MS" panose="030F0702030302020204" pitchFamily="66" charset="0"/>
              </a:rPr>
              <a:t>Although </a:t>
            </a:r>
            <a:r>
              <a:rPr lang="en-IN" sz="2200" dirty="0">
                <a:latin typeface="Comic Sans MS" panose="030F0702030302020204" pitchFamily="66" charset="0"/>
              </a:rPr>
              <a:t>stimulation of CNS can be produced by </a:t>
            </a:r>
            <a:r>
              <a:rPr lang="en-IN" sz="2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large heterogeneous groups of natural and synthetic substances, only few are used therapeutically </a:t>
            </a:r>
            <a:r>
              <a:rPr lang="en-IN" sz="2200" dirty="0">
                <a:latin typeface="Comic Sans MS" panose="030F0702030302020204" pitchFamily="66" charset="0"/>
              </a:rPr>
              <a:t>because of lack of selectivity, side/adverse effects, or potential for abuse in humans</a:t>
            </a:r>
            <a:r>
              <a:rPr lang="en-IN" sz="2200" dirty="0" smtClean="0">
                <a:latin typeface="Comic Sans MS" panose="030F0702030302020204" pitchFamily="66" charset="0"/>
              </a:rPr>
              <a:t>.</a:t>
            </a:r>
            <a:endParaRPr lang="en-IN" sz="22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>
                <a:latin typeface="Comic Sans MS" panose="030F0702030302020204" pitchFamily="66" charset="0"/>
              </a:rPr>
              <a:t>These drugs are used to </a:t>
            </a:r>
            <a:r>
              <a:rPr lang="en-IN" sz="2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counteract the excess depression of CNS </a:t>
            </a:r>
            <a:r>
              <a:rPr lang="en-IN" sz="2200" dirty="0">
                <a:latin typeface="Comic Sans MS" panose="030F0702030302020204" pitchFamily="66" charset="0"/>
              </a:rPr>
              <a:t>caused by over dosage of anaesthetics and toxicity of CNS depressant drugs or some poisonings. </a:t>
            </a:r>
            <a:endParaRPr lang="en-IN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Comic Sans MS" panose="030F0702030302020204" pitchFamily="66" charset="0"/>
              </a:rPr>
              <a:t>Death </a:t>
            </a:r>
            <a:r>
              <a:rPr lang="en-IN" sz="2200" dirty="0">
                <a:latin typeface="Comic Sans MS" panose="030F0702030302020204" pitchFamily="66" charset="0"/>
              </a:rPr>
              <a:t>under these conditions results from </a:t>
            </a:r>
            <a:r>
              <a:rPr lang="en-IN" sz="2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central respiratory or vasomotor failure or both</a:t>
            </a:r>
            <a:r>
              <a:rPr lang="en-IN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Comic Sans MS" panose="030F0702030302020204" pitchFamily="66" charset="0"/>
              </a:rPr>
              <a:t> </a:t>
            </a:r>
            <a:r>
              <a:rPr lang="en-IN" sz="2200" dirty="0">
                <a:latin typeface="Comic Sans MS" panose="030F0702030302020204" pitchFamily="66" charset="0"/>
              </a:rPr>
              <a:t>Over dosage of CNS stimulants causes convulsions, can be counteracted by giving anticonvulsants.</a:t>
            </a:r>
          </a:p>
          <a:p>
            <a:endParaRPr lang="en-IN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6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28692" y="3330857"/>
            <a:ext cx="6515100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505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IN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Convulsants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	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strychnine,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4905" indent="226695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brucine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505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		</a:t>
            </a:r>
            <a:r>
              <a:rPr lang="en-IN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picrotoxin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4905" indent="226695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IN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bicuculline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8210" indent="45339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IN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leptazol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8515" y="5114242"/>
            <a:ext cx="749318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505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IN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Psychotomimetics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/Hallucinogens-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cannabis,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92350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lysergic acid diethylamide and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59305" indent="226695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mescaline</a:t>
            </a:r>
            <a:endParaRPr lang="en-IN" sz="1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8796" y="602972"/>
            <a:ext cx="7443148" cy="2443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505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1.Psychostimulants/Cerebral stimulants-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methylxanthines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caffeine),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059305" indent="226695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amphetamines 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9810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methylphenidate.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0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505" indent="-635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2.Brain stem stimulants/Analeptics-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IN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doxapram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0" indent="-2023110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</a:t>
            </a:r>
            <a:r>
              <a:rPr lang="en-IN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bemegride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4995" indent="421005" algn="just">
              <a:lnSpc>
                <a:spcPct val="107000"/>
              </a:lnSpc>
              <a:spcAft>
                <a:spcPts val="0"/>
              </a:spcAft>
            </a:pP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		 </a:t>
            </a:r>
            <a:r>
              <a:rPr lang="en-IN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leptazol</a:t>
            </a:r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endParaRPr lang="en-IN" sz="16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I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IN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                 nikethamide.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808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5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Methylxanthines: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446664"/>
            <a:ext cx="10931856" cy="5076966"/>
          </a:xfrm>
        </p:spPr>
        <p:txBody>
          <a:bodyPr>
            <a:normAutofit/>
          </a:bodyPr>
          <a:lstStyle/>
          <a:p>
            <a:pPr lvl="0" algn="just"/>
            <a:r>
              <a:rPr lang="en-IN" dirty="0" smtClean="0"/>
              <a:t>Group </a:t>
            </a:r>
            <a:r>
              <a:rPr lang="en-IN" dirty="0"/>
              <a:t>of </a:t>
            </a:r>
            <a:r>
              <a:rPr lang="en-IN" dirty="0">
                <a:solidFill>
                  <a:srgbClr val="00B0F0"/>
                </a:solidFill>
              </a:rPr>
              <a:t>naturally occurring alkaloids</a:t>
            </a:r>
            <a:r>
              <a:rPr lang="en-IN" dirty="0"/>
              <a:t> present in certain beverages and include caffeine, theophylline and theobromine. </a:t>
            </a:r>
          </a:p>
          <a:p>
            <a:pPr lvl="0" algn="just"/>
            <a:r>
              <a:rPr lang="en-IN" dirty="0"/>
              <a:t>These drugs have xanthine nucleus and </a:t>
            </a:r>
            <a:r>
              <a:rPr lang="en-IN" b="1" dirty="0">
                <a:solidFill>
                  <a:srgbClr val="92D050"/>
                </a:solidFill>
              </a:rPr>
              <a:t>are related to purines and uric acid. </a:t>
            </a:r>
          </a:p>
          <a:p>
            <a:pPr lvl="0" algn="just"/>
            <a:r>
              <a:rPr lang="en-IN" dirty="0"/>
              <a:t>Caffeine is present in coffee (</a:t>
            </a:r>
            <a:r>
              <a:rPr lang="en-IN" i="1" dirty="0" err="1"/>
              <a:t>Coffea</a:t>
            </a:r>
            <a:r>
              <a:rPr lang="en-IN" i="1" dirty="0"/>
              <a:t> </a:t>
            </a:r>
            <a:r>
              <a:rPr lang="en-IN" i="1" dirty="0" err="1"/>
              <a:t>arabica</a:t>
            </a:r>
            <a:r>
              <a:rPr lang="en-IN" dirty="0"/>
              <a:t>), tea leaves (</a:t>
            </a:r>
            <a:r>
              <a:rPr lang="en-IN" i="1" dirty="0" err="1"/>
              <a:t>Thea</a:t>
            </a:r>
            <a:r>
              <a:rPr lang="en-IN" i="1" dirty="0"/>
              <a:t> </a:t>
            </a:r>
            <a:r>
              <a:rPr lang="en-IN" i="1" dirty="0" err="1" smtClean="0"/>
              <a:t>sinensis</a:t>
            </a:r>
            <a:r>
              <a:rPr lang="en-IN" dirty="0" smtClean="0"/>
              <a:t>), cocoa </a:t>
            </a:r>
            <a:r>
              <a:rPr lang="en-IN" dirty="0"/>
              <a:t>bean (</a:t>
            </a:r>
            <a:r>
              <a:rPr lang="en-IN" i="1" dirty="0" err="1"/>
              <a:t>Theobroma</a:t>
            </a:r>
            <a:r>
              <a:rPr lang="en-IN" i="1" dirty="0"/>
              <a:t> cacao</a:t>
            </a:r>
            <a:r>
              <a:rPr lang="en-IN" dirty="0"/>
              <a:t>), and kola nut (</a:t>
            </a:r>
            <a:r>
              <a:rPr lang="en-IN" i="1" dirty="0"/>
              <a:t>Cola </a:t>
            </a:r>
            <a:r>
              <a:rPr lang="en-IN" i="1" dirty="0" err="1"/>
              <a:t>acuminata</a:t>
            </a:r>
            <a:r>
              <a:rPr lang="en-IN" dirty="0"/>
              <a:t>).</a:t>
            </a:r>
          </a:p>
          <a:p>
            <a:pPr lvl="0" algn="just"/>
            <a:r>
              <a:rPr lang="en-IN" dirty="0" err="1">
                <a:solidFill>
                  <a:srgbClr val="FF0000"/>
                </a:solidFill>
              </a:rPr>
              <a:t>T</a:t>
            </a:r>
            <a:r>
              <a:rPr lang="en-IN" dirty="0" err="1" smtClean="0">
                <a:solidFill>
                  <a:srgbClr val="FF0000"/>
                </a:solidFill>
              </a:rPr>
              <a:t>heophylline</a:t>
            </a:r>
            <a:r>
              <a:rPr lang="en-IN" dirty="0" smtClean="0"/>
              <a:t> </a:t>
            </a:r>
            <a:r>
              <a:rPr lang="en-IN" dirty="0"/>
              <a:t>is present in </a:t>
            </a:r>
            <a:r>
              <a:rPr lang="en-IN" dirty="0">
                <a:solidFill>
                  <a:srgbClr val="FF0000"/>
                </a:solidFill>
              </a:rPr>
              <a:t>tea</a:t>
            </a:r>
            <a:r>
              <a:rPr lang="en-IN" dirty="0"/>
              <a:t>.</a:t>
            </a:r>
          </a:p>
          <a:p>
            <a:pPr lvl="0" algn="just"/>
            <a:r>
              <a:rPr lang="en-IN" dirty="0" err="1">
                <a:solidFill>
                  <a:srgbClr val="FF0000"/>
                </a:solidFill>
              </a:rPr>
              <a:t>T</a:t>
            </a:r>
            <a:r>
              <a:rPr lang="en-IN" dirty="0" err="1" smtClean="0">
                <a:solidFill>
                  <a:srgbClr val="FF0000"/>
                </a:solidFill>
              </a:rPr>
              <a:t>heobromine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/>
              <a:t>in </a:t>
            </a:r>
            <a:r>
              <a:rPr lang="en-IN" dirty="0">
                <a:solidFill>
                  <a:srgbClr val="FF0000"/>
                </a:solidFill>
              </a:rPr>
              <a:t>cocoa</a:t>
            </a:r>
            <a:r>
              <a:rPr lang="en-IN" dirty="0"/>
              <a:t>. </a:t>
            </a:r>
          </a:p>
          <a:p>
            <a:pPr lvl="0" algn="just"/>
            <a:r>
              <a:rPr lang="en-IN" dirty="0"/>
              <a:t>The xanthine’s </a:t>
            </a:r>
            <a:r>
              <a:rPr lang="en-IN" b="1" dirty="0">
                <a:solidFill>
                  <a:srgbClr val="00B0F0"/>
                </a:solidFill>
              </a:rPr>
              <a:t>stimulate all parts of the CNS, </a:t>
            </a:r>
            <a:r>
              <a:rPr lang="en-IN" dirty="0"/>
              <a:t>acting principally on higher centres to increase mental activity, alley drowsiness and fatigue, and reduce reaction time to sensory stimuli.</a:t>
            </a:r>
          </a:p>
          <a:p>
            <a:pPr lvl="0" algn="just"/>
            <a:r>
              <a:rPr lang="en-IN" dirty="0"/>
              <a:t>Caffeine and theophylline also </a:t>
            </a:r>
            <a:r>
              <a:rPr lang="en-IN" b="1" dirty="0">
                <a:solidFill>
                  <a:srgbClr val="7030A0"/>
                </a:solidFill>
              </a:rPr>
              <a:t>stimulate a number of medullary centres including respiratory, vagal and vasomotor centres. </a:t>
            </a:r>
            <a:endParaRPr lang="en-IN" b="1" dirty="0" smtClean="0">
              <a:solidFill>
                <a:srgbClr val="7030A0"/>
              </a:solidFill>
            </a:endParaRPr>
          </a:p>
          <a:p>
            <a:pPr lvl="0" algn="just"/>
            <a:r>
              <a:rPr lang="en-IN" dirty="0" smtClean="0"/>
              <a:t>Out </a:t>
            </a:r>
            <a:r>
              <a:rPr lang="en-IN" dirty="0"/>
              <a:t>of these naturally occurring </a:t>
            </a:r>
            <a:r>
              <a:rPr lang="en-IN" dirty="0" err="1" smtClean="0"/>
              <a:t>methylxanthines</a:t>
            </a:r>
            <a:r>
              <a:rPr lang="en-IN" dirty="0" smtClean="0"/>
              <a:t>, </a:t>
            </a:r>
            <a:r>
              <a:rPr lang="en-IN" b="1" dirty="0">
                <a:solidFill>
                  <a:srgbClr val="FFC000"/>
                </a:solidFill>
              </a:rPr>
              <a:t>caffeine is mainly used as a CNS stimulant.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139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Amphetamines: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Amphetamines </a:t>
            </a:r>
            <a:r>
              <a:rPr lang="en-IN" dirty="0"/>
              <a:t>are synthetic central sympathomimetic agent having </a:t>
            </a:r>
            <a:r>
              <a:rPr lang="en-IN" b="1" dirty="0">
                <a:solidFill>
                  <a:srgbClr val="0070C0"/>
                </a:solidFill>
              </a:rPr>
              <a:t>marked CNS stimulant and anorectic effects</a:t>
            </a:r>
            <a:r>
              <a:rPr lang="en-IN" dirty="0"/>
              <a:t>. </a:t>
            </a:r>
          </a:p>
          <a:p>
            <a:pPr lvl="0"/>
            <a:r>
              <a:rPr lang="en-IN" dirty="0"/>
              <a:t>These drugs include </a:t>
            </a:r>
            <a:r>
              <a:rPr lang="en-IN" dirty="0" err="1"/>
              <a:t>dextro</a:t>
            </a:r>
            <a:r>
              <a:rPr lang="en-IN" dirty="0"/>
              <a:t>-amphetamine (d-amphetamine) and methamphetamine. </a:t>
            </a:r>
            <a:endParaRPr lang="en-IN" dirty="0" smtClean="0"/>
          </a:p>
          <a:p>
            <a:pPr lvl="0"/>
            <a:r>
              <a:rPr lang="en-IN" dirty="0" smtClean="0"/>
              <a:t>It </a:t>
            </a:r>
            <a:r>
              <a:rPr lang="en-IN" dirty="0"/>
              <a:t>acts by </a:t>
            </a:r>
            <a:r>
              <a:rPr lang="en-IN" b="1" dirty="0">
                <a:solidFill>
                  <a:srgbClr val="FFC000"/>
                </a:solidFill>
              </a:rPr>
              <a:t>release of endogenous nor-adrenaline</a:t>
            </a:r>
            <a:r>
              <a:rPr lang="en-IN" dirty="0"/>
              <a:t>. </a:t>
            </a:r>
          </a:p>
          <a:p>
            <a:pPr lvl="0"/>
            <a:r>
              <a:rPr lang="en-IN" b="1" dirty="0">
                <a:solidFill>
                  <a:srgbClr val="FF0000"/>
                </a:solidFill>
              </a:rPr>
              <a:t>Also relaxes the bronchi </a:t>
            </a:r>
            <a:r>
              <a:rPr lang="en-IN" dirty="0"/>
              <a:t>due to sympathetic actions. </a:t>
            </a:r>
          </a:p>
          <a:p>
            <a:pPr lvl="0"/>
            <a:r>
              <a:rPr lang="en-IN" dirty="0"/>
              <a:t>Small animals:  2 mg/kg </a:t>
            </a:r>
            <a:r>
              <a:rPr lang="en-IN" dirty="0" smtClean="0"/>
              <a:t>sc</a:t>
            </a:r>
            <a:r>
              <a:rPr lang="en-IN" dirty="0"/>
              <a:t>.</a:t>
            </a:r>
            <a:r>
              <a:rPr lang="en-IN" dirty="0" smtClean="0"/>
              <a:t> </a:t>
            </a:r>
            <a:endParaRPr lang="en-IN" dirty="0"/>
          </a:p>
          <a:p>
            <a:r>
              <a:rPr lang="en-IN" dirty="0"/>
              <a:t>Large animals: 100-300 mg/ animal sc</a:t>
            </a:r>
            <a:r>
              <a:rPr lang="en-IN" dirty="0" smtClean="0"/>
              <a:t>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264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Methylphenidate: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Methylphenidate </a:t>
            </a:r>
            <a:r>
              <a:rPr lang="en-IN" dirty="0"/>
              <a:t>is chemically and pharmacologically </a:t>
            </a:r>
            <a:r>
              <a:rPr lang="en-IN" b="1" dirty="0">
                <a:solidFill>
                  <a:srgbClr val="FFC000"/>
                </a:solidFill>
              </a:rPr>
              <a:t>similar to d-amphetamine. </a:t>
            </a:r>
          </a:p>
          <a:p>
            <a:pPr lvl="0"/>
            <a:r>
              <a:rPr lang="en-IN" dirty="0"/>
              <a:t>It produces increase in mental activity at doses which have little action on other central and peripheral functions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It is used primarily in human medicine for hyperkinetic children </a:t>
            </a:r>
            <a:r>
              <a:rPr lang="en-IN" b="1" dirty="0">
                <a:solidFill>
                  <a:srgbClr val="00B0F0"/>
                </a:solidFill>
              </a:rPr>
              <a:t>(attention deficit disorder) </a:t>
            </a:r>
            <a:r>
              <a:rPr lang="en-IN" dirty="0"/>
              <a:t>in whom it improves behaviour and learning ability.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68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Analeptics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277"/>
            <a:ext cx="10515600" cy="4664686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Analeptics </a:t>
            </a:r>
            <a:r>
              <a:rPr lang="en-IN" dirty="0"/>
              <a:t>are drugs that </a:t>
            </a:r>
            <a:r>
              <a:rPr lang="en-IN" dirty="0">
                <a:solidFill>
                  <a:srgbClr val="00B0F0"/>
                </a:solidFill>
              </a:rPr>
              <a:t>act</a:t>
            </a:r>
            <a:r>
              <a:rPr lang="en-IN" dirty="0"/>
              <a:t> at the level of </a:t>
            </a:r>
            <a:r>
              <a:rPr lang="en-IN" b="1" dirty="0">
                <a:solidFill>
                  <a:srgbClr val="00B0F0"/>
                </a:solidFill>
              </a:rPr>
              <a:t>brain stem and stimulate medullary respiratory centre. </a:t>
            </a:r>
            <a:endParaRPr lang="en-IN" b="1" dirty="0" smtClean="0">
              <a:solidFill>
                <a:srgbClr val="00B0F0"/>
              </a:solidFill>
            </a:endParaRPr>
          </a:p>
          <a:p>
            <a:r>
              <a:rPr lang="en-IN" dirty="0" smtClean="0"/>
              <a:t>These </a:t>
            </a:r>
            <a:r>
              <a:rPr lang="en-IN" dirty="0"/>
              <a:t>agents have resuscitation value in respiratory depression, coma or unconsciousness.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term analeptic is derived from Greek word </a:t>
            </a:r>
            <a:r>
              <a:rPr lang="en-IN" dirty="0">
                <a:solidFill>
                  <a:srgbClr val="C00000"/>
                </a:solidFill>
              </a:rPr>
              <a:t>‘</a:t>
            </a:r>
            <a:r>
              <a:rPr lang="en-IN" dirty="0" err="1">
                <a:solidFill>
                  <a:srgbClr val="C00000"/>
                </a:solidFill>
              </a:rPr>
              <a:t>analeptikos</a:t>
            </a:r>
            <a:r>
              <a:rPr lang="en-IN" dirty="0"/>
              <a:t>’ that means </a:t>
            </a:r>
            <a:r>
              <a:rPr lang="en-IN" dirty="0">
                <a:solidFill>
                  <a:srgbClr val="C00000"/>
                </a:solidFill>
              </a:rPr>
              <a:t>restorative.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483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Doxapram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pPr lvl="0"/>
            <a:r>
              <a:rPr lang="en-IN" dirty="0"/>
              <a:t>Primarily a respiratory stimulant </a:t>
            </a:r>
            <a:r>
              <a:rPr lang="en-IN" b="1" dirty="0">
                <a:solidFill>
                  <a:srgbClr val="FFC000"/>
                </a:solidFill>
              </a:rPr>
              <a:t>like nikethamide </a:t>
            </a:r>
            <a:r>
              <a:rPr lang="en-IN" dirty="0"/>
              <a:t>(relatively </a:t>
            </a:r>
            <a:r>
              <a:rPr lang="en-IN" b="1" dirty="0">
                <a:solidFill>
                  <a:srgbClr val="00B050"/>
                </a:solidFill>
              </a:rPr>
              <a:t>more selective on respiratory centre </a:t>
            </a:r>
            <a:r>
              <a:rPr lang="en-IN" dirty="0"/>
              <a:t>than other analeptics).   </a:t>
            </a:r>
          </a:p>
          <a:p>
            <a:pPr lvl="0"/>
            <a:r>
              <a:rPr lang="en-IN" dirty="0"/>
              <a:t>dose in dog:</a:t>
            </a:r>
          </a:p>
          <a:p>
            <a:pPr marL="0" indent="0">
              <a:buNone/>
            </a:pPr>
            <a:r>
              <a:rPr lang="en-IN" dirty="0"/>
              <a:t>     1-2 mg/kg IV after inhalational anaesthetics</a:t>
            </a:r>
          </a:p>
          <a:p>
            <a:pPr marL="0" indent="0">
              <a:buNone/>
            </a:pPr>
            <a:r>
              <a:rPr lang="en-IN" dirty="0" smtClean="0"/>
              <a:t>     </a:t>
            </a:r>
            <a:r>
              <a:rPr lang="en-IN" dirty="0"/>
              <a:t>2-5 mg/kg IV after intravenous anaesthetics</a:t>
            </a:r>
          </a:p>
          <a:p>
            <a:pPr marL="0" indent="0">
              <a:buNone/>
            </a:pPr>
            <a:r>
              <a:rPr lang="en-IN" dirty="0" smtClean="0"/>
              <a:t>    1-5 </a:t>
            </a:r>
            <a:r>
              <a:rPr lang="en-IN" dirty="0"/>
              <a:t>mg (total) IV, SC for apnoea in new bourns.</a:t>
            </a:r>
          </a:p>
          <a:p>
            <a:pPr marL="0" indent="0">
              <a:buNone/>
            </a:pPr>
            <a:endParaRPr lang="en-IN" dirty="0"/>
          </a:p>
          <a:p>
            <a:pPr lvl="0"/>
            <a:r>
              <a:rPr lang="en-IN" dirty="0"/>
              <a:t>For calves and </a:t>
            </a:r>
            <a:r>
              <a:rPr lang="en-IN" dirty="0" smtClean="0"/>
              <a:t>foal -    </a:t>
            </a:r>
            <a:r>
              <a:rPr lang="en-IN" dirty="0"/>
              <a:t>40-100 mg (total) IV, SC or by sublingual root.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952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544" y="600502"/>
            <a:ext cx="9860959" cy="57320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sz="3200" b="1" dirty="0" smtClean="0">
                <a:solidFill>
                  <a:srgbClr val="0070C0"/>
                </a:solidFill>
              </a:rPr>
              <a:t>Nikethamide</a:t>
            </a:r>
            <a:r>
              <a:rPr lang="en-IN" sz="3200" b="1" dirty="0">
                <a:solidFill>
                  <a:srgbClr val="0070C0"/>
                </a:solidFill>
              </a:rPr>
              <a:t>:</a:t>
            </a:r>
            <a:endParaRPr lang="en-IN" sz="3200" dirty="0">
              <a:solidFill>
                <a:srgbClr val="0070C0"/>
              </a:solidFill>
            </a:endParaRPr>
          </a:p>
          <a:p>
            <a:pPr lvl="0" algn="just"/>
            <a:r>
              <a:rPr lang="en-IN" dirty="0">
                <a:solidFill>
                  <a:srgbClr val="FF0000"/>
                </a:solidFill>
              </a:rPr>
              <a:t>stimulates chemoreceptor activity </a:t>
            </a:r>
            <a:r>
              <a:rPr lang="en-IN" dirty="0"/>
              <a:t>in the </a:t>
            </a:r>
            <a:r>
              <a:rPr lang="en-IN" dirty="0">
                <a:solidFill>
                  <a:srgbClr val="00B050"/>
                </a:solidFill>
              </a:rPr>
              <a:t>carotid and aortic bodies</a:t>
            </a:r>
            <a:r>
              <a:rPr lang="en-IN" dirty="0"/>
              <a:t>, which </a:t>
            </a:r>
            <a:r>
              <a:rPr lang="en-IN" dirty="0" err="1"/>
              <a:t>reflexly</a:t>
            </a:r>
            <a:r>
              <a:rPr lang="en-IN" dirty="0"/>
              <a:t> stimulates respiratory centres primarily and vasoconstrictor and vagal centres secondarily.</a:t>
            </a:r>
          </a:p>
          <a:p>
            <a:pPr lvl="0" algn="just"/>
            <a:r>
              <a:rPr lang="en-IN" dirty="0"/>
              <a:t>Dose- 22-44 	mg/kg, PO, IV, IM, </a:t>
            </a:r>
            <a:r>
              <a:rPr lang="en-IN" dirty="0" smtClean="0"/>
              <a:t>SC</a:t>
            </a:r>
            <a:r>
              <a:rPr lang="en-IN" dirty="0"/>
              <a:t> </a:t>
            </a:r>
            <a:endParaRPr lang="en-IN" dirty="0" smtClean="0"/>
          </a:p>
          <a:p>
            <a:pPr marL="0" lvl="0" indent="0" algn="just">
              <a:buNone/>
            </a:pPr>
            <a:endParaRPr lang="en-IN" b="1" dirty="0" smtClean="0"/>
          </a:p>
          <a:p>
            <a:pPr marL="0" lvl="0" indent="0" algn="just">
              <a:buNone/>
            </a:pPr>
            <a:r>
              <a:rPr lang="en-IN" sz="3200" b="1" dirty="0" err="1" smtClean="0">
                <a:solidFill>
                  <a:srgbClr val="0070C0"/>
                </a:solidFill>
              </a:rPr>
              <a:t>Bemegride</a:t>
            </a:r>
            <a:r>
              <a:rPr lang="en-IN" sz="3200" dirty="0">
                <a:solidFill>
                  <a:srgbClr val="0070C0"/>
                </a:solidFill>
              </a:rPr>
              <a:t>:  </a:t>
            </a:r>
          </a:p>
          <a:p>
            <a:pPr lvl="0" algn="just"/>
            <a:r>
              <a:rPr lang="en-IN" sz="2000" dirty="0"/>
              <a:t>Direct stimulant of </a:t>
            </a:r>
            <a:r>
              <a:rPr lang="en-IN" sz="2000" dirty="0">
                <a:solidFill>
                  <a:srgbClr val="00B0F0"/>
                </a:solidFill>
              </a:rPr>
              <a:t>respiratory centre</a:t>
            </a:r>
            <a:r>
              <a:rPr lang="en-IN" sz="2000" dirty="0"/>
              <a:t>. </a:t>
            </a:r>
            <a:r>
              <a:rPr lang="en-IN" sz="2000" dirty="0" smtClean="0"/>
              <a:t>Dog</a:t>
            </a:r>
            <a:r>
              <a:rPr lang="en-IN" sz="2000" dirty="0"/>
              <a:t>: 15-20mg/kg IV</a:t>
            </a:r>
          </a:p>
          <a:p>
            <a:pPr marL="0" indent="0" algn="just">
              <a:buNone/>
            </a:pPr>
            <a:endParaRPr lang="en-IN" sz="3200" dirty="0"/>
          </a:p>
          <a:p>
            <a:pPr marL="0" indent="0" algn="just">
              <a:buNone/>
            </a:pPr>
            <a:r>
              <a:rPr lang="en-IN" sz="3200" b="1" dirty="0">
                <a:solidFill>
                  <a:srgbClr val="0070C0"/>
                </a:solidFill>
              </a:rPr>
              <a:t>Strychnine:</a:t>
            </a:r>
            <a:r>
              <a:rPr lang="en-IN" sz="3200" dirty="0">
                <a:solidFill>
                  <a:srgbClr val="0070C0"/>
                </a:solidFill>
              </a:rPr>
              <a:t> </a:t>
            </a:r>
          </a:p>
          <a:p>
            <a:pPr lvl="0" algn="just"/>
            <a:r>
              <a:rPr lang="en-IN" dirty="0"/>
              <a:t>Alkaloid of seeds of </a:t>
            </a:r>
            <a:r>
              <a:rPr lang="en-IN" b="1" i="1" dirty="0" err="1">
                <a:solidFill>
                  <a:srgbClr val="FFC000"/>
                </a:solidFill>
              </a:rPr>
              <a:t>Strychnos</a:t>
            </a:r>
            <a:r>
              <a:rPr lang="en-IN" b="1" i="1" dirty="0">
                <a:solidFill>
                  <a:srgbClr val="FFC000"/>
                </a:solidFill>
              </a:rPr>
              <a:t> </a:t>
            </a:r>
            <a:r>
              <a:rPr lang="en-IN" b="1" i="1" dirty="0" err="1">
                <a:solidFill>
                  <a:srgbClr val="FFC000"/>
                </a:solidFill>
              </a:rPr>
              <a:t>nuxvomica</a:t>
            </a:r>
            <a:r>
              <a:rPr lang="en-IN" b="1" dirty="0">
                <a:solidFill>
                  <a:srgbClr val="FFC000"/>
                </a:solidFill>
              </a:rPr>
              <a:t>. </a:t>
            </a:r>
          </a:p>
          <a:p>
            <a:pPr lvl="0" algn="just"/>
            <a:r>
              <a:rPr lang="en-IN" dirty="0"/>
              <a:t>It is a powerful stimulant of CNS causing </a:t>
            </a:r>
            <a:r>
              <a:rPr lang="en-IN" b="1" dirty="0">
                <a:solidFill>
                  <a:srgbClr val="00B050"/>
                </a:solidFill>
              </a:rPr>
              <a:t>severe spinal convulsion </a:t>
            </a:r>
            <a:r>
              <a:rPr lang="en-IN" dirty="0"/>
              <a:t>(convulsive poison).</a:t>
            </a:r>
          </a:p>
          <a:p>
            <a:pPr lvl="0" algn="just"/>
            <a:r>
              <a:rPr lang="en-IN" dirty="0"/>
              <a:t>Acts through antagonism of postsynaptic inhibition mediated by </a:t>
            </a:r>
            <a:r>
              <a:rPr lang="en-IN" dirty="0" err="1"/>
              <a:t>glycin</a:t>
            </a:r>
            <a:r>
              <a:rPr lang="en-IN" dirty="0"/>
              <a:t> in CNS (</a:t>
            </a:r>
            <a:r>
              <a:rPr lang="en-IN" b="1" dirty="0">
                <a:solidFill>
                  <a:srgbClr val="FF0000"/>
                </a:solidFill>
              </a:rPr>
              <a:t>competitive antagonist of glycine in </a:t>
            </a:r>
            <a:r>
              <a:rPr lang="en-IN" b="1" dirty="0" err="1">
                <a:solidFill>
                  <a:srgbClr val="FF0000"/>
                </a:solidFill>
              </a:rPr>
              <a:t>motoneurons</a:t>
            </a:r>
            <a:r>
              <a:rPr lang="en-IN" b="1" dirty="0">
                <a:solidFill>
                  <a:srgbClr val="FF0000"/>
                </a:solidFill>
              </a:rPr>
              <a:t> and interneurons in spinal cord</a:t>
            </a:r>
            <a:r>
              <a:rPr lang="en-IN" b="1" dirty="0" smtClean="0">
                <a:solidFill>
                  <a:srgbClr val="FF0000"/>
                </a:solidFill>
              </a:rPr>
              <a:t>).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533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1411</TotalTime>
  <Words>600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Aharoni</vt:lpstr>
      <vt:lpstr>Arial</vt:lpstr>
      <vt:lpstr>Century Gothic</vt:lpstr>
      <vt:lpstr>Comic Sans MS</vt:lpstr>
      <vt:lpstr>Times New Roman</vt:lpstr>
      <vt:lpstr>Wingdings 3</vt:lpstr>
      <vt:lpstr>Wisp</vt:lpstr>
      <vt:lpstr>PowerPoint Presentation</vt:lpstr>
      <vt:lpstr>C N S stimulants</vt:lpstr>
      <vt:lpstr>PowerPoint Presentation</vt:lpstr>
      <vt:lpstr>Methylxanthines:</vt:lpstr>
      <vt:lpstr>Amphetamines:  </vt:lpstr>
      <vt:lpstr>Methylphenidate: </vt:lpstr>
      <vt:lpstr>Analeptics </vt:lpstr>
      <vt:lpstr>Doxapram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89</cp:revision>
  <dcterms:created xsi:type="dcterms:W3CDTF">2019-01-23T05:57:38Z</dcterms:created>
  <dcterms:modified xsi:type="dcterms:W3CDTF">2020-04-23T10:51:36Z</dcterms:modified>
</cp:coreProperties>
</file>