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5820-6CB1-4AB4-9438-F5CFF49C356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16EBB-97D9-4DA7-A288-F70C4BEE0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25A1-DB08-498B-BC8A-7AFDBBB45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90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4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6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09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81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05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97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4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8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3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3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9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5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5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1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014608" y="943633"/>
            <a:ext cx="10684701" cy="17035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0548" y="1795403"/>
            <a:ext cx="861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(Skeletal </a:t>
            </a:r>
            <a:r>
              <a:rPr lang="en-IN" sz="2800" b="1" dirty="0" smtClean="0">
                <a:solidFill>
                  <a:schemeClr val="bg1"/>
                </a:solidFill>
              </a:rPr>
              <a:t>muscle </a:t>
            </a:r>
            <a:r>
              <a:rPr lang="en-IN" sz="2800" b="1" dirty="0" smtClean="0">
                <a:solidFill>
                  <a:schemeClr val="bg1"/>
                </a:solidFill>
              </a:rPr>
              <a:t>relaxants, </a:t>
            </a:r>
            <a:r>
              <a:rPr lang="en-US" sz="2800" b="1" dirty="0" smtClean="0">
                <a:solidFill>
                  <a:schemeClr val="bg1"/>
                </a:solidFill>
              </a:rPr>
              <a:t>Local </a:t>
            </a:r>
            <a:r>
              <a:rPr lang="en-US" sz="2800" b="1" dirty="0" err="1" smtClean="0">
                <a:solidFill>
                  <a:schemeClr val="bg1"/>
                </a:solidFill>
              </a:rPr>
              <a:t>anaesthetics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143" y="1226263"/>
            <a:ext cx="946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DRUGS ACTING ON SOMATIC NERVOUS SYSTEM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1942" y="4481115"/>
            <a:ext cx="910531" cy="927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51" y="4491140"/>
            <a:ext cx="1174628" cy="988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065" y="4701455"/>
            <a:ext cx="11540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Dr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.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Kumari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Anjana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  <a:t>Assistant Professor</a:t>
            </a:r>
            <a:b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</a:br>
            <a:r>
              <a:rPr lang="en-IN" sz="2800" dirty="0" err="1" smtClean="0">
                <a:latin typeface="Comic Sans MS" panose="030F0702030302020204" pitchFamily="66" charset="0"/>
                <a:cs typeface="Aharoni" pitchFamily="2" charset="-79"/>
              </a:rPr>
              <a:t>Deptt</a:t>
            </a:r>
            <a: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  <a:t>. of Veterinary Pharmacology &amp; Toxicology</a:t>
            </a:r>
          </a:p>
          <a:p>
            <a:pPr algn="ctr"/>
            <a: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  <a:t>Bihar Veterinary College, Bihar Animal Sciences University, Patna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5625"/>
            <a:ext cx="10845800" cy="4351338"/>
          </a:xfrm>
        </p:spPr>
        <p:txBody>
          <a:bodyPr>
            <a:normAutofit/>
          </a:bodyPr>
          <a:lstStyle/>
          <a:p>
            <a:pPr lvl="0" algn="just"/>
            <a:r>
              <a:rPr lang="en-IN" dirty="0" smtClean="0"/>
              <a:t>Non-depolarising </a:t>
            </a:r>
            <a:r>
              <a:rPr lang="en-IN" dirty="0"/>
              <a:t>neuromuscular blocking agents combine with nicotinic receptors in the neuromuscular junction and </a:t>
            </a:r>
            <a:r>
              <a:rPr lang="en-IN" b="1" dirty="0">
                <a:solidFill>
                  <a:srgbClr val="FF0000"/>
                </a:solidFill>
              </a:rPr>
              <a:t>prevent the binding of acetylcholine. </a:t>
            </a:r>
          </a:p>
          <a:p>
            <a:pPr lvl="0" algn="just"/>
            <a:r>
              <a:rPr lang="en-IN" b="1" dirty="0">
                <a:solidFill>
                  <a:srgbClr val="00B050"/>
                </a:solidFill>
              </a:rPr>
              <a:t>Normally, </a:t>
            </a:r>
            <a:r>
              <a:rPr lang="en-IN" dirty="0"/>
              <a:t>binding of the cationic head of </a:t>
            </a:r>
            <a:r>
              <a:rPr lang="en-IN" dirty="0" err="1"/>
              <a:t>ACh</a:t>
            </a:r>
            <a:r>
              <a:rPr lang="en-IN" dirty="0"/>
              <a:t> with the negatively charged sites of nicotinic receptors </a:t>
            </a:r>
            <a:r>
              <a:rPr lang="en-IN" b="1" dirty="0">
                <a:solidFill>
                  <a:srgbClr val="92D050"/>
                </a:solidFill>
              </a:rPr>
              <a:t>causes opening of Na</a:t>
            </a:r>
            <a:r>
              <a:rPr lang="en-IN" b="1" baseline="30000" dirty="0">
                <a:solidFill>
                  <a:srgbClr val="92D050"/>
                </a:solidFill>
              </a:rPr>
              <a:t>+</a:t>
            </a:r>
            <a:r>
              <a:rPr lang="en-IN" b="1" dirty="0">
                <a:solidFill>
                  <a:srgbClr val="92D050"/>
                </a:solidFill>
              </a:rPr>
              <a:t> channels </a:t>
            </a:r>
            <a:r>
              <a:rPr lang="en-IN" dirty="0"/>
              <a:t>allowing depolarisation of muscle cell membrane and </a:t>
            </a:r>
            <a:r>
              <a:rPr lang="en-IN" b="1" dirty="0">
                <a:solidFill>
                  <a:srgbClr val="92D050"/>
                </a:solidFill>
              </a:rPr>
              <a:t>contraction of skeletal muscle cell. </a:t>
            </a:r>
          </a:p>
          <a:p>
            <a:pPr lvl="0" algn="just"/>
            <a:r>
              <a:rPr lang="en-IN" b="1" dirty="0">
                <a:solidFill>
                  <a:srgbClr val="00B050"/>
                </a:solidFill>
              </a:rPr>
              <a:t>Occupation</a:t>
            </a:r>
            <a:r>
              <a:rPr lang="en-IN" dirty="0"/>
              <a:t> of these sites by the molecularly rigid competitive neuromuscular blockers </a:t>
            </a:r>
            <a:r>
              <a:rPr lang="en-IN" b="1" dirty="0">
                <a:solidFill>
                  <a:srgbClr val="FF0000"/>
                </a:solidFill>
              </a:rPr>
              <a:t>do not allow conformational changes in the nicotinic receptors needed for opening of the channel </a:t>
            </a:r>
            <a:r>
              <a:rPr lang="en-IN" dirty="0"/>
              <a:t>and subsequent depolarisation of cell membranes and muscular contraction.  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28700" y="1028672"/>
            <a:ext cx="924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B050"/>
                </a:solidFill>
              </a:rPr>
              <a:t>Mechanism of action: </a:t>
            </a:r>
            <a:endParaRPr lang="en-IN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4902078"/>
          </a:xfrm>
        </p:spPr>
        <p:txBody>
          <a:bodyPr/>
          <a:lstStyle/>
          <a:p>
            <a:pPr lvl="0" algn="just"/>
            <a:r>
              <a:rPr lang="en-IN" dirty="0"/>
              <a:t>As the antagonism is of competitive type, the actions of non-depolarising blockers can be </a:t>
            </a:r>
            <a:r>
              <a:rPr lang="en-IN" b="1" dirty="0">
                <a:solidFill>
                  <a:srgbClr val="FFC000"/>
                </a:solidFill>
              </a:rPr>
              <a:t>overcome by increasing concentration of acetylcholine at the neuromuscular junction</a:t>
            </a:r>
            <a:r>
              <a:rPr lang="en-IN" dirty="0"/>
              <a:t>, for example, by administration of anticholinesterase agents like neostigmine or </a:t>
            </a:r>
            <a:r>
              <a:rPr lang="en-IN" dirty="0" err="1"/>
              <a:t>edrophonium</a:t>
            </a:r>
            <a:r>
              <a:rPr lang="en-IN" dirty="0"/>
              <a:t>. </a:t>
            </a:r>
            <a:endParaRPr lang="en-IN" dirty="0" smtClean="0"/>
          </a:p>
          <a:p>
            <a:pPr marL="0" lvl="0" indent="0" algn="just">
              <a:buNone/>
            </a:pPr>
            <a:endParaRPr lang="en-IN" dirty="0"/>
          </a:p>
          <a:p>
            <a:pPr lvl="0" algn="just"/>
            <a:r>
              <a:rPr lang="en-IN" b="1" dirty="0">
                <a:solidFill>
                  <a:srgbClr val="00B050"/>
                </a:solidFill>
              </a:rPr>
              <a:t>At very high concentration</a:t>
            </a:r>
            <a:r>
              <a:rPr lang="en-IN" dirty="0"/>
              <a:t>, non-depolarising agents </a:t>
            </a:r>
            <a:r>
              <a:rPr lang="en-IN" b="1" dirty="0">
                <a:solidFill>
                  <a:srgbClr val="FF0000"/>
                </a:solidFill>
              </a:rPr>
              <a:t>directly block Na</a:t>
            </a:r>
            <a:r>
              <a:rPr lang="en-IN" b="1" baseline="30000" dirty="0">
                <a:solidFill>
                  <a:srgbClr val="FF0000"/>
                </a:solidFill>
              </a:rPr>
              <a:t>+</a:t>
            </a:r>
            <a:r>
              <a:rPr lang="en-IN" b="1" dirty="0">
                <a:solidFill>
                  <a:srgbClr val="FF0000"/>
                </a:solidFill>
              </a:rPr>
              <a:t> channels </a:t>
            </a:r>
            <a:r>
              <a:rPr lang="en-IN" dirty="0"/>
              <a:t>to produce non-competitive neuromuscular blockade. </a:t>
            </a:r>
            <a:endParaRPr lang="en-IN" dirty="0" smtClean="0"/>
          </a:p>
          <a:p>
            <a:pPr lvl="0" algn="just"/>
            <a:r>
              <a:rPr lang="en-IN" dirty="0" smtClean="0"/>
              <a:t>This </a:t>
            </a:r>
            <a:r>
              <a:rPr lang="en-IN" dirty="0"/>
              <a:t>reduces ability of acetylcholinesterase inhibitors to reverse the actions of non-depolarising muscle relaxants.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464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008" y="450937"/>
            <a:ext cx="9219156" cy="1728592"/>
          </a:xfrm>
        </p:spPr>
        <p:txBody>
          <a:bodyPr>
            <a:normAutofit fontScale="90000"/>
          </a:bodyPr>
          <a:lstStyle/>
          <a:p>
            <a:r>
              <a:rPr lang="en-IN" sz="2200" b="1" dirty="0" smtClean="0">
                <a:solidFill>
                  <a:srgbClr val="FF0000"/>
                </a:solidFill>
              </a:rPr>
              <a:t>Mechanism </a:t>
            </a:r>
            <a:r>
              <a:rPr lang="en-IN" sz="2200" b="1" dirty="0">
                <a:solidFill>
                  <a:srgbClr val="FF0000"/>
                </a:solidFill>
              </a:rPr>
              <a:t>of action of non-depolarising   neuromuscular blocker.</a:t>
            </a:r>
            <a:r>
              <a:rPr lang="en-IN" sz="2200" dirty="0"/>
              <a:t/>
            </a:r>
            <a:br>
              <a:rPr lang="en-IN" sz="2200" dirty="0"/>
            </a:br>
            <a:r>
              <a:rPr lang="en-IN" sz="2200" dirty="0" err="1" smtClean="0"/>
              <a:t>a.Nicotinic</a:t>
            </a:r>
            <a:r>
              <a:rPr lang="en-IN" sz="2200" dirty="0" smtClean="0"/>
              <a:t> </a:t>
            </a:r>
            <a:r>
              <a:rPr lang="en-IN" sz="2200" dirty="0"/>
              <a:t>receptor without ligand: Na+ channel closed.</a:t>
            </a:r>
            <a:br>
              <a:rPr lang="en-IN" sz="2200" dirty="0"/>
            </a:br>
            <a:r>
              <a:rPr lang="en-IN" sz="2200" dirty="0" err="1" smtClean="0">
                <a:latin typeface="+mn-lt"/>
              </a:rPr>
              <a:t>b.</a:t>
            </a:r>
            <a:r>
              <a:rPr lang="en-IN" sz="2200" dirty="0" err="1" smtClean="0"/>
              <a:t>Acetylcholine</a:t>
            </a:r>
            <a:r>
              <a:rPr lang="en-IN" sz="2200" dirty="0" smtClean="0"/>
              <a:t> </a:t>
            </a:r>
            <a:r>
              <a:rPr lang="en-IN" sz="2200" dirty="0"/>
              <a:t>occupying nicotinic receptor: Na+ channel opened.</a:t>
            </a:r>
            <a:br>
              <a:rPr lang="en-IN" sz="2200" dirty="0"/>
            </a:br>
            <a:r>
              <a:rPr lang="en-IN" sz="1600" b="1" dirty="0" smtClean="0"/>
              <a:t>C. </a:t>
            </a:r>
            <a:r>
              <a:rPr lang="en-IN" sz="2200" dirty="0" smtClean="0"/>
              <a:t>Non-depolarising </a:t>
            </a:r>
            <a:r>
              <a:rPr lang="en-IN" sz="2200" dirty="0"/>
              <a:t>drug displaces acetylcholine and occupies nicotinic </a:t>
            </a:r>
            <a:r>
              <a:rPr lang="en-IN" sz="2200" dirty="0" smtClean="0"/>
              <a:t>     	</a:t>
            </a:r>
            <a:r>
              <a:rPr lang="en-IN" sz="2200" dirty="0" err="1" smtClean="0"/>
              <a:t>receptor:Na</a:t>
            </a:r>
            <a:r>
              <a:rPr lang="en-IN" sz="2200" dirty="0"/>
              <a:t>+ channel closed.</a:t>
            </a:r>
            <a:br>
              <a:rPr lang="en-IN" sz="2200" dirty="0"/>
            </a:br>
            <a:r>
              <a:rPr lang="en-IN" sz="2200" dirty="0"/>
              <a:t>                           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3" y="2430049"/>
            <a:ext cx="9170441" cy="4013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56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57" y="402703"/>
            <a:ext cx="11136573" cy="762217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>
                <a:solidFill>
                  <a:srgbClr val="FF0000"/>
                </a:solidFill>
              </a:rPr>
              <a:t>Depolarising/ Non-competitive neuromuscular blocking drugs: 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100" b="1" dirty="0">
                <a:solidFill>
                  <a:srgbClr val="FF0000"/>
                </a:solidFill>
              </a:rPr>
              <a:t/>
            </a:r>
            <a:br>
              <a:rPr lang="en-IN" sz="3100" b="1" dirty="0">
                <a:solidFill>
                  <a:srgbClr val="FF0000"/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endParaRPr lang="en-IN" dirty="0"/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20" y="1825625"/>
            <a:ext cx="912215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07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Fig.  Schematic representation of mechanism of action of depolarising neuromuscular blocking drugs.</a:t>
            </a:r>
          </a:p>
          <a:p>
            <a:pPr>
              <a:buNone/>
            </a:pPr>
            <a:r>
              <a:rPr lang="en-IN" dirty="0"/>
              <a:t>(a) </a:t>
            </a:r>
            <a:r>
              <a:rPr lang="en-IN" dirty="0" smtClean="0"/>
              <a:t>Nicotinic </a:t>
            </a:r>
            <a:r>
              <a:rPr lang="en-IN" dirty="0"/>
              <a:t>receptor with closed sodium channel.</a:t>
            </a:r>
          </a:p>
          <a:p>
            <a:pPr>
              <a:buNone/>
            </a:pPr>
            <a:r>
              <a:rPr lang="en-IN" dirty="0"/>
              <a:t>(b</a:t>
            </a:r>
            <a:r>
              <a:rPr lang="en-IN" dirty="0" smtClean="0"/>
              <a:t>) </a:t>
            </a:r>
            <a:r>
              <a:rPr lang="en-IN" dirty="0"/>
              <a:t>Depolarising neuromuscular blocker occupying nicotinic receptor. </a:t>
            </a:r>
            <a:r>
              <a:rPr lang="en-IN" dirty="0" smtClean="0"/>
              <a:t>Sodium </a:t>
            </a:r>
            <a:r>
              <a:rPr lang="en-IN" dirty="0"/>
              <a:t>channel opens to produce depolarisation (Phase-I)</a:t>
            </a:r>
          </a:p>
          <a:p>
            <a:pPr>
              <a:buNone/>
            </a:pPr>
            <a:r>
              <a:rPr lang="en-IN" dirty="0"/>
              <a:t>(c) </a:t>
            </a:r>
            <a:r>
              <a:rPr lang="en-IN" dirty="0" smtClean="0"/>
              <a:t>Depolarising </a:t>
            </a:r>
            <a:r>
              <a:rPr lang="en-IN" dirty="0"/>
              <a:t>neuromuscular blocker still occupying nicotinic   receptor.  </a:t>
            </a:r>
            <a:r>
              <a:rPr lang="en-IN" dirty="0" smtClean="0"/>
              <a:t>Sodium </a:t>
            </a:r>
            <a:r>
              <a:rPr lang="en-IN" dirty="0"/>
              <a:t>channel closes as persistent depolarisation changes to repolarisation (Phase Il). </a:t>
            </a:r>
          </a:p>
          <a:p>
            <a:pPr>
              <a:buNone/>
            </a:pPr>
            <a:r>
              <a:rPr lang="en-IN" dirty="0" smtClean="0"/>
              <a:t>  NR </a:t>
            </a:r>
            <a:r>
              <a:rPr lang="en-IN" dirty="0"/>
              <a:t>= nicotinic receptor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553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251"/>
            <a:ext cx="10515600" cy="87345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between Competitive and Non-competitive NMBs: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5359" y="1501255"/>
          <a:ext cx="11026999" cy="4681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0654">
                  <a:extLst>
                    <a:ext uri="{9D8B030D-6E8A-4147-A177-3AD203B41FA5}">
                      <a16:colId xmlns:a16="http://schemas.microsoft.com/office/drawing/2014/main" val="3122391539"/>
                    </a:ext>
                  </a:extLst>
                </a:gridCol>
                <a:gridCol w="3570654">
                  <a:extLst>
                    <a:ext uri="{9D8B030D-6E8A-4147-A177-3AD203B41FA5}">
                      <a16:colId xmlns:a16="http://schemas.microsoft.com/office/drawing/2014/main" val="1868274406"/>
                    </a:ext>
                  </a:extLst>
                </a:gridCol>
                <a:gridCol w="3885691">
                  <a:extLst>
                    <a:ext uri="{9D8B030D-6E8A-4147-A177-3AD203B41FA5}">
                      <a16:colId xmlns:a16="http://schemas.microsoft.com/office/drawing/2014/main" val="3523470558"/>
                    </a:ext>
                  </a:extLst>
                </a:gridCol>
              </a:tblGrid>
              <a:tr h="843124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</a:rPr>
                        <a:t>Featurs</a:t>
                      </a:r>
                      <a:r>
                        <a:rPr lang="en-IN" sz="2000" b="1" dirty="0">
                          <a:effectLst/>
                        </a:rPr>
                        <a:t> 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Competitive NMBs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Non-competitive NMBs</a:t>
                      </a:r>
                    </a:p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 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585520"/>
                  </a:ext>
                </a:extLst>
              </a:tr>
              <a:tr h="962416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1. Action at motor end plate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No depolarization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Persistent depolarization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636295"/>
                  </a:ext>
                </a:extLst>
              </a:tr>
              <a:tr h="737735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Initial effect on muscles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No effect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Transient fasciculation’s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48744"/>
                  </a:ext>
                </a:extLst>
              </a:tr>
              <a:tr h="697912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Type of muscle paralysis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Flaccid	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Tonic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75902"/>
                  </a:ext>
                </a:extLst>
              </a:tr>
              <a:tr h="7199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Effect of Anti-ChE agents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Antagonism 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Synergistic effect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0484"/>
                  </a:ext>
                </a:extLst>
              </a:tr>
              <a:tr h="7199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Species sensitivity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Rat &gt; Rabbit &gt; Cat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Cat &gt; Rabbit &gt; Rat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7044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1351129" y="2388358"/>
            <a:ext cx="9444250" cy="32345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9427" y="3657600"/>
            <a:ext cx="68511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LOCAL ANAESTHETICS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Local anaesthetics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smtClean="0"/>
              <a:t>Local anaesthetics</a:t>
            </a:r>
            <a:r>
              <a:rPr lang="en-US" dirty="0" smtClean="0"/>
              <a:t> are drugs which cause </a:t>
            </a:r>
            <a:r>
              <a:rPr lang="en-US" dirty="0" smtClean="0">
                <a:solidFill>
                  <a:srgbClr val="FF0000"/>
                </a:solidFill>
              </a:rPr>
              <a:t>reversible loss of sensation of a particular area or region of the body. </a:t>
            </a:r>
          </a:p>
          <a:p>
            <a:pPr lvl="0"/>
            <a:r>
              <a:rPr lang="en-US" dirty="0" smtClean="0"/>
              <a:t>The effect is not accompanied by loss of consciousness. </a:t>
            </a:r>
          </a:p>
          <a:p>
            <a:pPr lvl="0"/>
            <a:r>
              <a:rPr lang="en-US" dirty="0" smtClean="0"/>
              <a:t>The local </a:t>
            </a:r>
            <a:r>
              <a:rPr lang="en-US" dirty="0" err="1" smtClean="0"/>
              <a:t>anaesthetic</a:t>
            </a:r>
            <a:r>
              <a:rPr lang="en-US" dirty="0" smtClean="0"/>
              <a:t> solutions are </a:t>
            </a:r>
            <a:r>
              <a:rPr lang="en-US" b="1" dirty="0" smtClean="0">
                <a:solidFill>
                  <a:srgbClr val="00B050"/>
                </a:solidFill>
              </a:rPr>
              <a:t>injected near or in vicinity of the nerves </a:t>
            </a:r>
            <a:r>
              <a:rPr lang="en-US" dirty="0" smtClean="0"/>
              <a:t>and applied topically for localized desensitization.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Mechanism of action: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dirty="0" smtClean="0"/>
              <a:t>The local anaesthetics </a:t>
            </a:r>
            <a:r>
              <a:rPr lang="en-US" b="1" i="1" dirty="0" smtClean="0">
                <a:solidFill>
                  <a:srgbClr val="FF0000"/>
                </a:solidFill>
              </a:rPr>
              <a:t>prevent depolarization of the neurons</a:t>
            </a:r>
            <a:r>
              <a:rPr lang="en-US" dirty="0" smtClean="0">
                <a:solidFill>
                  <a:srgbClr val="FF0000"/>
                </a:solidFill>
              </a:rPr>
              <a:t> by interfering with Na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ion permeability resulting in blockade of impulse conduction. </a:t>
            </a:r>
          </a:p>
          <a:p>
            <a:pPr lvl="0"/>
            <a:r>
              <a:rPr lang="en-US" dirty="0" smtClean="0"/>
              <a:t>This effect is due to </a:t>
            </a:r>
            <a:r>
              <a:rPr lang="en-US" b="1" i="1" dirty="0" smtClean="0"/>
              <a:t>reversible binding to the Na</a:t>
            </a:r>
            <a:r>
              <a:rPr lang="en-US" b="1" i="1" baseline="30000" dirty="0" smtClean="0"/>
              <a:t>+</a:t>
            </a:r>
            <a:r>
              <a:rPr lang="en-US" b="1" i="1" dirty="0" smtClean="0"/>
              <a:t> ion channels</a:t>
            </a:r>
            <a:r>
              <a:rPr lang="en-US" dirty="0" smtClean="0"/>
              <a:t> in the neuronal membrane.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275" y="624110"/>
            <a:ext cx="9688338" cy="803857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Differential features of :local and general anaesthetics</a:t>
            </a:r>
            <a:endParaRPr lang="en-US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64296" y="1856098"/>
          <a:ext cx="10697228" cy="4503758"/>
        </p:xfrm>
        <a:graphic>
          <a:graphicData uri="http://schemas.openxmlformats.org/drawingml/2006/table">
            <a:tbl>
              <a:tblPr/>
              <a:tblGrid>
                <a:gridCol w="3209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32"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     Parameters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Local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anaesthetics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General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anaesthetics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Site of action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PNS: Peripheral nerves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CNS: Brain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 Mode of action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Blocks axonal conduction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Alters synaptic transmission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 Consciousness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Unaffected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Lost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Analgesia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Localized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Generalized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86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 Administration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Local deposition away from systemic circulation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Systemic – Inhalation or parenteral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86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 Systemic availability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Undesirable, responsible for toxicity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Requisite for action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8866">
                <a:tc>
                  <a:txBody>
                    <a:bodyPr/>
                    <a:lstStyle/>
                    <a:p>
                      <a:pPr marL="160020" marR="0" indent="-16002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 Toxic potential &amp; toxicity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Low, CNS stimulation (convulsive seizures)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High, CNS depression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of local anaesthetics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82655" y="1733267"/>
          <a:ext cx="9208258" cy="4280426"/>
        </p:xfrm>
        <a:graphic>
          <a:graphicData uri="http://schemas.openxmlformats.org/drawingml/2006/table">
            <a:tbl>
              <a:tblPr/>
              <a:tblGrid>
                <a:gridCol w="268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2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3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Categories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b="1" dirty="0" smtClean="0">
                        <a:solidFill>
                          <a:srgbClr val="FFC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Duration 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of action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Examples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2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 Ultra-short acting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Less than or equal to 15 min.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Proparacaine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Benoxinate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3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2. Short acting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Approx. 1 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Chlorprocaine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Cocaine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12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3. Intermediate acting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– 4 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Lidocaine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Xylocaine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),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indent="16002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Mepivacaine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Prilocaine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84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 Long acting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– 10 hours or longer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16002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Bupivacaine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Ropivacaine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16002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Tetracaine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Etidocaine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Hexylcaine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 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Cinchocaine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866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Skeletal muscle relaxants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68415"/>
            <a:ext cx="10322169" cy="4079631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/>
              <a:t>Skeletal muscle relaxants are drugs that </a:t>
            </a:r>
            <a:r>
              <a:rPr lang="en-IN" b="1" dirty="0">
                <a:solidFill>
                  <a:srgbClr val="00B0F0"/>
                </a:solidFill>
              </a:rPr>
              <a:t>act either </a:t>
            </a:r>
            <a:r>
              <a:rPr lang="en-IN" b="1" dirty="0">
                <a:solidFill>
                  <a:srgbClr val="FF0000"/>
                </a:solidFill>
              </a:rPr>
              <a:t>peripherally</a:t>
            </a:r>
            <a:r>
              <a:rPr lang="en-IN" b="1" dirty="0">
                <a:solidFill>
                  <a:srgbClr val="00B0F0"/>
                </a:solidFill>
              </a:rPr>
              <a:t> at the neuromuscular junction/ skeletal muscle fibre </a:t>
            </a:r>
            <a:r>
              <a:rPr lang="en-IN" dirty="0" smtClean="0"/>
              <a:t>or </a:t>
            </a:r>
            <a:r>
              <a:rPr lang="en-IN" b="1" dirty="0" smtClean="0">
                <a:solidFill>
                  <a:srgbClr val="FF0000"/>
                </a:solidFill>
              </a:rPr>
              <a:t>centrally</a:t>
            </a: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IN" b="1" dirty="0">
                <a:solidFill>
                  <a:srgbClr val="00B050"/>
                </a:solidFill>
              </a:rPr>
              <a:t>in the cerebrospinal axis to reduce skeletal muscle tone and/or cause paralysis. </a:t>
            </a:r>
            <a:endParaRPr lang="en-IN" b="1" dirty="0" smtClean="0">
              <a:solidFill>
                <a:srgbClr val="00B050"/>
              </a:solidFill>
            </a:endParaRPr>
          </a:p>
          <a:p>
            <a:pPr algn="just"/>
            <a:endParaRPr lang="en-IN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 smtClean="0"/>
              <a:t>These </a:t>
            </a:r>
            <a:r>
              <a:rPr lang="en-IN" dirty="0"/>
              <a:t>agents are </a:t>
            </a:r>
            <a:r>
              <a:rPr lang="en-IN" b="1" dirty="0">
                <a:solidFill>
                  <a:srgbClr val="FF0000"/>
                </a:solidFill>
              </a:rPr>
              <a:t>clinically useful during surgery to produce complete muscle relaxation</a:t>
            </a:r>
            <a:r>
              <a:rPr lang="en-IN" dirty="0"/>
              <a:t> (e.g., neuromuscular blockers) or in the </a:t>
            </a:r>
            <a:r>
              <a:rPr lang="en-IN" b="1" dirty="0">
                <a:solidFill>
                  <a:srgbClr val="7030A0"/>
                </a:solidFill>
              </a:rPr>
              <a:t>treatment of neurological spastic disorders and muscle spasms.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61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Clinical applications of local </a:t>
            </a:r>
            <a:r>
              <a:rPr lang="en-US" b="1" dirty="0" err="1" smtClean="0">
                <a:solidFill>
                  <a:srgbClr val="C00000"/>
                </a:solidFill>
              </a:rPr>
              <a:t>anaesthetic</a:t>
            </a:r>
            <a:r>
              <a:rPr lang="en-US" b="1" dirty="0" smtClean="0">
                <a:solidFill>
                  <a:srgbClr val="C00000"/>
                </a:solidFill>
              </a:rPr>
              <a:t> agents: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b="1" i="1" dirty="0" smtClean="0">
                <a:solidFill>
                  <a:srgbClr val="FFC000"/>
                </a:solidFill>
              </a:rPr>
              <a:t>Topical </a:t>
            </a:r>
            <a:r>
              <a:rPr lang="en-US" b="1" i="1" dirty="0" err="1" smtClean="0">
                <a:solidFill>
                  <a:srgbClr val="FFC000"/>
                </a:solidFill>
              </a:rPr>
              <a:t>anaesthesia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(Surface </a:t>
            </a:r>
            <a:r>
              <a:rPr lang="en-US" dirty="0" err="1" smtClean="0"/>
              <a:t>anaesthesia</a:t>
            </a:r>
            <a:r>
              <a:rPr lang="en-US" dirty="0" smtClean="0"/>
              <a:t>): Eyes-4% </a:t>
            </a:r>
            <a:r>
              <a:rPr lang="en-US" b="1" i="1" dirty="0" err="1" smtClean="0"/>
              <a:t>Xylocaine</a:t>
            </a:r>
            <a:r>
              <a:rPr lang="en-US" b="1" i="1" dirty="0" smtClean="0"/>
              <a:t> jelly</a:t>
            </a:r>
            <a:r>
              <a:rPr lang="en-US" dirty="0" smtClean="0"/>
              <a:t>, 0.5-1% </a:t>
            </a:r>
            <a:r>
              <a:rPr lang="en-US" b="1" i="1" dirty="0" err="1" smtClean="0"/>
              <a:t>Tetracaine</a:t>
            </a:r>
            <a:r>
              <a:rPr lang="en-US" b="1" i="1" dirty="0" smtClean="0"/>
              <a:t> solution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These are used for catheterization in </a:t>
            </a:r>
            <a:r>
              <a:rPr lang="en-US" b="1" i="1" dirty="0" smtClean="0"/>
              <a:t>urethra and </a:t>
            </a:r>
            <a:r>
              <a:rPr lang="en-US" b="1" i="1" dirty="0" err="1" smtClean="0"/>
              <a:t>endotracheal</a:t>
            </a:r>
            <a:r>
              <a:rPr lang="en-US" b="1" i="1" dirty="0" smtClean="0"/>
              <a:t> incubation</a:t>
            </a:r>
            <a:r>
              <a:rPr lang="en-US" dirty="0" smtClean="0"/>
              <a:t> in the trachea.</a:t>
            </a:r>
          </a:p>
          <a:p>
            <a:pPr lvl="0"/>
            <a:r>
              <a:rPr lang="en-US" b="1" i="1" dirty="0" smtClean="0">
                <a:solidFill>
                  <a:srgbClr val="FFC000"/>
                </a:solidFill>
              </a:rPr>
              <a:t>Infiltration and field block: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Local anaesthetics used are </a:t>
            </a:r>
            <a:r>
              <a:rPr lang="en-US" b="1" i="1" dirty="0" smtClean="0"/>
              <a:t>Procaine</a:t>
            </a:r>
            <a:r>
              <a:rPr lang="en-US" dirty="0" smtClean="0"/>
              <a:t> (1% in small animals and 2% in large animals), </a:t>
            </a:r>
            <a:r>
              <a:rPr lang="en-US" b="1" i="1" dirty="0" err="1" smtClean="0"/>
              <a:t>Lignocaine</a:t>
            </a:r>
            <a:r>
              <a:rPr lang="en-US" b="1" i="1" dirty="0" smtClean="0"/>
              <a:t> </a:t>
            </a:r>
            <a:r>
              <a:rPr lang="en-US" dirty="0" smtClean="0"/>
              <a:t>(2%).</a:t>
            </a:r>
          </a:p>
          <a:p>
            <a:pPr lvl="0"/>
            <a:r>
              <a:rPr lang="en-US" b="1" i="1" dirty="0" smtClean="0">
                <a:solidFill>
                  <a:srgbClr val="FFC000"/>
                </a:solidFill>
              </a:rPr>
              <a:t>Conduction/ Nerve block: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Local anaesthetics used are </a:t>
            </a:r>
            <a:r>
              <a:rPr lang="en-US" b="1" i="1" dirty="0" smtClean="0"/>
              <a:t>Procaine </a:t>
            </a:r>
            <a:r>
              <a:rPr lang="en-US" dirty="0" smtClean="0"/>
              <a:t>(2%),</a:t>
            </a:r>
            <a:r>
              <a:rPr lang="en-US" b="1" i="1" dirty="0" smtClean="0"/>
              <a:t> </a:t>
            </a:r>
            <a:r>
              <a:rPr lang="en-US" b="1" i="1" dirty="0" err="1" smtClean="0"/>
              <a:t>Lignocaine</a:t>
            </a:r>
            <a:r>
              <a:rPr lang="en-US" b="1" i="1" dirty="0" smtClean="0"/>
              <a:t> </a:t>
            </a:r>
            <a:r>
              <a:rPr lang="en-US" dirty="0" smtClean="0"/>
              <a:t>(2%)</a:t>
            </a:r>
            <a:r>
              <a:rPr lang="en-US" b="1" i="1" dirty="0" smtClean="0"/>
              <a:t>and </a:t>
            </a:r>
            <a:r>
              <a:rPr lang="en-US" b="1" i="1" dirty="0" err="1" smtClean="0"/>
              <a:t>Mepivacaine</a:t>
            </a:r>
            <a:r>
              <a:rPr lang="en-US" b="1" i="1" dirty="0" smtClean="0"/>
              <a:t> </a:t>
            </a:r>
            <a:r>
              <a:rPr lang="en-US" dirty="0" smtClean="0"/>
              <a:t>(2%). (</a:t>
            </a:r>
            <a:r>
              <a:rPr lang="en-US" dirty="0" err="1" smtClean="0"/>
              <a:t>Mepivacaine</a:t>
            </a:r>
            <a:r>
              <a:rPr lang="en-US" dirty="0" smtClean="0"/>
              <a:t> is best suited in case of horse).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25" y="187704"/>
            <a:ext cx="8666313" cy="90411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Potentiation of Local Anaesthetics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170" y="1487606"/>
            <a:ext cx="9587630" cy="468935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By decreasing absorption of injected local anesthetic:</a:t>
            </a:r>
          </a:p>
          <a:p>
            <a:r>
              <a:rPr lang="en-US" dirty="0" smtClean="0"/>
              <a:t>Adrenaline is added to local </a:t>
            </a:r>
            <a:r>
              <a:rPr lang="en-US" dirty="0" err="1" smtClean="0"/>
              <a:t>anaesthetic</a:t>
            </a:r>
            <a:r>
              <a:rPr lang="en-US" dirty="0" smtClean="0"/>
              <a:t> solutions at concentrations ranging from 1:1,00,000 to 1:50,000, which causes constriction of blood </a:t>
            </a:r>
            <a:r>
              <a:rPr lang="en-US" dirty="0" err="1" smtClean="0"/>
              <a:t>vesselsand</a:t>
            </a:r>
            <a:r>
              <a:rPr lang="en-US" dirty="0" smtClean="0"/>
              <a:t> reduces the absorption of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local anesthetic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By increasing the spread of local </a:t>
            </a:r>
            <a:r>
              <a:rPr lang="en-US" sz="3000" b="1" dirty="0" err="1" smtClean="0">
                <a:solidFill>
                  <a:srgbClr val="0070C0"/>
                </a:solidFill>
              </a:rPr>
              <a:t>anaesthetic</a:t>
            </a:r>
            <a:r>
              <a:rPr lang="en-US" sz="3000" b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en-US" dirty="0" smtClean="0"/>
              <a:t>Addition of  </a:t>
            </a:r>
            <a:r>
              <a:rPr lang="en-US" dirty="0" err="1" smtClean="0"/>
              <a:t>Hyaluronidase</a:t>
            </a:r>
            <a:r>
              <a:rPr lang="en-US" dirty="0" smtClean="0"/>
              <a:t> to local </a:t>
            </a:r>
            <a:r>
              <a:rPr lang="en-US" dirty="0" err="1" smtClean="0"/>
              <a:t>anaesthetic</a:t>
            </a:r>
            <a:r>
              <a:rPr lang="en-US" dirty="0" smtClean="0"/>
              <a:t> solutions increases the diffusion or spread of the local </a:t>
            </a:r>
            <a:r>
              <a:rPr lang="en-US" dirty="0" err="1" smtClean="0"/>
              <a:t>anaesthetic</a:t>
            </a:r>
            <a:r>
              <a:rPr lang="en-US" dirty="0" smtClean="0"/>
              <a:t> and enhances the area of anaesthetization.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961" y="606394"/>
            <a:ext cx="10233562" cy="602866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Cocaine:</a:t>
            </a:r>
          </a:p>
          <a:p>
            <a:pPr lvl="1"/>
            <a:r>
              <a:rPr lang="en-US" dirty="0" smtClean="0"/>
              <a:t> It is the “</a:t>
            </a:r>
            <a:r>
              <a:rPr lang="en-US" b="1" dirty="0" smtClean="0">
                <a:solidFill>
                  <a:srgbClr val="00B050"/>
                </a:solidFill>
              </a:rPr>
              <a:t>mother of all local anaesthetics”.</a:t>
            </a:r>
          </a:p>
          <a:p>
            <a:pPr lvl="1"/>
            <a:r>
              <a:rPr lang="en-US" dirty="0" smtClean="0"/>
              <a:t> It was the first local </a:t>
            </a:r>
            <a:r>
              <a:rPr lang="en-US" dirty="0" err="1" smtClean="0"/>
              <a:t>anaesthetic</a:t>
            </a:r>
            <a:r>
              <a:rPr lang="en-US" dirty="0" smtClean="0"/>
              <a:t> alkaloid isolated from the leaves of </a:t>
            </a:r>
            <a:r>
              <a:rPr lang="en-US" i="1" dirty="0" err="1" smtClean="0"/>
              <a:t>Erythroxylon</a:t>
            </a:r>
            <a:r>
              <a:rPr lang="en-US" i="1" dirty="0" smtClean="0"/>
              <a:t> coca</a:t>
            </a:r>
            <a:r>
              <a:rPr lang="en-US" dirty="0" smtClean="0"/>
              <a:t> by Albert </a:t>
            </a:r>
            <a:r>
              <a:rPr lang="en-US" dirty="0" err="1" smtClean="0"/>
              <a:t>Nieman</a:t>
            </a:r>
            <a:r>
              <a:rPr lang="en-US" dirty="0" smtClean="0"/>
              <a:t> in the year 1860.</a:t>
            </a:r>
          </a:p>
          <a:p>
            <a:pPr lvl="1"/>
            <a:r>
              <a:rPr lang="en-US" dirty="0" smtClean="0"/>
              <a:t> Due to its marked CNS  stimulant (toxicity) limits its use.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Procaine:</a:t>
            </a:r>
          </a:p>
          <a:p>
            <a:pPr lvl="1"/>
            <a:r>
              <a:rPr lang="en-US" dirty="0" smtClean="0"/>
              <a:t> It is used for infiltration , 1% in small animals and 2% in large animals. </a:t>
            </a:r>
          </a:p>
          <a:p>
            <a:pPr lvl="1"/>
            <a:r>
              <a:rPr lang="en-US" dirty="0" smtClean="0"/>
              <a:t> For conduction block (2.5 ml of a 2% solution in small animals and 5-10 ml of 4% solution in large animals).</a:t>
            </a:r>
          </a:p>
          <a:p>
            <a:pPr lvl="1"/>
            <a:r>
              <a:rPr lang="en-US" dirty="0" smtClean="0"/>
              <a:t> It is also used in epidural </a:t>
            </a:r>
            <a:r>
              <a:rPr lang="en-US" dirty="0" err="1" smtClean="0"/>
              <a:t>anaesthesia</a:t>
            </a:r>
            <a:r>
              <a:rPr lang="en-US" dirty="0" smtClean="0"/>
              <a:t>  as 2%.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Horse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92D050"/>
                </a:solidFill>
              </a:rPr>
              <a:t>highly sensitive- </a:t>
            </a:r>
            <a:r>
              <a:rPr lang="en-US" dirty="0" smtClean="0"/>
              <a:t>convulsive effect.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Parakeets- highly sensitive- lethal effect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lvl="1"/>
            <a:r>
              <a:rPr lang="en-US" dirty="0" smtClean="0"/>
              <a:t>It is ineffective topically due to its poor lipid solubility.</a:t>
            </a:r>
          </a:p>
          <a:p>
            <a:pPr lvl="1"/>
            <a:r>
              <a:rPr lang="en-US" dirty="0" smtClean="0"/>
              <a:t>Procaine (</a:t>
            </a:r>
            <a:r>
              <a:rPr lang="en-US" dirty="0" err="1" smtClean="0"/>
              <a:t>Procainamide</a:t>
            </a:r>
            <a:r>
              <a:rPr lang="en-US" dirty="0" smtClean="0"/>
              <a:t>)is used as an effective </a:t>
            </a:r>
            <a:r>
              <a:rPr lang="en-US" b="1" dirty="0" smtClean="0">
                <a:solidFill>
                  <a:srgbClr val="00B0F0"/>
                </a:solidFill>
              </a:rPr>
              <a:t>antiarrhythmic agent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</a:t>
            </a:r>
            <a:r>
              <a:rPr lang="en-US" b="1" dirty="0" smtClean="0">
                <a:solidFill>
                  <a:srgbClr val="7030A0"/>
                </a:solidFill>
              </a:rPr>
              <a:t>not recommended in patient</a:t>
            </a:r>
            <a:r>
              <a:rPr lang="en-US" b="1" dirty="0" smtClean="0"/>
              <a:t> </a:t>
            </a:r>
            <a:r>
              <a:rPr lang="en-US" dirty="0" smtClean="0"/>
              <a:t>along with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sulphonamide therapy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lvl="1">
              <a:buNone/>
            </a:pPr>
            <a:r>
              <a:rPr lang="en-US" dirty="0" smtClean="0"/>
              <a:t>	(it </a:t>
            </a:r>
            <a:r>
              <a:rPr lang="en-US" dirty="0" err="1" smtClean="0"/>
              <a:t>favour</a:t>
            </a:r>
            <a:r>
              <a:rPr lang="en-US" dirty="0" smtClean="0"/>
              <a:t> growth of pathogens by providing their growth factor PABA. 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25" y="914401"/>
            <a:ext cx="10515600" cy="544545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Lidocaine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Lignocaine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dirty="0" err="1" smtClean="0">
                <a:solidFill>
                  <a:srgbClr val="FF0000"/>
                </a:solidFill>
              </a:rPr>
              <a:t>Xylocaine</a:t>
            </a:r>
            <a:r>
              <a:rPr lang="en-US" b="1" dirty="0" smtClean="0">
                <a:solidFill>
                  <a:srgbClr val="FF0000"/>
                </a:solidFill>
              </a:rPr>
              <a:t>): </a:t>
            </a:r>
          </a:p>
          <a:p>
            <a:pPr lvl="1"/>
            <a:r>
              <a:rPr lang="en-US" b="1" dirty="0" smtClean="0"/>
              <a:t>LAP is about 2 times that of </a:t>
            </a:r>
            <a:r>
              <a:rPr lang="en-US" b="1" dirty="0" err="1" smtClean="0"/>
              <a:t>procain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It is a multipurpose local anesthetic.</a:t>
            </a:r>
          </a:p>
          <a:p>
            <a:pPr lvl="1"/>
            <a:r>
              <a:rPr lang="en-US" b="1" dirty="0" smtClean="0"/>
              <a:t>It is reported to be </a:t>
            </a:r>
            <a:r>
              <a:rPr lang="en-US" b="1" dirty="0" smtClean="0">
                <a:solidFill>
                  <a:srgbClr val="FFC000"/>
                </a:solidFill>
              </a:rPr>
              <a:t>immunosressant compound </a:t>
            </a:r>
            <a:r>
              <a:rPr lang="en-US" b="1" dirty="0" smtClean="0"/>
              <a:t>(both </a:t>
            </a:r>
            <a:r>
              <a:rPr lang="en-US" b="1" dirty="0" err="1" smtClean="0"/>
              <a:t>humoral</a:t>
            </a:r>
            <a:r>
              <a:rPr lang="en-US" b="1" dirty="0" smtClean="0"/>
              <a:t> as well as cell mediated).</a:t>
            </a:r>
          </a:p>
          <a:p>
            <a:pPr lvl="1"/>
            <a:r>
              <a:rPr lang="en-US" b="1" dirty="0" smtClean="0"/>
              <a:t> It is also used  as  </a:t>
            </a:r>
            <a:r>
              <a:rPr lang="en-US" b="1" dirty="0" smtClean="0">
                <a:solidFill>
                  <a:srgbClr val="00B0F0"/>
                </a:solidFill>
              </a:rPr>
              <a:t>antiarrhythmic agent.</a:t>
            </a:r>
            <a:endParaRPr lang="en-US" b="1" dirty="0" smtClean="0"/>
          </a:p>
          <a:p>
            <a:pPr lvl="1"/>
            <a:r>
              <a:rPr lang="en-US" b="1" dirty="0" smtClean="0"/>
              <a:t> It is used as 1-2% solution for epidural and nerve block </a:t>
            </a:r>
            <a:r>
              <a:rPr lang="en-US" b="1" dirty="0" err="1" smtClean="0"/>
              <a:t>anaesthesia</a:t>
            </a:r>
            <a:r>
              <a:rPr lang="en-US" b="1" dirty="0" smtClean="0"/>
              <a:t> in large and   small animals.</a:t>
            </a:r>
          </a:p>
          <a:p>
            <a:pPr lvl="1"/>
            <a:r>
              <a:rPr lang="en-US" b="1" dirty="0" smtClean="0"/>
              <a:t> It is also used </a:t>
            </a:r>
            <a:r>
              <a:rPr lang="en-US" b="1" dirty="0" err="1" smtClean="0"/>
              <a:t>i.v</a:t>
            </a:r>
            <a:r>
              <a:rPr lang="en-US" b="1" dirty="0" smtClean="0"/>
              <a:t>. @ 2 mg/kg </a:t>
            </a:r>
            <a:r>
              <a:rPr lang="en-US" b="1" dirty="0" err="1" smtClean="0"/>
              <a:t>b.wt</a:t>
            </a:r>
            <a:r>
              <a:rPr lang="en-US" b="1" dirty="0" smtClean="0"/>
              <a:t>. (every 15-30 minutes) to control cardiac arrhythmia in dog.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Tetracaine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b="1" dirty="0" smtClean="0"/>
              <a:t>It is long acting and one of the most potent ester type local </a:t>
            </a:r>
            <a:r>
              <a:rPr lang="en-US" b="1" dirty="0" err="1" smtClean="0"/>
              <a:t>anaesthetic</a:t>
            </a:r>
            <a:r>
              <a:rPr lang="en-US" b="1" dirty="0" smtClean="0"/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It is one of the </a:t>
            </a:r>
            <a:r>
              <a:rPr lang="en-US" b="1" dirty="0" smtClean="0">
                <a:solidFill>
                  <a:srgbClr val="00B050"/>
                </a:solidFill>
              </a:rPr>
              <a:t>choice topical </a:t>
            </a:r>
            <a:r>
              <a:rPr lang="en-US" b="1" dirty="0" err="1" smtClean="0">
                <a:solidFill>
                  <a:srgbClr val="00B050"/>
                </a:solidFill>
              </a:rPr>
              <a:t>opthalmic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</a:rPr>
              <a:t>anaesthesia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(0.5 % in small animals and 1% in large animals), and for </a:t>
            </a:r>
            <a:r>
              <a:rPr lang="en-US" b="1" dirty="0" smtClean="0">
                <a:solidFill>
                  <a:srgbClr val="00B050"/>
                </a:solidFill>
              </a:rPr>
              <a:t>spinal </a:t>
            </a:r>
            <a:r>
              <a:rPr lang="en-US" b="1" dirty="0" err="1" smtClean="0">
                <a:solidFill>
                  <a:srgbClr val="00B050"/>
                </a:solidFill>
              </a:rPr>
              <a:t>anaesthesia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962" y="1440493"/>
            <a:ext cx="9337609" cy="425778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Benzocaine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b="1" dirty="0" smtClean="0"/>
              <a:t>It  is comparatively non irritant and recommonded for use on skin,</a:t>
            </a:r>
            <a:r>
              <a:rPr lang="en-US" dirty="0" smtClean="0"/>
              <a:t> dentistry,  gums &amp; buccal mucosa.</a:t>
            </a:r>
          </a:p>
          <a:p>
            <a:pPr lvl="1"/>
            <a:r>
              <a:rPr lang="en-US" b="1" dirty="0" smtClean="0"/>
              <a:t>It is also used as </a:t>
            </a:r>
            <a:r>
              <a:rPr lang="en-US" b="1" dirty="0" smtClean="0">
                <a:solidFill>
                  <a:srgbClr val="00B0F0"/>
                </a:solidFill>
              </a:rPr>
              <a:t>fast- acting fish immobilizing agent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It absorb UV light and has been used in </a:t>
            </a:r>
            <a:r>
              <a:rPr lang="en-US" b="1" dirty="0" smtClean="0">
                <a:solidFill>
                  <a:srgbClr val="00B050"/>
                </a:solidFill>
              </a:rPr>
              <a:t>sunscreen creams and lotions</a:t>
            </a:r>
            <a:r>
              <a:rPr lang="en-US" b="1" dirty="0" smtClean="0"/>
              <a:t>.</a:t>
            </a: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Bupivacaine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/>
              <a:t>It has been recommonded  as </a:t>
            </a:r>
            <a:r>
              <a:rPr lang="en-US" b="1" dirty="0" smtClean="0">
                <a:solidFill>
                  <a:srgbClr val="7030A0"/>
                </a:solidFill>
              </a:rPr>
              <a:t>post-operative topical analgesic</a:t>
            </a:r>
            <a:r>
              <a:rPr lang="en-US" dirty="0" smtClean="0"/>
              <a:t>, superior to </a:t>
            </a:r>
            <a:r>
              <a:rPr lang="en-US" dirty="0" err="1" smtClean="0"/>
              <a:t>phenylbutazone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Four times more potent than </a:t>
            </a:r>
            <a:r>
              <a:rPr lang="en-US" dirty="0" err="1" smtClean="0"/>
              <a:t>Lidocaine</a:t>
            </a:r>
            <a:r>
              <a:rPr lang="en-US" dirty="0" smtClean="0"/>
              <a:t> and has duration of action - 3 to 8 hours.</a:t>
            </a:r>
          </a:p>
          <a:p>
            <a:pPr lvl="1"/>
            <a:r>
              <a:rPr lang="en-US" dirty="0" smtClean="0"/>
              <a:t>It has been recommonded also for during </a:t>
            </a:r>
            <a:r>
              <a:rPr lang="en-US" dirty="0" err="1" smtClean="0"/>
              <a:t>labour</a:t>
            </a:r>
            <a:r>
              <a:rPr lang="en-US" dirty="0" smtClean="0"/>
              <a:t> or during </a:t>
            </a:r>
            <a:r>
              <a:rPr lang="en-US" b="1" dirty="0" smtClean="0">
                <a:solidFill>
                  <a:srgbClr val="FF0000"/>
                </a:solidFill>
              </a:rPr>
              <a:t>post –operative </a:t>
            </a:r>
            <a:r>
              <a:rPr lang="en-US" dirty="0" smtClean="0"/>
              <a:t>period as it tends to produce </a:t>
            </a:r>
            <a:r>
              <a:rPr lang="en-US" b="1" dirty="0" smtClean="0">
                <a:solidFill>
                  <a:srgbClr val="7030A0"/>
                </a:solidFill>
              </a:rPr>
              <a:t>more sensory then motor nerve blocked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9555" y="2315982"/>
            <a:ext cx="51443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Classification</a:t>
            </a:r>
            <a:r>
              <a:rPr lang="en-US" altLang="en-US" sz="2400" dirty="0">
                <a:latin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</a:rPr>
            </a:b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84525" y="3736731"/>
            <a:ext cx="458013" cy="67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84525" y="3804188"/>
            <a:ext cx="233680" cy="1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149549" y="3707829"/>
            <a:ext cx="980332" cy="30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206630" y="3695178"/>
            <a:ext cx="744130" cy="5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433" y="588005"/>
            <a:ext cx="2813591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12033" y="3441732"/>
            <a:ext cx="115570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Peripherally acting muscle relaxants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       </a:t>
            </a:r>
            <a:r>
              <a:rPr lang="en-US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Neuromuscular blocking drugs</a:t>
            </a:r>
            <a:endParaRPr lang="en-IN" sz="20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                          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              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Directly acting drugs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Centrally acting muscle relaxants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54725" y="3888008"/>
            <a:ext cx="1579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Depolarising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9935308" y="3250849"/>
            <a:ext cx="1863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Nondepolarising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endParaRPr lang="en-IN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23510" y="2320140"/>
            <a:ext cx="10815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9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the basis of site of action, skeletal muscle relaxants have been divided into 2 major groups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0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r>
              <a:rPr lang="en-IN" b="1" dirty="0" smtClean="0">
                <a:solidFill>
                  <a:srgbClr val="00B0F0"/>
                </a:solidFill>
              </a:rPr>
              <a:t>            Peripherally </a:t>
            </a:r>
            <a:r>
              <a:rPr lang="en-IN" b="1" dirty="0">
                <a:solidFill>
                  <a:srgbClr val="00B0F0"/>
                </a:solidFill>
              </a:rPr>
              <a:t>acting muscle </a:t>
            </a:r>
            <a:r>
              <a:rPr lang="en-IN" b="1" dirty="0" smtClean="0">
                <a:solidFill>
                  <a:srgbClr val="00B0F0"/>
                </a:solidFill>
              </a:rPr>
              <a:t>relaxants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137" y="1372628"/>
            <a:ext cx="9926034" cy="519546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IN" sz="4900" b="1" dirty="0" smtClean="0"/>
              <a:t>1. </a:t>
            </a:r>
            <a:r>
              <a:rPr lang="en-IN" sz="4900" b="1" dirty="0">
                <a:solidFill>
                  <a:srgbClr val="FF0000"/>
                </a:solidFill>
              </a:rPr>
              <a:t>Neuromuscular blocking drugs</a:t>
            </a:r>
          </a:p>
          <a:p>
            <a:pPr marL="0" indent="0">
              <a:buNone/>
            </a:pPr>
            <a:r>
              <a:rPr lang="en-IN" sz="4900" b="1" dirty="0"/>
              <a:t>a) </a:t>
            </a:r>
            <a:r>
              <a:rPr lang="en-IN" sz="4900" b="1" dirty="0">
                <a:solidFill>
                  <a:srgbClr val="00B050"/>
                </a:solidFill>
              </a:rPr>
              <a:t>Non-depolarising/Competitive neuro-muscular blocking drugs</a:t>
            </a:r>
          </a:p>
          <a:p>
            <a:pPr lvl="2" fontAlgn="base">
              <a:buNone/>
            </a:pPr>
            <a:r>
              <a:rPr lang="en-IN" sz="4900" b="1" dirty="0" smtClean="0"/>
              <a:t>	Long </a:t>
            </a:r>
            <a:r>
              <a:rPr lang="en-IN" sz="4900" b="1" dirty="0"/>
              <a:t>acting drugs; --d-</a:t>
            </a:r>
            <a:r>
              <a:rPr lang="en-IN" sz="4900" b="1" dirty="0" err="1"/>
              <a:t>tubocurarine</a:t>
            </a:r>
            <a:r>
              <a:rPr lang="en-IN" sz="4900" b="1" dirty="0"/>
              <a:t>, </a:t>
            </a:r>
          </a:p>
          <a:p>
            <a:pPr marL="0" indent="0">
              <a:buNone/>
            </a:pPr>
            <a:r>
              <a:rPr lang="en-IN" sz="4900" b="1" dirty="0"/>
              <a:t>                                 </a:t>
            </a:r>
            <a:r>
              <a:rPr lang="en-IN" sz="4900" b="1" dirty="0" smtClean="0"/>
              <a:t>                        </a:t>
            </a:r>
            <a:r>
              <a:rPr lang="en-IN" sz="4900" b="1" dirty="0" err="1"/>
              <a:t>pancuronium</a:t>
            </a:r>
            <a:r>
              <a:rPr lang="en-IN" sz="4900" b="1" dirty="0"/>
              <a:t>, </a:t>
            </a:r>
          </a:p>
          <a:p>
            <a:pPr marL="0" indent="0">
              <a:buNone/>
            </a:pPr>
            <a:r>
              <a:rPr lang="en-IN" sz="4900" b="1" dirty="0"/>
              <a:t>                                  </a:t>
            </a:r>
            <a:r>
              <a:rPr lang="en-IN" sz="4900" b="1" dirty="0" smtClean="0"/>
              <a:t>                       </a:t>
            </a:r>
            <a:r>
              <a:rPr lang="en-IN" sz="4900" b="1" dirty="0" err="1" smtClean="0"/>
              <a:t>gallamine</a:t>
            </a:r>
            <a:r>
              <a:rPr lang="en-IN" sz="4900" b="1" dirty="0" smtClean="0"/>
              <a:t>  </a:t>
            </a:r>
            <a:endParaRPr lang="en-IN" sz="4900" b="1" dirty="0"/>
          </a:p>
          <a:p>
            <a:pPr marL="0" indent="0">
              <a:buNone/>
            </a:pPr>
            <a:r>
              <a:rPr lang="en-IN" sz="4900" b="1" dirty="0"/>
              <a:t>                                 </a:t>
            </a:r>
            <a:r>
              <a:rPr lang="en-IN" sz="4900" b="1" dirty="0" smtClean="0"/>
              <a:t>                       </a:t>
            </a:r>
            <a:r>
              <a:rPr lang="en-IN" sz="4900" b="1" dirty="0" err="1" smtClean="0"/>
              <a:t>doxacurium</a:t>
            </a:r>
            <a:endParaRPr lang="en-IN" sz="4900" b="1" dirty="0"/>
          </a:p>
          <a:p>
            <a:pPr lvl="2" fontAlgn="base">
              <a:buNone/>
            </a:pPr>
            <a:r>
              <a:rPr lang="en-IN" sz="4900" b="1" dirty="0" smtClean="0"/>
              <a:t>	Intermediate </a:t>
            </a:r>
            <a:r>
              <a:rPr lang="en-IN" sz="4900" b="1" dirty="0"/>
              <a:t>acting drugs--</a:t>
            </a:r>
            <a:r>
              <a:rPr lang="en-IN" sz="4900" b="1" dirty="0" err="1"/>
              <a:t>vecuronium</a:t>
            </a:r>
            <a:r>
              <a:rPr lang="en-IN" sz="4900" b="1" dirty="0"/>
              <a:t>,</a:t>
            </a:r>
          </a:p>
          <a:p>
            <a:pPr marL="0" indent="0">
              <a:buNone/>
            </a:pPr>
            <a:r>
              <a:rPr lang="en-IN" sz="4900" b="1" dirty="0"/>
              <a:t>                                         </a:t>
            </a:r>
            <a:r>
              <a:rPr lang="en-IN" sz="4900" b="1" dirty="0" smtClean="0"/>
              <a:t>                            </a:t>
            </a:r>
            <a:r>
              <a:rPr lang="en-IN" sz="4900" b="1" dirty="0" err="1" smtClean="0"/>
              <a:t>atracurium</a:t>
            </a:r>
            <a:endParaRPr lang="en-IN" sz="4900" b="1" dirty="0"/>
          </a:p>
          <a:p>
            <a:pPr marL="0" indent="0">
              <a:buNone/>
            </a:pPr>
            <a:r>
              <a:rPr lang="en-IN" sz="4900" b="1" dirty="0"/>
              <a:t>             </a:t>
            </a:r>
            <a:r>
              <a:rPr lang="en-IN" sz="4900" b="1" dirty="0" smtClean="0"/>
              <a:t>                                                        </a:t>
            </a:r>
            <a:r>
              <a:rPr lang="en-IN" sz="4900" b="1" dirty="0" err="1" smtClean="0"/>
              <a:t>rocuronium</a:t>
            </a:r>
            <a:endParaRPr lang="en-IN" sz="4900" b="1" dirty="0" smtClean="0"/>
          </a:p>
          <a:p>
            <a:pPr marL="0" indent="0">
              <a:buNone/>
            </a:pPr>
            <a:r>
              <a:rPr lang="en-IN" sz="4900" b="1" dirty="0" smtClean="0"/>
              <a:t>                    Short acting drugs:--              </a:t>
            </a:r>
            <a:r>
              <a:rPr lang="en-IN" sz="4900" b="1" dirty="0" err="1" smtClean="0"/>
              <a:t>mivacurium</a:t>
            </a:r>
            <a:endParaRPr lang="en-IN" sz="4900" b="1" dirty="0" smtClean="0"/>
          </a:p>
          <a:p>
            <a:pPr marL="0" indent="0">
              <a:buNone/>
            </a:pPr>
            <a:r>
              <a:rPr lang="en-IN" sz="4900" b="1" dirty="0"/>
              <a:t> </a:t>
            </a:r>
          </a:p>
          <a:p>
            <a:pPr marL="0" indent="0">
              <a:buNone/>
            </a:pPr>
            <a:r>
              <a:rPr lang="en-IN" sz="4900" b="1" dirty="0" smtClean="0"/>
              <a:t>  </a:t>
            </a:r>
            <a:r>
              <a:rPr lang="en-IN" sz="4900" b="1" dirty="0"/>
              <a:t>b) </a:t>
            </a:r>
            <a:r>
              <a:rPr lang="en-IN" sz="4900" b="1" dirty="0">
                <a:solidFill>
                  <a:srgbClr val="00B050"/>
                </a:solidFill>
              </a:rPr>
              <a:t>Depolarising/ Non-competitive neuromuscular blocking drugs-</a:t>
            </a:r>
          </a:p>
          <a:p>
            <a:pPr marL="0" indent="0">
              <a:buNone/>
            </a:pPr>
            <a:r>
              <a:rPr lang="en-IN" sz="4900" b="1" dirty="0"/>
              <a:t>                                                                      suxamethonium    and</a:t>
            </a:r>
          </a:p>
          <a:p>
            <a:pPr marL="0" indent="0">
              <a:buNone/>
            </a:pPr>
            <a:r>
              <a:rPr lang="en-IN" sz="4900" b="1" dirty="0"/>
              <a:t>                                                                      decamethonium.</a:t>
            </a:r>
          </a:p>
          <a:p>
            <a:pPr marL="0" indent="0">
              <a:buNone/>
            </a:pPr>
            <a:r>
              <a:rPr lang="en-IN" sz="4900" b="1" dirty="0"/>
              <a:t>2. </a:t>
            </a:r>
            <a:r>
              <a:rPr lang="en-IN" sz="4900" b="1" dirty="0">
                <a:solidFill>
                  <a:srgbClr val="FF0000"/>
                </a:solidFill>
              </a:rPr>
              <a:t>Directly acting drugs-</a:t>
            </a:r>
            <a:r>
              <a:rPr lang="en-IN" sz="4900" b="1" dirty="0" smtClean="0"/>
              <a:t>-e.g</a:t>
            </a:r>
            <a:r>
              <a:rPr lang="en-IN" sz="4900" b="1" dirty="0"/>
              <a:t>., </a:t>
            </a:r>
            <a:r>
              <a:rPr lang="en-IN" sz="4900" b="1" dirty="0" err="1"/>
              <a:t>dantrolene</a:t>
            </a:r>
            <a:r>
              <a:rPr lang="en-IN" sz="4900" b="1" dirty="0"/>
              <a:t> and quinine.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16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solidFill>
                  <a:srgbClr val="00B0F0"/>
                </a:solidFill>
              </a:rPr>
              <a:t>Centrally acting muscle relaxants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IN" dirty="0" err="1" smtClean="0">
                <a:solidFill>
                  <a:srgbClr val="FF0000"/>
                </a:solidFill>
              </a:rPr>
              <a:t>Carbamate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derivatives</a:t>
            </a:r>
            <a:endParaRPr lang="en-IN" sz="2400" dirty="0">
              <a:solidFill>
                <a:srgbClr val="FF0000"/>
              </a:solidFill>
            </a:endParaRPr>
          </a:p>
          <a:p>
            <a:pPr lvl="1" fontAlgn="base"/>
            <a:r>
              <a:rPr lang="en-IN" dirty="0" err="1" smtClean="0"/>
              <a:t>methocarbamol</a:t>
            </a:r>
            <a:r>
              <a:rPr lang="en-IN" dirty="0"/>
              <a:t>, </a:t>
            </a:r>
            <a:r>
              <a:rPr lang="en-IN" dirty="0" err="1"/>
              <a:t>carisoprodol</a:t>
            </a:r>
            <a:r>
              <a:rPr lang="en-IN" dirty="0"/>
              <a:t> and </a:t>
            </a:r>
            <a:r>
              <a:rPr lang="en-IN" dirty="0" err="1"/>
              <a:t>meprobamate</a:t>
            </a:r>
            <a:r>
              <a:rPr lang="en-IN" dirty="0"/>
              <a:t>.</a:t>
            </a:r>
            <a:endParaRPr lang="en-IN" sz="2000" dirty="0"/>
          </a:p>
          <a:p>
            <a:pPr lvl="0" fontAlgn="base"/>
            <a:r>
              <a:rPr lang="en-IN" dirty="0">
                <a:solidFill>
                  <a:srgbClr val="FF0000"/>
                </a:solidFill>
              </a:rPr>
              <a:t>Glyceryl ethers</a:t>
            </a:r>
            <a:endParaRPr lang="en-IN" sz="2400" dirty="0">
              <a:solidFill>
                <a:srgbClr val="FF0000"/>
              </a:solidFill>
            </a:endParaRPr>
          </a:p>
          <a:p>
            <a:pPr lvl="1" fontAlgn="base"/>
            <a:r>
              <a:rPr lang="en-IN" dirty="0" smtClean="0"/>
              <a:t> </a:t>
            </a:r>
            <a:r>
              <a:rPr lang="en-IN" dirty="0"/>
              <a:t>guaiphenesin, </a:t>
            </a:r>
            <a:r>
              <a:rPr lang="en-IN" dirty="0" err="1"/>
              <a:t>mephenesin</a:t>
            </a:r>
            <a:r>
              <a:rPr lang="en-IN" dirty="0"/>
              <a:t>, </a:t>
            </a:r>
            <a:r>
              <a:rPr lang="en-IN" dirty="0" err="1"/>
              <a:t>chlorzoxazone</a:t>
            </a:r>
            <a:r>
              <a:rPr lang="en-IN" dirty="0"/>
              <a:t> and </a:t>
            </a:r>
            <a:r>
              <a:rPr lang="en-IN" dirty="0" err="1"/>
              <a:t>chlormezanone</a:t>
            </a:r>
            <a:r>
              <a:rPr lang="en-IN" dirty="0"/>
              <a:t>.</a:t>
            </a:r>
            <a:endParaRPr lang="en-IN" sz="2000" dirty="0"/>
          </a:p>
          <a:p>
            <a:pPr lvl="0" fontAlgn="base"/>
            <a:r>
              <a:rPr lang="en-IN" dirty="0">
                <a:solidFill>
                  <a:srgbClr val="FF0000"/>
                </a:solidFill>
              </a:rPr>
              <a:t>Benzodiazepines</a:t>
            </a:r>
            <a:endParaRPr lang="en-IN" sz="2400" dirty="0">
              <a:solidFill>
                <a:srgbClr val="FF0000"/>
              </a:solidFill>
            </a:endParaRPr>
          </a:p>
          <a:p>
            <a:pPr lvl="1" fontAlgn="base"/>
            <a:r>
              <a:rPr lang="en-IN" dirty="0" smtClean="0"/>
              <a:t> </a:t>
            </a:r>
            <a:r>
              <a:rPr lang="en-IN" dirty="0"/>
              <a:t>diazepam and </a:t>
            </a:r>
            <a:r>
              <a:rPr lang="en-IN" dirty="0" err="1"/>
              <a:t>chlordiazepoxide</a:t>
            </a:r>
            <a:r>
              <a:rPr lang="en-IN" dirty="0"/>
              <a:t>.</a:t>
            </a:r>
            <a:endParaRPr lang="en-IN" sz="2000" dirty="0"/>
          </a:p>
          <a:p>
            <a:pPr lvl="0" fontAlgn="base"/>
            <a:r>
              <a:rPr lang="en-IN" dirty="0">
                <a:solidFill>
                  <a:srgbClr val="FF0000"/>
                </a:solidFill>
              </a:rPr>
              <a:t>Gamma-aminobutyric acid derivatives</a:t>
            </a:r>
            <a:endParaRPr lang="en-IN" sz="2400" dirty="0">
              <a:solidFill>
                <a:srgbClr val="FF0000"/>
              </a:solidFill>
            </a:endParaRPr>
          </a:p>
          <a:p>
            <a:pPr lvl="1" fontAlgn="base"/>
            <a:r>
              <a:rPr lang="en-IN" dirty="0" smtClean="0"/>
              <a:t> </a:t>
            </a:r>
            <a:r>
              <a:rPr lang="en-IN" dirty="0"/>
              <a:t>baclofen.</a:t>
            </a: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856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srgbClr val="92D050"/>
                </a:solidFill>
              </a:rPr>
              <a:t>Centrally acting muscle </a:t>
            </a:r>
            <a:r>
              <a:rPr lang="en-IN" sz="3200" b="1" dirty="0" smtClean="0">
                <a:solidFill>
                  <a:srgbClr val="92D050"/>
                </a:solidFill>
              </a:rPr>
              <a:t>relaxants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14" y="1337480"/>
            <a:ext cx="10515600" cy="5308979"/>
          </a:xfrm>
        </p:spPr>
        <p:txBody>
          <a:bodyPr>
            <a:normAutofit/>
          </a:bodyPr>
          <a:lstStyle/>
          <a:p>
            <a:r>
              <a:rPr lang="en-IN" dirty="0" smtClean="0"/>
              <a:t>These </a:t>
            </a:r>
            <a:r>
              <a:rPr lang="en-IN" dirty="0"/>
              <a:t>are also </a:t>
            </a:r>
            <a:r>
              <a:rPr lang="en-IN" dirty="0">
                <a:solidFill>
                  <a:srgbClr val="FF0000"/>
                </a:solidFill>
              </a:rPr>
              <a:t>called skeletal muscle spasmolytiçs</a:t>
            </a:r>
            <a:r>
              <a:rPr lang="en-IN" dirty="0"/>
              <a:t>, act through by interfering with internuntial pathways in spinal cord and reticular activating system. </a:t>
            </a:r>
          </a:p>
          <a:p>
            <a:r>
              <a:rPr lang="en-IN" dirty="0" smtClean="0"/>
              <a:t>These </a:t>
            </a:r>
            <a:r>
              <a:rPr lang="en-IN" dirty="0"/>
              <a:t>are given either orally or parenterally.</a:t>
            </a:r>
          </a:p>
          <a:p>
            <a:pPr>
              <a:buNone/>
            </a:pPr>
            <a:r>
              <a:rPr lang="en-IN" b="1" dirty="0" smtClean="0">
                <a:solidFill>
                  <a:srgbClr val="0070C0"/>
                </a:solidFill>
              </a:rPr>
              <a:t>Mefenesin and Guaiafenesin: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IN" dirty="0" smtClean="0"/>
              <a:t>Act as glycine agonists and </a:t>
            </a:r>
            <a:r>
              <a:rPr lang="en-IN" b="1" dirty="0" smtClean="0">
                <a:solidFill>
                  <a:srgbClr val="0070C0"/>
                </a:solidFill>
              </a:rPr>
              <a:t>thus antagonize strychnine or tetanus </a:t>
            </a:r>
            <a:r>
              <a:rPr lang="en-IN" dirty="0" smtClean="0"/>
              <a:t>but not those of picrotoxin or pentylenetetrazol (GABA antagonism).</a:t>
            </a:r>
          </a:p>
          <a:p>
            <a:r>
              <a:rPr lang="en-IN" dirty="0" smtClean="0"/>
              <a:t> Guaifenesin has wide and used 5% in 5% dextrose as IV infusion in </a:t>
            </a:r>
            <a:r>
              <a:rPr lang="en-IN" dirty="0" smtClean="0">
                <a:solidFill>
                  <a:srgbClr val="FF0000"/>
                </a:solidFill>
              </a:rPr>
              <a:t>horses for casting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       Dose of Guaifenesin: Dog: 45-90 mg/kg IV; 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Large animals: 60-120 mg/kg IV.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222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534" y="1019908"/>
            <a:ext cx="9708274" cy="5571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300" b="1" dirty="0">
                <a:solidFill>
                  <a:srgbClr val="0070C0"/>
                </a:solidFill>
              </a:rPr>
              <a:t> Diazepam: </a:t>
            </a:r>
            <a:endParaRPr lang="en-IN" sz="3300" dirty="0">
              <a:solidFill>
                <a:srgbClr val="0070C0"/>
              </a:solidFill>
            </a:endParaRPr>
          </a:p>
          <a:p>
            <a:r>
              <a:rPr lang="en-IN" dirty="0"/>
              <a:t>Causes paralysis of muscles through GABA facilitation, and thus </a:t>
            </a:r>
            <a:r>
              <a:rPr lang="en-IN" b="1" dirty="0">
                <a:solidFill>
                  <a:srgbClr val="7030A0"/>
                </a:solidFill>
              </a:rPr>
              <a:t>antagonizes convulsions of  picrotoxin or nikethamide. </a:t>
            </a:r>
          </a:p>
          <a:p>
            <a:r>
              <a:rPr lang="en-IN" dirty="0"/>
              <a:t>Dog: 0.5-1 mg/kg IV or 1M. </a:t>
            </a:r>
          </a:p>
          <a:p>
            <a:r>
              <a:rPr lang="en-IN" dirty="0"/>
              <a:t>Cat: 2.5-5 mg/kg orally, thrice a day. 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70C0"/>
                </a:solidFill>
              </a:rPr>
              <a:t>Baclofen: </a:t>
            </a:r>
            <a:endParaRPr lang="en-IN" b="1" dirty="0" smtClean="0">
              <a:solidFill>
                <a:srgbClr val="0070C0"/>
              </a:solidFill>
            </a:endParaRPr>
          </a:p>
          <a:p>
            <a:pPr marL="0" indent="0"/>
            <a:r>
              <a:rPr lang="en-IN" dirty="0" smtClean="0">
                <a:solidFill>
                  <a:srgbClr val="00B050"/>
                </a:solidFill>
              </a:rPr>
              <a:t>GABA</a:t>
            </a:r>
            <a:r>
              <a:rPr lang="en-IN" baseline="-25000" dirty="0" smtClean="0">
                <a:solidFill>
                  <a:srgbClr val="00B050"/>
                </a:solidFill>
              </a:rPr>
              <a:t>B</a:t>
            </a:r>
            <a:r>
              <a:rPr lang="en-IN" dirty="0" smtClean="0">
                <a:solidFill>
                  <a:srgbClr val="00B050"/>
                </a:solidFill>
              </a:rPr>
              <a:t> </a:t>
            </a:r>
            <a:r>
              <a:rPr lang="en-IN" dirty="0">
                <a:solidFill>
                  <a:srgbClr val="00B050"/>
                </a:solidFill>
              </a:rPr>
              <a:t>agonist. </a:t>
            </a:r>
          </a:p>
          <a:p>
            <a:r>
              <a:rPr lang="en-IN" dirty="0"/>
              <a:t>Causes paralysis of muscles by inhibition of motor neurons in spinal cord.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b="1" dirty="0" err="1">
                <a:solidFill>
                  <a:srgbClr val="0070C0"/>
                </a:solidFill>
              </a:rPr>
              <a:t>Methocarbamol</a:t>
            </a:r>
            <a:r>
              <a:rPr lang="en-IN" b="1" dirty="0">
                <a:solidFill>
                  <a:srgbClr val="0070C0"/>
                </a:solidFill>
              </a:rPr>
              <a:t>: </a:t>
            </a:r>
            <a:endParaRPr lang="en-IN" dirty="0">
              <a:solidFill>
                <a:srgbClr val="0070C0"/>
              </a:solidFill>
            </a:endParaRPr>
          </a:p>
          <a:p>
            <a:r>
              <a:rPr lang="en-IN" dirty="0"/>
              <a:t>Mechanism of action unknown. Used in </a:t>
            </a:r>
            <a:r>
              <a:rPr lang="en-IN" b="1" dirty="0">
                <a:solidFill>
                  <a:srgbClr val="FF0000"/>
                </a:solidFill>
              </a:rPr>
              <a:t>tetanus and strychnine poisoning</a:t>
            </a:r>
            <a:r>
              <a:rPr lang="en-IN" dirty="0"/>
              <a:t>. </a:t>
            </a:r>
          </a:p>
          <a:p>
            <a:r>
              <a:rPr lang="en-IN" dirty="0"/>
              <a:t>Dog &amp; Cat 45 mg/kg IV</a:t>
            </a:r>
          </a:p>
          <a:p>
            <a:r>
              <a:rPr lang="en-IN" dirty="0"/>
              <a:t>Horse: 5-20 mg/kg IV. </a:t>
            </a:r>
          </a:p>
        </p:txBody>
      </p:sp>
    </p:spTree>
    <p:extLst>
      <p:ext uri="{BB962C8B-B14F-4D97-AF65-F5344CB8AC3E}">
        <p14:creationId xmlns:p14="http://schemas.microsoft.com/office/powerpoint/2010/main" val="21304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6331" y="1872762"/>
          <a:ext cx="11262945" cy="4572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538">
                  <a:extLst>
                    <a:ext uri="{9D8B030D-6E8A-4147-A177-3AD203B41FA5}">
                      <a16:colId xmlns:a16="http://schemas.microsoft.com/office/drawing/2014/main" val="4278859801"/>
                    </a:ext>
                  </a:extLst>
                </a:gridCol>
                <a:gridCol w="5738298">
                  <a:extLst>
                    <a:ext uri="{9D8B030D-6E8A-4147-A177-3AD203B41FA5}">
                      <a16:colId xmlns:a16="http://schemas.microsoft.com/office/drawing/2014/main" val="4155127326"/>
                    </a:ext>
                  </a:extLst>
                </a:gridCol>
                <a:gridCol w="5116109">
                  <a:extLst>
                    <a:ext uri="{9D8B030D-6E8A-4147-A177-3AD203B41FA5}">
                      <a16:colId xmlns:a16="http://schemas.microsoft.com/office/drawing/2014/main" val="1301737017"/>
                    </a:ext>
                  </a:extLst>
                </a:gridCol>
              </a:tblGrid>
              <a:tr h="7562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 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Centrally acting muscle relaxants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Peripherally acting muscle relaxant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01737"/>
                  </a:ext>
                </a:extLst>
              </a:tr>
              <a:tr h="7562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1.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Selectively inhibit polysynaptic reflexes in CNS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Block neuromuscular transmission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857099"/>
                  </a:ext>
                </a:extLst>
              </a:tr>
              <a:tr h="790548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2.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Decrease muscle tone without reducing voluntary power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Cause muscle paralysis, voluntary movement lost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87208"/>
                  </a:ext>
                </a:extLst>
              </a:tr>
              <a:tr h="7562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3.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Cause  some CNS depression.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No effect on CNS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332973"/>
                  </a:ext>
                </a:extLst>
              </a:tr>
              <a:tr h="7562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4.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Given orally sometime parenterally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Practically always given iv 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871412"/>
                  </a:ext>
                </a:extLst>
              </a:tr>
              <a:tr h="756297"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5.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Used in chronic spastic condition </a:t>
                      </a:r>
                      <a:endParaRPr lang="en-IN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Used for short-term purposes</a:t>
                      </a:r>
                      <a:endParaRPr lang="en-IN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66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00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0070C0"/>
                </a:solidFill>
              </a:rPr>
              <a:t>Peripherally Acting Muscle Relaxants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4" y="1636610"/>
            <a:ext cx="10589712" cy="48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 algn="just">
              <a:buNone/>
            </a:pPr>
            <a:r>
              <a:rPr lang="en-IN" b="1" dirty="0">
                <a:solidFill>
                  <a:srgbClr val="FF0000"/>
                </a:solidFill>
              </a:rPr>
              <a:t>Non-Depolarising/Competitive </a:t>
            </a:r>
            <a:r>
              <a:rPr lang="en-IN" dirty="0">
                <a:solidFill>
                  <a:srgbClr val="FF0000"/>
                </a:solidFill>
              </a:rPr>
              <a:t>Neuro-muscular Blocking Drugs</a:t>
            </a:r>
            <a:r>
              <a:rPr lang="en-IN" dirty="0"/>
              <a:t>: </a:t>
            </a:r>
          </a:p>
          <a:p>
            <a:pPr lvl="0" algn="just"/>
            <a:r>
              <a:rPr lang="en-IN" dirty="0"/>
              <a:t>Non-depolarising drugs are </a:t>
            </a:r>
            <a:r>
              <a:rPr lang="en-IN" b="1" dirty="0">
                <a:solidFill>
                  <a:srgbClr val="00B050"/>
                </a:solidFill>
              </a:rPr>
              <a:t>competitive antagonists of acetylcholine </a:t>
            </a:r>
            <a:r>
              <a:rPr lang="en-IN" dirty="0"/>
              <a:t>at nicotinic receptors on the motor end plates. </a:t>
            </a:r>
          </a:p>
          <a:p>
            <a:pPr lvl="0" algn="just"/>
            <a:r>
              <a:rPr lang="en-IN" dirty="0"/>
              <a:t>They do not cause depolarisation, but </a:t>
            </a:r>
            <a:r>
              <a:rPr lang="en-IN" b="1" dirty="0">
                <a:solidFill>
                  <a:srgbClr val="7030A0"/>
                </a:solidFill>
              </a:rPr>
              <a:t>protect receptors from depolarisation by acetylcholine</a:t>
            </a:r>
            <a:r>
              <a:rPr lang="en-IN" dirty="0"/>
              <a:t>, so they cause </a:t>
            </a:r>
            <a:r>
              <a:rPr lang="en-IN" b="1" dirty="0">
                <a:solidFill>
                  <a:srgbClr val="FF0000"/>
                </a:solidFill>
              </a:rPr>
              <a:t>flaccid paralysis</a:t>
            </a:r>
            <a:r>
              <a:rPr lang="en-IN" dirty="0"/>
              <a:t>.</a:t>
            </a:r>
          </a:p>
          <a:p>
            <a:pPr lvl="0" algn="just"/>
            <a:r>
              <a:rPr lang="en-IN" dirty="0"/>
              <a:t>The non-depolarising or competitive neuromuscular blockers generally have thick bulky and rigid molecule and are termed</a:t>
            </a:r>
            <a:r>
              <a:rPr lang="en-IN" b="1" dirty="0">
                <a:solidFill>
                  <a:srgbClr val="C00000"/>
                </a:solidFill>
              </a:rPr>
              <a:t> </a:t>
            </a:r>
            <a:r>
              <a:rPr lang="en-IN" b="1" dirty="0" err="1">
                <a:solidFill>
                  <a:srgbClr val="C00000"/>
                </a:solidFill>
              </a:rPr>
              <a:t>Pachycurare</a:t>
            </a:r>
            <a:r>
              <a:rPr lang="en-IN" dirty="0"/>
              <a:t>. </a:t>
            </a:r>
          </a:p>
          <a:p>
            <a:pPr lvl="0" algn="just"/>
            <a:r>
              <a:rPr lang="en-IN" dirty="0"/>
              <a:t>Most of the non-depolarising neuromuscular blocking agents have </a:t>
            </a:r>
            <a:r>
              <a:rPr lang="en-IN" b="1" dirty="0">
                <a:solidFill>
                  <a:srgbClr val="FFC000"/>
                </a:solidFill>
              </a:rPr>
              <a:t>two or more quaternary atoms</a:t>
            </a:r>
            <a:r>
              <a:rPr lang="en-IN" dirty="0"/>
              <a:t>, which provide necessary attraction to the negatively charged anionic sites of the nicotinic receptors. 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15689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1422</TotalTime>
  <Words>1457</Words>
  <Application>Microsoft Office PowerPoint</Application>
  <PresentationFormat>Widescreen</PresentationFormat>
  <Paragraphs>245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Arial</vt:lpstr>
      <vt:lpstr>Calibri</vt:lpstr>
      <vt:lpstr>Century Gothic</vt:lpstr>
      <vt:lpstr>Comic Sans MS</vt:lpstr>
      <vt:lpstr>Segoe UI</vt:lpstr>
      <vt:lpstr>Times New Roman</vt:lpstr>
      <vt:lpstr>Wingdings 3</vt:lpstr>
      <vt:lpstr>Wisp</vt:lpstr>
      <vt:lpstr>PowerPoint Presentation</vt:lpstr>
      <vt:lpstr>Skeletal muscle relaxants</vt:lpstr>
      <vt:lpstr>Classification </vt:lpstr>
      <vt:lpstr>            Peripherally acting muscle relaxants</vt:lpstr>
      <vt:lpstr>Centrally acting muscle relaxants</vt:lpstr>
      <vt:lpstr>Centrally acting muscle relaxants </vt:lpstr>
      <vt:lpstr>PowerPoint Presentation</vt:lpstr>
      <vt:lpstr>PowerPoint Presentation</vt:lpstr>
      <vt:lpstr>Peripherally Acting Muscle Relaxants </vt:lpstr>
      <vt:lpstr>PowerPoint Presentation</vt:lpstr>
      <vt:lpstr>PowerPoint Presentation</vt:lpstr>
      <vt:lpstr>Mechanism of action of non-depolarising   neuromuscular blocker. a.Nicotinic receptor without ligand: Na+ channel closed. b.Acetylcholine occupying nicotinic receptor: Na+ channel opened. C. Non-depolarising drug displaces acetylcholine and occupies nicotinic       receptor:Na+ channel closed.                             </vt:lpstr>
      <vt:lpstr>Depolarising/ Non-competitive neuromuscular blocking drugs:      </vt:lpstr>
      <vt:lpstr>PowerPoint Presentation</vt:lpstr>
      <vt:lpstr>Differences between Competitive and Non-competitive NMBs: </vt:lpstr>
      <vt:lpstr>PowerPoint Presentation</vt:lpstr>
      <vt:lpstr>Local anaesthetics</vt:lpstr>
      <vt:lpstr>Differential features of :local and general anaesthetics</vt:lpstr>
      <vt:lpstr>Classification of local anaesthetics</vt:lpstr>
      <vt:lpstr>PowerPoint Presentation</vt:lpstr>
      <vt:lpstr>Potentiation of Local Anaesthetics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Dr. Nirbhay Kumar</cp:lastModifiedBy>
  <cp:revision>86</cp:revision>
  <dcterms:created xsi:type="dcterms:W3CDTF">2019-01-23T05:57:38Z</dcterms:created>
  <dcterms:modified xsi:type="dcterms:W3CDTF">2020-04-23T10:54:19Z</dcterms:modified>
</cp:coreProperties>
</file>