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1C060-0B28-401D-A865-DF8BD01162B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2282-298F-4CF2-9735-6BD97B334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725A1-DB08-498B-BC8A-7AFDBBB459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1692166" y="483624"/>
            <a:ext cx="8306341" cy="17912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0466" y="849498"/>
            <a:ext cx="7615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Berlin Sans FB Demi" pitchFamily="34" charset="0"/>
              </a:rPr>
              <a:t>Euthanizing agents</a:t>
            </a:r>
            <a:endParaRPr lang="en-US" sz="6000" dirty="0">
              <a:latin typeface="Berlin Sans FB Dem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6286" y="3938102"/>
            <a:ext cx="943051" cy="960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398" y="3759979"/>
            <a:ext cx="1565166" cy="13167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767" y="4291885"/>
            <a:ext cx="10258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.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Kumari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Euthanasia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  </a:t>
            </a:r>
          </a:p>
          <a:p>
            <a:pPr algn="just"/>
            <a:r>
              <a:rPr lang="en-IN" dirty="0"/>
              <a:t>Euthanasia </a:t>
            </a:r>
            <a:r>
              <a:rPr lang="en-IN" b="1" dirty="0">
                <a:solidFill>
                  <a:srgbClr val="C00000"/>
                </a:solidFill>
              </a:rPr>
              <a:t>(“good death”) </a:t>
            </a:r>
            <a:r>
              <a:rPr lang="en-IN" dirty="0"/>
              <a:t>is an act of inducing human death.</a:t>
            </a:r>
          </a:p>
          <a:p>
            <a:pPr marL="0" indent="0" algn="just">
              <a:buNone/>
            </a:pPr>
            <a:r>
              <a:rPr lang="en-IN" dirty="0"/>
              <a:t>OR</a:t>
            </a:r>
          </a:p>
          <a:p>
            <a:pPr algn="just"/>
            <a:r>
              <a:rPr lang="en-IN" dirty="0"/>
              <a:t>It is the process of </a:t>
            </a:r>
            <a:r>
              <a:rPr lang="en-IN" b="1" dirty="0">
                <a:solidFill>
                  <a:srgbClr val="FF0000"/>
                </a:solidFill>
              </a:rPr>
              <a:t>killing an animal without causing pain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Euthanasia </a:t>
            </a:r>
            <a:r>
              <a:rPr lang="en-IN" dirty="0"/>
              <a:t>is humane killing of </a:t>
            </a:r>
            <a:r>
              <a:rPr lang="en-IN" b="1" dirty="0"/>
              <a:t>animals</a:t>
            </a:r>
            <a:r>
              <a:rPr lang="en-IN" dirty="0"/>
              <a:t> by a veterinarian </a:t>
            </a:r>
            <a:r>
              <a:rPr lang="en-IN" b="1" dirty="0">
                <a:solidFill>
                  <a:srgbClr val="0070C0"/>
                </a:solidFill>
              </a:rPr>
              <a:t>upon request of the owner</a:t>
            </a:r>
            <a:r>
              <a:rPr lang="en-IN" dirty="0"/>
              <a:t> of the animal under specific circumstances:</a:t>
            </a:r>
          </a:p>
          <a:p>
            <a:pPr lvl="0" algn="just" fontAlgn="base"/>
            <a:r>
              <a:rPr lang="en-IN" b="1" dirty="0">
                <a:solidFill>
                  <a:srgbClr val="0070C0"/>
                </a:solidFill>
              </a:rPr>
              <a:t>To relieve from undue suffering</a:t>
            </a:r>
            <a:r>
              <a:rPr lang="en-IN" dirty="0"/>
              <a:t>: incurable disease or extremely painful conditions.</a:t>
            </a:r>
          </a:p>
          <a:p>
            <a:pPr lvl="0" algn="just" fontAlgn="base"/>
            <a:r>
              <a:rPr lang="en-IN" dirty="0"/>
              <a:t>If the animal becomes </a:t>
            </a:r>
            <a:r>
              <a:rPr lang="en-IN" b="1" dirty="0">
                <a:solidFill>
                  <a:srgbClr val="FFC000"/>
                </a:solidFill>
              </a:rPr>
              <a:t>unfit for the purpose </a:t>
            </a:r>
            <a:r>
              <a:rPr lang="en-IN" dirty="0"/>
              <a:t>of its maintenance.</a:t>
            </a:r>
          </a:p>
          <a:p>
            <a:pPr lvl="0" algn="just" fontAlgn="base"/>
            <a:r>
              <a:rPr lang="en-IN" dirty="0"/>
              <a:t>If the animal becomes </a:t>
            </a:r>
            <a:r>
              <a:rPr lang="en-IN" b="1" dirty="0">
                <a:solidFill>
                  <a:srgbClr val="0070C0"/>
                </a:solidFill>
              </a:rPr>
              <a:t>dangerously aggressive or rabid.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784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List of Euthanizing agents: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5036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00B0F0"/>
                </a:solidFill>
              </a:rPr>
              <a:t>Inhalation </a:t>
            </a:r>
            <a:r>
              <a:rPr lang="en-IN" b="1" dirty="0">
                <a:solidFill>
                  <a:srgbClr val="00B0F0"/>
                </a:solidFill>
              </a:rPr>
              <a:t>agents: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IN" dirty="0"/>
              <a:t>Carbon monoxide</a:t>
            </a:r>
          </a:p>
          <a:p>
            <a:r>
              <a:rPr lang="en-IN" dirty="0"/>
              <a:t>Carbon dioxide</a:t>
            </a:r>
          </a:p>
          <a:p>
            <a:r>
              <a:rPr lang="en-IN" dirty="0"/>
              <a:t>Inhalation anaesthetics (diethyl ether, </a:t>
            </a:r>
            <a:r>
              <a:rPr lang="en-IN" dirty="0" err="1"/>
              <a:t>enflurane</a:t>
            </a:r>
            <a:r>
              <a:rPr lang="en-IN" dirty="0"/>
              <a:t>, halothane, isoflurane, </a:t>
            </a:r>
            <a:r>
              <a:rPr lang="en-IN" dirty="0" err="1"/>
              <a:t>methoxyflurane</a:t>
            </a:r>
            <a:r>
              <a:rPr lang="en-IN" dirty="0"/>
              <a:t>)</a:t>
            </a:r>
          </a:p>
          <a:p>
            <a:r>
              <a:rPr lang="en-IN" dirty="0"/>
              <a:t>Nitrogen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B0F0"/>
                </a:solidFill>
              </a:rPr>
              <a:t>Injectable agents: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IN" dirty="0"/>
              <a:t>Barbiturates</a:t>
            </a:r>
          </a:p>
          <a:p>
            <a:r>
              <a:rPr lang="en-IN" dirty="0"/>
              <a:t>Chloral hydrate and adjuvants</a:t>
            </a:r>
          </a:p>
          <a:p>
            <a:r>
              <a:rPr lang="en-IN" dirty="0"/>
              <a:t>Ethanol</a:t>
            </a:r>
          </a:p>
          <a:p>
            <a:r>
              <a:rPr lang="en-IN" dirty="0"/>
              <a:t>Miscellaneous injectable general anaesthetics (used as adjuvants to other, primary agents in selected circumstances)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250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545" y="1324303"/>
            <a:ext cx="1057970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dirty="0">
                <a:solidFill>
                  <a:srgbClr val="00B0F0"/>
                </a:solidFill>
              </a:rPr>
              <a:t>Ideal Euthanizing Agent:</a:t>
            </a:r>
            <a:endParaRPr lang="en-IN" sz="2800" dirty="0">
              <a:solidFill>
                <a:srgbClr val="00B0F0"/>
              </a:solidFill>
            </a:endParaRPr>
          </a:p>
          <a:p>
            <a:pPr lvl="0" fontAlgn="base"/>
            <a:r>
              <a:rPr lang="en-IN" sz="2800" dirty="0"/>
              <a:t>Should cause death smoothly without causing any struggling or pain.</a:t>
            </a:r>
          </a:p>
          <a:p>
            <a:pPr lvl="0" fontAlgn="base"/>
            <a:r>
              <a:rPr lang="en-IN" sz="2800" dirty="0"/>
              <a:t>The agent is sure to cause death.</a:t>
            </a:r>
          </a:p>
          <a:p>
            <a:pPr lvl="0" fontAlgn="base"/>
            <a:r>
              <a:rPr lang="en-IN" sz="2800" dirty="0"/>
              <a:t>Should be easily administrable</a:t>
            </a:r>
          </a:p>
          <a:p>
            <a:pPr lvl="0" fontAlgn="base"/>
            <a:r>
              <a:rPr lang="en-IN" sz="2800" dirty="0"/>
              <a:t>Should be safe for the handling person</a:t>
            </a:r>
          </a:p>
          <a:p>
            <a:pPr lvl="0" fontAlgn="base"/>
            <a:r>
              <a:rPr lang="en-IN" sz="2800" dirty="0"/>
              <a:t>Should not be a cause of environmental insanitation or contamination.</a:t>
            </a:r>
          </a:p>
          <a:p>
            <a:r>
              <a:rPr lang="en-IN" sz="2800" dirty="0"/>
              <a:t>Inexpensive.</a:t>
            </a:r>
          </a:p>
        </p:txBody>
      </p:sp>
    </p:spTree>
    <p:extLst>
      <p:ext uri="{BB962C8B-B14F-4D97-AF65-F5344CB8AC3E}">
        <p14:creationId xmlns:p14="http://schemas.microsoft.com/office/powerpoint/2010/main" val="144442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-152464"/>
          <a:ext cx="12191999" cy="6984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3360">
                  <a:extLst>
                    <a:ext uri="{9D8B030D-6E8A-4147-A177-3AD203B41FA5}">
                      <a16:colId xmlns:a16="http://schemas.microsoft.com/office/drawing/2014/main" val="95714973"/>
                    </a:ext>
                  </a:extLst>
                </a:gridCol>
                <a:gridCol w="8138639">
                  <a:extLst>
                    <a:ext uri="{9D8B030D-6E8A-4147-A177-3AD203B41FA5}">
                      <a16:colId xmlns:a16="http://schemas.microsoft.com/office/drawing/2014/main" val="3427886420"/>
                    </a:ext>
                  </a:extLst>
                </a:gridCol>
              </a:tblGrid>
              <a:tr h="381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0"/>
                        </a:spcAft>
                      </a:pPr>
                      <a:r>
                        <a:rPr lang="en-IN" sz="2000" b="1" dirty="0">
                          <a:effectLst/>
                        </a:rPr>
                        <a:t>Agent 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0"/>
                        </a:spcAft>
                      </a:pPr>
                      <a:r>
                        <a:rPr lang="en-IN" sz="2000" b="1">
                          <a:effectLst/>
                        </a:rPr>
                        <a:t>Mechanism of action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951644"/>
                  </a:ext>
                </a:extLst>
              </a:tr>
              <a:tr h="388549">
                <a:tc gridSpan="2">
                  <a:txBody>
                    <a:bodyPr/>
                    <a:lstStyle/>
                    <a:p>
                      <a:pPr marL="15240" indent="-6350" algn="just">
                        <a:lnSpc>
                          <a:spcPct val="109000"/>
                        </a:lnSpc>
                        <a:spcAft>
                          <a:spcPts val="15"/>
                        </a:spcAft>
                      </a:pPr>
                      <a:r>
                        <a:rPr lang="en-IN" sz="2000" b="1">
                          <a:effectLst/>
                        </a:rPr>
                        <a:t>Inhalation agents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007297"/>
                  </a:ext>
                </a:extLst>
              </a:tr>
              <a:tr h="648861">
                <a:tc>
                  <a:txBody>
                    <a:bodyPr/>
                    <a:lstStyle/>
                    <a:p>
                      <a:pPr marL="111760" indent="-6350" algn="just">
                        <a:lnSpc>
                          <a:spcPct val="109000"/>
                        </a:lnSpc>
                        <a:spcAft>
                          <a:spcPts val="1330"/>
                        </a:spcAft>
                      </a:pPr>
                      <a:r>
                        <a:rPr lang="en-IN" sz="2000" b="1">
                          <a:effectLst/>
                        </a:rPr>
                        <a:t>Carbon monoxide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8900" indent="-6350">
                        <a:lnSpc>
                          <a:spcPct val="91000"/>
                        </a:lnSpc>
                        <a:spcAft>
                          <a:spcPts val="695"/>
                        </a:spcAft>
                      </a:pPr>
                      <a:r>
                        <a:rPr lang="en-IN" sz="2000" b="1" dirty="0">
                          <a:effectLst/>
                        </a:rPr>
                        <a:t>Neuromuscular blocking drugs Combines with </a:t>
                      </a:r>
                      <a:r>
                        <a:rPr lang="en-IN" sz="2000" b="1" dirty="0" err="1">
                          <a:effectLst/>
                        </a:rPr>
                        <a:t>hemoglobin</a:t>
                      </a:r>
                      <a:r>
                        <a:rPr lang="en-IN" sz="2000" b="1" dirty="0">
                          <a:effectLst/>
                        </a:rPr>
                        <a:t>, lowering oxygen content of blood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613150"/>
                  </a:ext>
                </a:extLst>
              </a:tr>
              <a:tr h="930897">
                <a:tc>
                  <a:txBody>
                    <a:bodyPr/>
                    <a:lstStyle/>
                    <a:p>
                      <a:pPr marL="106680" indent="-6350" algn="just">
                        <a:lnSpc>
                          <a:spcPct val="109000"/>
                        </a:lnSpc>
                        <a:spcAft>
                          <a:spcPts val="1250"/>
                        </a:spcAft>
                      </a:pPr>
                      <a:r>
                        <a:rPr lang="en-IN" sz="2000" b="1" dirty="0">
                          <a:effectLst/>
                        </a:rPr>
                        <a:t>Carbon dioxide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110"/>
                        </a:spcAft>
                      </a:pPr>
                      <a:r>
                        <a:rPr lang="en-IN" sz="2000" b="1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95885" algn="just">
                        <a:lnSpc>
                          <a:spcPct val="109000"/>
                        </a:lnSpc>
                        <a:spcAft>
                          <a:spcPts val="545"/>
                        </a:spcAft>
                      </a:pPr>
                      <a:r>
                        <a:rPr lang="en-IN" sz="2000" b="1">
                          <a:effectLst/>
                        </a:rPr>
                        <a:t>Direct depression of CNS and other vital organs; anaesthetic effects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432782"/>
                  </a:ext>
                </a:extLst>
              </a:tr>
              <a:tr h="388549">
                <a:tc>
                  <a:txBody>
                    <a:bodyPr/>
                    <a:lstStyle/>
                    <a:p>
                      <a:pPr marL="111760" indent="-6350" algn="just">
                        <a:lnSpc>
                          <a:spcPct val="109000"/>
                        </a:lnSpc>
                        <a:spcAft>
                          <a:spcPts val="3580"/>
                        </a:spcAft>
                      </a:pPr>
                      <a:r>
                        <a:rPr lang="en-IN" sz="2000" b="1">
                          <a:effectLst/>
                        </a:rPr>
                        <a:t>Hydrogen cyanide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0330" indent="-91440" algn="just">
                        <a:lnSpc>
                          <a:spcPct val="109000"/>
                        </a:lnSpc>
                        <a:spcAft>
                          <a:spcPts val="2815"/>
                        </a:spcAft>
                      </a:pPr>
                      <a:r>
                        <a:rPr lang="en-IN" sz="2000" b="1">
                          <a:effectLst/>
                        </a:rPr>
                        <a:t>Direct inhibition of cellular utilization of oxygen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837182"/>
                  </a:ext>
                </a:extLst>
              </a:tr>
              <a:tr h="388549">
                <a:tc>
                  <a:txBody>
                    <a:bodyPr/>
                    <a:lstStyle/>
                    <a:p>
                      <a:pPr marL="15240" indent="-6350" algn="just">
                        <a:lnSpc>
                          <a:spcPct val="109000"/>
                        </a:lnSpc>
                        <a:spcAft>
                          <a:spcPts val="15"/>
                        </a:spcAft>
                      </a:pPr>
                      <a:r>
                        <a:rPr lang="en-IN" sz="2000" b="1">
                          <a:effectLst/>
                        </a:rPr>
                        <a:t>Inhalation agents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indent="-100330" algn="just">
                        <a:lnSpc>
                          <a:spcPct val="109000"/>
                        </a:lnSpc>
                        <a:spcAft>
                          <a:spcPts val="15"/>
                        </a:spcAft>
                      </a:pPr>
                      <a:r>
                        <a:rPr lang="en-IN" sz="2000" b="1" dirty="0">
                          <a:effectLst/>
                        </a:rPr>
                        <a:t>Direct depression of CNS and other vital </a:t>
                      </a:r>
                      <a:r>
                        <a:rPr lang="en-IN" sz="2000" b="1" dirty="0" smtClean="0">
                          <a:effectLst/>
                        </a:rPr>
                        <a:t>organs</a:t>
                      </a:r>
                      <a:endParaRPr lang="en-IN" sz="2000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5286368"/>
                  </a:ext>
                </a:extLst>
              </a:tr>
              <a:tr h="777098">
                <a:tc>
                  <a:txBody>
                    <a:bodyPr/>
                    <a:lstStyle/>
                    <a:p>
                      <a:pPr marL="102235" indent="-6350" algn="just">
                        <a:lnSpc>
                          <a:spcPct val="109000"/>
                        </a:lnSpc>
                        <a:spcAft>
                          <a:spcPts val="1875"/>
                        </a:spcAft>
                      </a:pPr>
                      <a:r>
                        <a:rPr lang="en-IN" sz="2000" b="1" dirty="0">
                          <a:effectLst/>
                        </a:rPr>
                        <a:t>Nitrogen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0330" marR="214630" indent="-91440" algn="just">
                        <a:lnSpc>
                          <a:spcPct val="109000"/>
                        </a:lnSpc>
                        <a:spcAft>
                          <a:spcPts val="1040"/>
                        </a:spcAft>
                      </a:pPr>
                      <a:r>
                        <a:rPr lang="en-IN" sz="2000" b="1">
                          <a:effectLst/>
                        </a:rPr>
                        <a:t>Displaces oxygen in the inspired breath: lowers oxygen content of blood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503672"/>
                  </a:ext>
                </a:extLst>
              </a:tr>
              <a:tr h="388549">
                <a:tc gridSpan="2">
                  <a:txBody>
                    <a:bodyPr/>
                    <a:lstStyle/>
                    <a:p>
                      <a:pPr marL="104775" marR="283845" indent="-95885" algn="just">
                        <a:lnSpc>
                          <a:spcPct val="109000"/>
                        </a:lnSpc>
                        <a:spcAft>
                          <a:spcPts val="665"/>
                        </a:spcAft>
                      </a:pPr>
                      <a:r>
                        <a:rPr lang="en-IN" sz="2000" b="1" dirty="0">
                          <a:effectLst/>
                        </a:rPr>
                        <a:t>Injectable agents 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338963"/>
                  </a:ext>
                </a:extLst>
              </a:tr>
              <a:tr h="388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0"/>
                        </a:spcAft>
                      </a:pPr>
                      <a:r>
                        <a:rPr lang="en-IN" sz="2000" b="1" dirty="0">
                          <a:effectLst/>
                        </a:rPr>
                        <a:t>Barbiturates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0330" indent="-91440" algn="just">
                        <a:lnSpc>
                          <a:spcPct val="109000"/>
                        </a:lnSpc>
                        <a:spcAft>
                          <a:spcPts val="15"/>
                        </a:spcAft>
                      </a:pPr>
                      <a:r>
                        <a:rPr lang="en-IN" sz="2000" b="1">
                          <a:effectLst/>
                        </a:rPr>
                        <a:t>Direct depression of CNS; anesthetic effects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6191164"/>
                  </a:ext>
                </a:extLst>
              </a:tr>
              <a:tr h="777098">
                <a:tc>
                  <a:txBody>
                    <a:bodyPr/>
                    <a:lstStyle/>
                    <a:p>
                      <a:pPr marL="93345" indent="-6350" algn="just">
                        <a:lnSpc>
                          <a:spcPct val="109000"/>
                        </a:lnSpc>
                        <a:spcAft>
                          <a:spcPts val="1255"/>
                        </a:spcAft>
                      </a:pPr>
                      <a:r>
                        <a:rPr lang="en-IN" sz="2000" b="1" dirty="0">
                          <a:effectLst/>
                        </a:rPr>
                        <a:t>Chloral hydrate and combinations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4775" indent="-95885" algn="just">
                        <a:lnSpc>
                          <a:spcPct val="109000"/>
                        </a:lnSpc>
                        <a:spcAft>
                          <a:spcPts val="650"/>
                        </a:spcAft>
                      </a:pPr>
                      <a:r>
                        <a:rPr lang="en-IN" sz="2000" b="1">
                          <a:effectLst/>
                        </a:rPr>
                        <a:t>Direct depression of CNS; anesthetic effects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3722583"/>
                  </a:ext>
                </a:extLst>
              </a:tr>
              <a:tr h="388549">
                <a:tc>
                  <a:txBody>
                    <a:bodyPr/>
                    <a:lstStyle/>
                    <a:p>
                      <a:pPr marL="97790" indent="-6350" algn="just">
                        <a:lnSpc>
                          <a:spcPct val="109000"/>
                        </a:lnSpc>
                        <a:spcAft>
                          <a:spcPts val="595"/>
                        </a:spcAft>
                      </a:pPr>
                      <a:r>
                        <a:rPr lang="en-IN" sz="2000" b="1" dirty="0">
                          <a:effectLst/>
                        </a:rPr>
                        <a:t>Ethanol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45" indent="2540" algn="just">
                        <a:lnSpc>
                          <a:spcPct val="104000"/>
                        </a:lnSpc>
                        <a:spcAft>
                          <a:spcPts val="565"/>
                        </a:spcAft>
                      </a:pPr>
                      <a:r>
                        <a:rPr lang="en-IN" sz="2000" b="1" dirty="0">
                          <a:effectLst/>
                        </a:rPr>
                        <a:t>Direct depression of CNS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842299"/>
                  </a:ext>
                </a:extLst>
              </a:tr>
              <a:tr h="388549">
                <a:tc>
                  <a:txBody>
                    <a:bodyPr/>
                    <a:lstStyle/>
                    <a:p>
                      <a:pPr marL="82550" indent="2540" algn="just">
                        <a:lnSpc>
                          <a:spcPct val="104000"/>
                        </a:lnSpc>
                        <a:spcAft>
                          <a:spcPts val="2040"/>
                        </a:spcAft>
                      </a:pPr>
                      <a:r>
                        <a:rPr lang="en-IN" sz="2000" b="1">
                          <a:effectLst/>
                        </a:rPr>
                        <a:t>T61</a:t>
                      </a:r>
                      <a:endParaRPr lang="en-IN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240" indent="-6350" algn="just">
                        <a:lnSpc>
                          <a:spcPct val="109000"/>
                        </a:lnSpc>
                        <a:spcAft>
                          <a:spcPts val="1945"/>
                        </a:spcAft>
                      </a:pPr>
                      <a:r>
                        <a:rPr lang="en-IN" sz="2000" b="1" dirty="0">
                          <a:effectLst/>
                        </a:rPr>
                        <a:t>Direct depression of CNS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65379"/>
                  </a:ext>
                </a:extLst>
              </a:tr>
              <a:tr h="749429">
                <a:tc>
                  <a:txBody>
                    <a:bodyPr/>
                    <a:lstStyle/>
                    <a:p>
                      <a:pPr marL="82550" indent="2540" algn="just">
                        <a:lnSpc>
                          <a:spcPct val="104000"/>
                        </a:lnSpc>
                        <a:spcAft>
                          <a:spcPts val="2040"/>
                        </a:spcAft>
                      </a:pPr>
                      <a:r>
                        <a:rPr lang="en-IN" sz="2000" b="1" dirty="0" err="1" smtClean="0">
                          <a:effectLst/>
                        </a:rPr>
                        <a:t>Neuromuscularblocking</a:t>
                      </a:r>
                      <a:r>
                        <a:rPr lang="en-IN" sz="2000" b="1" dirty="0" smtClean="0">
                          <a:effectLst/>
                        </a:rPr>
                        <a:t> </a:t>
                      </a:r>
                      <a:r>
                        <a:rPr lang="en-IN" sz="2000" b="1" dirty="0">
                          <a:effectLst/>
                        </a:rPr>
                        <a:t>drug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240" indent="-6350" algn="just">
                        <a:lnSpc>
                          <a:spcPct val="109000"/>
                        </a:lnSpc>
                        <a:spcAft>
                          <a:spcPts val="1945"/>
                        </a:spcAft>
                      </a:pPr>
                      <a:r>
                        <a:rPr lang="en-IN" sz="2000" b="1" dirty="0">
                          <a:effectLst/>
                        </a:rPr>
                        <a:t>Paralysis of respiratory muscles</a:t>
                      </a:r>
                      <a:endParaRPr lang="en-IN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09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64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128" y="365126"/>
            <a:ext cx="9949671" cy="726696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/>
            </a:r>
            <a:br>
              <a:rPr lang="en-IN" b="1" dirty="0" smtClean="0">
                <a:solidFill>
                  <a:srgbClr val="00B0F0"/>
                </a:solidFill>
              </a:rPr>
            </a:br>
            <a:r>
              <a:rPr lang="en-IN" b="1" dirty="0" smtClean="0">
                <a:solidFill>
                  <a:srgbClr val="00B0F0"/>
                </a:solidFill>
              </a:rPr>
              <a:t>Route of administration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28" y="2133600"/>
            <a:ext cx="10358983" cy="3777622"/>
          </a:xfrm>
        </p:spPr>
        <p:txBody>
          <a:bodyPr>
            <a:noAutofit/>
          </a:bodyPr>
          <a:lstStyle/>
          <a:p>
            <a:pPr lvl="0" fontAlgn="base"/>
            <a:r>
              <a:rPr lang="en-IN" sz="2800" dirty="0" smtClean="0">
                <a:solidFill>
                  <a:srgbClr val="FF0000"/>
                </a:solidFill>
              </a:rPr>
              <a:t>Barbiturates</a:t>
            </a:r>
            <a:r>
              <a:rPr lang="en-IN" sz="2800" dirty="0">
                <a:solidFill>
                  <a:srgbClr val="FF0000"/>
                </a:solidFill>
              </a:rPr>
              <a:t>: </a:t>
            </a:r>
            <a:r>
              <a:rPr lang="en-IN" sz="2800" dirty="0" err="1"/>
              <a:t>i</a:t>
            </a:r>
            <a:r>
              <a:rPr lang="en-IN" sz="2800" dirty="0"/>
              <a:t>/p, </a:t>
            </a:r>
            <a:r>
              <a:rPr lang="en-IN" sz="2800" dirty="0" err="1"/>
              <a:t>i</a:t>
            </a:r>
            <a:r>
              <a:rPr lang="en-IN" sz="2800" dirty="0"/>
              <a:t>/v or </a:t>
            </a:r>
            <a:r>
              <a:rPr lang="en-IN" sz="2800" dirty="0" err="1"/>
              <a:t>i</a:t>
            </a:r>
            <a:r>
              <a:rPr lang="en-IN" sz="2800" dirty="0"/>
              <a:t>/cardiac in small animals.</a:t>
            </a:r>
          </a:p>
          <a:p>
            <a:pPr lvl="0" fontAlgn="base"/>
            <a:r>
              <a:rPr lang="en-IN" sz="2800" dirty="0">
                <a:solidFill>
                  <a:srgbClr val="FF0000"/>
                </a:solidFill>
              </a:rPr>
              <a:t>Chloral hydrate: </a:t>
            </a:r>
            <a:r>
              <a:rPr lang="en-IN" sz="2800" dirty="0" err="1"/>
              <a:t>i</a:t>
            </a:r>
            <a:r>
              <a:rPr lang="en-IN" sz="2800" dirty="0"/>
              <a:t>/v in large animals.</a:t>
            </a:r>
          </a:p>
          <a:p>
            <a:pPr lvl="0" fontAlgn="base"/>
            <a:r>
              <a:rPr lang="en-IN" sz="2800" dirty="0"/>
              <a:t>Saturated solution of </a:t>
            </a:r>
            <a:r>
              <a:rPr lang="en-IN" sz="2800" dirty="0">
                <a:solidFill>
                  <a:srgbClr val="FF0000"/>
                </a:solidFill>
              </a:rPr>
              <a:t>magnesium sulphate </a:t>
            </a:r>
            <a:r>
              <a:rPr lang="en-IN" sz="2800" dirty="0"/>
              <a:t>(1:1) </a:t>
            </a:r>
            <a:r>
              <a:rPr lang="en-IN" sz="2800" dirty="0" err="1"/>
              <a:t>i</a:t>
            </a:r>
            <a:r>
              <a:rPr lang="en-IN" sz="2800" dirty="0"/>
              <a:t>/v in small or large animals.</a:t>
            </a:r>
          </a:p>
          <a:p>
            <a:pPr lvl="0" fontAlgn="base"/>
            <a:r>
              <a:rPr lang="en-IN" sz="2800" dirty="0">
                <a:solidFill>
                  <a:srgbClr val="FF0000"/>
                </a:solidFill>
              </a:rPr>
              <a:t>Inhalation Anaesthetics: </a:t>
            </a:r>
            <a:r>
              <a:rPr lang="en-IN" sz="2800" dirty="0"/>
              <a:t>Ether or chloroform in dogs, cats, birds or rodents (pre-treat with tranquilizers to prevent, howling, excitement or struggling).</a:t>
            </a:r>
          </a:p>
          <a:p>
            <a:pPr lvl="0" fontAlgn="base"/>
            <a:r>
              <a:rPr lang="en-IN" sz="2800" b="1" dirty="0">
                <a:solidFill>
                  <a:srgbClr val="7030A0"/>
                </a:solidFill>
              </a:rPr>
              <a:t>Carbon Monoxide (Chamber): </a:t>
            </a:r>
            <a:r>
              <a:rPr lang="en-IN" sz="2800" dirty="0"/>
              <a:t>Dogs and cats (pre-treat with tranquilizers to prevent excitement or struggling).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04804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0738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3200" b="1" dirty="0">
                <a:solidFill>
                  <a:srgbClr val="FF0000"/>
                </a:solidFill>
              </a:rPr>
              <a:t>Ideal Agent:</a:t>
            </a:r>
            <a:r>
              <a:rPr lang="en-IN" sz="3200" dirty="0">
                <a:solidFill>
                  <a:srgbClr val="FF0000"/>
                </a:solidFill>
              </a:rPr>
              <a:t> </a:t>
            </a:r>
            <a:endParaRPr lang="en-IN" sz="3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IN" sz="3200" dirty="0" smtClean="0"/>
              <a:t>	</a:t>
            </a:r>
            <a:r>
              <a:rPr lang="en-IN" sz="3200" b="1" dirty="0" err="1" smtClean="0">
                <a:solidFill>
                  <a:srgbClr val="7030A0"/>
                </a:solidFill>
              </a:rPr>
              <a:t>Pentobarbitone</a:t>
            </a:r>
            <a:r>
              <a:rPr lang="en-IN" sz="3200" b="1" dirty="0" smtClean="0">
                <a:solidFill>
                  <a:srgbClr val="7030A0"/>
                </a:solidFill>
              </a:rPr>
              <a:t> </a:t>
            </a:r>
            <a:r>
              <a:rPr lang="en-IN" sz="3200" b="1" dirty="0">
                <a:solidFill>
                  <a:srgbClr val="7030A0"/>
                </a:solidFill>
              </a:rPr>
              <a:t>(6.6 G) </a:t>
            </a:r>
            <a:r>
              <a:rPr lang="en-IN" sz="3200" dirty="0"/>
              <a:t>+ </a:t>
            </a:r>
            <a:r>
              <a:rPr lang="en-IN" sz="3200" b="1" dirty="0">
                <a:solidFill>
                  <a:srgbClr val="00B0F0"/>
                </a:solidFill>
              </a:rPr>
              <a:t>Chloral hydrate (30 G) </a:t>
            </a:r>
            <a:r>
              <a:rPr lang="en-IN" sz="3200" dirty="0"/>
              <a:t>+ </a:t>
            </a:r>
            <a:r>
              <a:rPr lang="en-IN" sz="3200" b="1" dirty="0">
                <a:solidFill>
                  <a:srgbClr val="FFC000"/>
                </a:solidFill>
              </a:rPr>
              <a:t>Magnesium sulphate (15 G)</a:t>
            </a:r>
            <a:r>
              <a:rPr lang="en-IN" sz="3200" dirty="0"/>
              <a:t> in 1000 ml water </a:t>
            </a:r>
            <a:r>
              <a:rPr lang="en-IN" sz="3200" dirty="0" err="1"/>
              <a:t>i</a:t>
            </a:r>
            <a:r>
              <a:rPr lang="en-IN" sz="3200" dirty="0"/>
              <a:t>/v: Rapid respiratory failure and cardiac arrest without causing muscular twitching’s or spasms</a:t>
            </a:r>
            <a:r>
              <a:rPr lang="en-IN" sz="3200" dirty="0" smtClean="0"/>
              <a:t>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2883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9066" y="2992387"/>
            <a:ext cx="3813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1402</TotalTime>
  <Words>294</Words>
  <Application>Microsoft Office PowerPoint</Application>
  <PresentationFormat>Widescreen</PresentationFormat>
  <Paragraphs>65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Aharoni</vt:lpstr>
      <vt:lpstr>Arial</vt:lpstr>
      <vt:lpstr>Berlin Sans FB Demi</vt:lpstr>
      <vt:lpstr>Calibri</vt:lpstr>
      <vt:lpstr>Century Gothic</vt:lpstr>
      <vt:lpstr>Comic Sans MS</vt:lpstr>
      <vt:lpstr>Times New Roman</vt:lpstr>
      <vt:lpstr>Wingdings 3</vt:lpstr>
      <vt:lpstr>Wisp</vt:lpstr>
      <vt:lpstr>PowerPoint Presentation</vt:lpstr>
      <vt:lpstr>Euthanasia </vt:lpstr>
      <vt:lpstr>List of Euthanizing agents: </vt:lpstr>
      <vt:lpstr>PowerPoint Presentation</vt:lpstr>
      <vt:lpstr>PowerPoint Presentation</vt:lpstr>
      <vt:lpstr> Route of administration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88</cp:revision>
  <dcterms:created xsi:type="dcterms:W3CDTF">2019-01-23T05:57:38Z</dcterms:created>
  <dcterms:modified xsi:type="dcterms:W3CDTF">2020-04-23T10:56:29Z</dcterms:modified>
</cp:coreProperties>
</file>