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316" r:id="rId2"/>
    <p:sldId id="286" r:id="rId3"/>
    <p:sldId id="319" r:id="rId4"/>
    <p:sldId id="312" r:id="rId5"/>
    <p:sldId id="287" r:id="rId6"/>
    <p:sldId id="288" r:id="rId7"/>
    <p:sldId id="289" r:id="rId8"/>
    <p:sldId id="318" r:id="rId9"/>
    <p:sldId id="291" r:id="rId10"/>
    <p:sldId id="292" r:id="rId11"/>
    <p:sldId id="293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284B-0E66-47F8-B4D3-59305779BFE4}" type="datetimeFigureOut">
              <a:rPr lang="en-IN" smtClean="0"/>
              <a:t>23-04-2020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870C-51FC-455C-B1B4-159C5C7D3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98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9870C-51FC-455C-B1B4-159C5C7D36D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67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90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64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6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09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81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05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97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4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85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3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3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9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55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59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1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07780" y="821392"/>
            <a:ext cx="8968636" cy="13857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omic Sans MS" panose="030F0702030302020204" pitchFamily="66" charset="0"/>
                <a:cs typeface="Aharoni" pitchFamily="2" charset="-79"/>
              </a:rPr>
              <a:t>History of </a:t>
            </a:r>
            <a:r>
              <a:rPr lang="en-US" sz="4800" dirty="0" err="1" smtClean="0">
                <a:latin typeface="Comic Sans MS" panose="030F0702030302020204" pitchFamily="66" charset="0"/>
                <a:cs typeface="Aharoni" pitchFamily="2" charset="-79"/>
              </a:rPr>
              <a:t>Anaesthesia</a:t>
            </a:r>
            <a:endParaRPr lang="en-US" sz="4800" dirty="0">
              <a:latin typeface="Comic Sans MS" panose="030F0702030302020204" pitchFamily="66" charset="0"/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1676" y="4270069"/>
            <a:ext cx="963785" cy="98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23" y="4270069"/>
            <a:ext cx="1273767" cy="1071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9807" y="4607064"/>
            <a:ext cx="11267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Dr.Kumari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 </a:t>
            </a:r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Anjana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/>
            </a:r>
            <a:b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</a:br>
            <a:r>
              <a:rPr lang="en-IN" sz="2800" dirty="0" smtClean="0">
                <a:latin typeface="Comic Sans MS" panose="030F0702030302020204" pitchFamily="66" charset="0"/>
                <a:cs typeface="Aharoni" pitchFamily="2" charset="-79"/>
              </a:rPr>
              <a:t>Assistant Professor</a:t>
            </a:r>
            <a:br>
              <a:rPr lang="en-IN" sz="2800" dirty="0" smtClean="0">
                <a:latin typeface="Comic Sans MS" panose="030F0702030302020204" pitchFamily="66" charset="0"/>
                <a:cs typeface="Aharoni" pitchFamily="2" charset="-79"/>
              </a:rPr>
            </a:br>
            <a:r>
              <a:rPr lang="en-IN" sz="2800" dirty="0" err="1" smtClean="0">
                <a:latin typeface="Comic Sans MS" panose="030F0702030302020204" pitchFamily="66" charset="0"/>
                <a:cs typeface="Aharoni" pitchFamily="2" charset="-79"/>
              </a:rPr>
              <a:t>Deptt</a:t>
            </a:r>
            <a:r>
              <a:rPr lang="en-IN" sz="2800" dirty="0" smtClean="0">
                <a:latin typeface="Comic Sans MS" panose="030F0702030302020204" pitchFamily="66" charset="0"/>
                <a:cs typeface="Aharoni" pitchFamily="2" charset="-79"/>
              </a:rPr>
              <a:t>. of Veterinary Pharmacology &amp; Toxicology</a:t>
            </a:r>
          </a:p>
          <a:p>
            <a:pPr algn="ctr"/>
            <a:r>
              <a:rPr lang="en-IN" sz="2800" dirty="0" smtClean="0">
                <a:latin typeface="Comic Sans MS" panose="030F0702030302020204" pitchFamily="66" charset="0"/>
                <a:cs typeface="Aharoni" pitchFamily="2" charset="-79"/>
              </a:rPr>
              <a:t>Bihar Veterinary College, Bihar Animal Sciences University, Patna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925" y="436180"/>
            <a:ext cx="10103069" cy="6237889"/>
          </a:xfrm>
        </p:spPr>
        <p:txBody>
          <a:bodyPr>
            <a:noAutofit/>
          </a:bodyPr>
          <a:lstStyle/>
          <a:p>
            <a:pPr algn="just">
              <a:spcBef>
                <a:spcPts val="2400"/>
              </a:spcBef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1872</a:t>
            </a:r>
            <a:r>
              <a:rPr lang="en-IN" sz="3200" dirty="0" smtClean="0">
                <a:latin typeface="Comic Sans MS" panose="030F0702030302020204" pitchFamily="66" charset="0"/>
              </a:rPr>
              <a:t>-</a:t>
            </a:r>
            <a:r>
              <a:rPr lang="en-IN" sz="3200" dirty="0" smtClean="0">
                <a:latin typeface="Comic Sans MS" panose="030F0702030302020204" pitchFamily="66" charset="0"/>
              </a:rPr>
              <a:t>-</a:t>
            </a:r>
            <a:r>
              <a:rPr lang="en-I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Chloral hydrate </a:t>
            </a:r>
            <a:r>
              <a:rPr lang="en-IN" sz="3200" dirty="0" smtClean="0">
                <a:latin typeface="Comic Sans MS" panose="030F0702030302020204" pitchFamily="66" charset="0"/>
              </a:rPr>
              <a:t>was the </a:t>
            </a:r>
            <a:r>
              <a:rPr lang="en-IN" sz="3200" b="1" dirty="0" smtClean="0">
                <a:latin typeface="Comic Sans MS" panose="030F0702030302020204" pitchFamily="66" charset="0"/>
              </a:rPr>
              <a:t>first intravenous </a:t>
            </a:r>
            <a:r>
              <a:rPr lang="en-IN" sz="3200" dirty="0" smtClean="0">
                <a:latin typeface="Comic Sans MS" panose="030F0702030302020204" pitchFamily="66" charset="0"/>
              </a:rPr>
              <a:t>anaesthetic</a:t>
            </a:r>
            <a:r>
              <a:rPr lang="en-IN" sz="3200" dirty="0" smtClean="0">
                <a:latin typeface="Comic Sans MS" panose="030F0702030302020204" pitchFamily="66" charset="0"/>
              </a:rPr>
              <a:t>.</a:t>
            </a:r>
            <a:endParaRPr lang="en-IN" sz="3200" dirty="0" smtClean="0">
              <a:latin typeface="Comic Sans MS" panose="030F0702030302020204" pitchFamily="66" charset="0"/>
            </a:endParaRPr>
          </a:p>
          <a:p>
            <a:pPr algn="just">
              <a:spcBef>
                <a:spcPts val="2400"/>
              </a:spcBef>
            </a:pPr>
            <a:r>
              <a:rPr lang="en-IN" sz="3200" b="1" dirty="0" smtClean="0">
                <a:latin typeface="Comic Sans MS" panose="030F0702030302020204" pitchFamily="66" charset="0"/>
              </a:rPr>
              <a:t>1903</a:t>
            </a:r>
            <a:r>
              <a:rPr lang="en-IN" sz="3200" dirty="0" smtClean="0">
                <a:latin typeface="Comic Sans MS" panose="030F0702030302020204" pitchFamily="66" charset="0"/>
              </a:rPr>
              <a:t>--Barbiturates were introduced. </a:t>
            </a:r>
            <a:endParaRPr lang="en-US" altLang="en-US" sz="32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24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1929--Cyclopropane was discovered and remained in extensive use for next 30   		  years.  </a:t>
            </a:r>
          </a:p>
          <a:p>
            <a:pPr lvl="0" algn="just">
              <a:spcBef>
                <a:spcPts val="2400"/>
              </a:spcBef>
            </a:pP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1935--Thiopentone was introduced as general anaesthetic by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Lundi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</a:pP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1956--introduction of halothane, a non-flammable anaesthetic, 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revolutionized</a:t>
            </a:r>
            <a:r>
              <a:rPr kumimoji="0" lang="en-US" altLang="en-US" sz="3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altLang="en-US" sz="3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inhalation 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anaesthesia. 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â¢ Among the most widely used drugs are Propofol, Etomidate,&#10;Barbiturates such as methohexital and thiopentone,&#10;Benzodiaze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35" y="1388544"/>
            <a:ext cx="7294179" cy="52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7038" y="495375"/>
            <a:ext cx="8273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Anaesthesia in 21</a:t>
            </a:r>
            <a:r>
              <a:rPr lang="en-US" sz="4000" b="1" baseline="30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st</a:t>
            </a:r>
            <a:r>
              <a:rPr lang="en-US" sz="4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Century</a:t>
            </a:r>
            <a:endParaRPr lang="en-US" sz="4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9586" y="2478820"/>
            <a:ext cx="57839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Thank You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0517" y="5586249"/>
            <a:ext cx="831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Before discovery of anesthetics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82" y="806669"/>
            <a:ext cx="9640159" cy="44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97986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Before 1846</a:t>
            </a:r>
            <a:endParaRPr lang="en-US" sz="4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346" y="1583653"/>
            <a:ext cx="5034454" cy="46245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Few drugs/plant product used to remove pain-</a:t>
            </a:r>
          </a:p>
          <a:p>
            <a:pPr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		Alcohol</a:t>
            </a:r>
          </a:p>
          <a:p>
            <a:pPr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		Opium</a:t>
            </a:r>
          </a:p>
          <a:p>
            <a:pPr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		Hyoscine</a:t>
            </a:r>
          </a:p>
          <a:p>
            <a:pPr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		Cannabis</a:t>
            </a:r>
          </a:p>
          <a:p>
            <a:pPr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		Cocaine</a:t>
            </a:r>
          </a:p>
          <a:p>
            <a:pPr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		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71131" y="1513127"/>
            <a:ext cx="5310662" cy="4842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Other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method /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non-drugs  method used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to remove pain-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			Cold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			Concussion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			Carotid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compression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			Nerve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compression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			Hypnosis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	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597" y="1790571"/>
            <a:ext cx="6371303" cy="480366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IN" sz="3200" dirty="0" smtClean="0">
                <a:latin typeface="Comic Sans MS" panose="030F0702030302020204" pitchFamily="66" charset="0"/>
              </a:rPr>
              <a:t>1846 - Oliver </a:t>
            </a:r>
            <a:r>
              <a:rPr lang="en-IN" sz="3200" b="1" dirty="0" smtClean="0">
                <a:latin typeface="Comic Sans MS" panose="030F0702030302020204" pitchFamily="66" charset="0"/>
              </a:rPr>
              <a:t>Wendell Holmes</a:t>
            </a:r>
            <a:r>
              <a:rPr lang="en-IN" sz="3200" dirty="0" smtClean="0">
                <a:latin typeface="Comic Sans MS" panose="030F0702030302020204" pitchFamily="66" charset="0"/>
              </a:rPr>
              <a:t> coined the term Anaesthesia. </a:t>
            </a:r>
          </a:p>
          <a:p>
            <a:pPr>
              <a:lnSpc>
                <a:spcPts val="4000"/>
              </a:lnSpc>
            </a:pPr>
            <a:endParaRPr lang="en-IN" sz="3200" dirty="0" smtClean="0">
              <a:latin typeface="Comic Sans MS" panose="030F0702030302020204" pitchFamily="66" charset="0"/>
            </a:endParaRPr>
          </a:p>
          <a:p>
            <a:pPr>
              <a:lnSpc>
                <a:spcPts val="4000"/>
              </a:lnSpc>
            </a:pPr>
            <a:r>
              <a:rPr lang="en-IN" sz="3200" dirty="0" smtClean="0">
                <a:latin typeface="Comic Sans MS" panose="030F0702030302020204" pitchFamily="66" charset="0"/>
              </a:rPr>
              <a:t>It </a:t>
            </a:r>
            <a:r>
              <a:rPr lang="en-IN" sz="3200" dirty="0" smtClean="0">
                <a:latin typeface="Comic Sans MS" panose="030F0702030302020204" pitchFamily="66" charset="0"/>
              </a:rPr>
              <a:t>originates from the Greek word an-  </a:t>
            </a:r>
            <a:r>
              <a:rPr lang="en-I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“without”  </a:t>
            </a:r>
            <a:r>
              <a:rPr lang="en-IN" sz="3200" dirty="0" smtClean="0">
                <a:latin typeface="Comic Sans MS" panose="030F0702030302020204" pitchFamily="66" charset="0"/>
              </a:rPr>
              <a:t>and “</a:t>
            </a:r>
            <a:r>
              <a:rPr lang="en-I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aisthesis</a:t>
            </a:r>
            <a:r>
              <a:rPr lang="en-I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  <a:r>
              <a:rPr lang="en-IN" sz="3200" dirty="0" smtClean="0">
                <a:latin typeface="Comic Sans MS" panose="030F0702030302020204" pitchFamily="66" charset="0"/>
              </a:rPr>
              <a:t>refers to the inhibition of sensation.</a:t>
            </a:r>
          </a:p>
          <a:p>
            <a:pPr marL="0" indent="0">
              <a:lnSpc>
                <a:spcPts val="4000"/>
              </a:lnSpc>
              <a:buNone/>
            </a:pPr>
            <a:endParaRPr lang="en-IN" sz="3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â¢ The word âAnaesthesiaâ was&#10;coined by Oliver Wendell&#10;Holmes in 1846.&#10;â¢ It originates from the Greek an&#10;- &quot;withoutâ and âa..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5"/>
          <a:stretch/>
        </p:blipFill>
        <p:spPr bwMode="auto">
          <a:xfrm>
            <a:off x="7642334" y="1429592"/>
            <a:ext cx="4152901" cy="4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4434" y="721706"/>
            <a:ext cx="1940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1846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423" y="1210273"/>
            <a:ext cx="10666860" cy="1062944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Comic Sans MS" panose="030F0702030302020204" pitchFamily="66" charset="0"/>
              </a:rPr>
              <a:t/>
            </a:r>
            <a:br>
              <a:rPr lang="en-IN" sz="3200" dirty="0" smtClean="0">
                <a:latin typeface="Comic Sans MS" panose="030F0702030302020204" pitchFamily="66" charset="0"/>
              </a:rPr>
            </a:br>
            <a:r>
              <a:rPr lang="en-IN" sz="3200" dirty="0" smtClean="0">
                <a:latin typeface="Comic Sans MS" panose="030F0702030302020204" pitchFamily="66" charset="0"/>
              </a:rPr>
              <a:t/>
            </a:r>
            <a:br>
              <a:rPr lang="en-IN" sz="3200" dirty="0" smtClean="0">
                <a:latin typeface="Comic Sans MS" panose="030F0702030302020204" pitchFamily="66" charset="0"/>
              </a:rPr>
            </a:br>
            <a:r>
              <a:rPr lang="en-IN" sz="3200" dirty="0" smtClean="0">
                <a:latin typeface="Comic Sans MS" panose="030F0702030302020204" pitchFamily="66" charset="0"/>
              </a:rPr>
              <a:t/>
            </a:r>
            <a:br>
              <a:rPr lang="en-IN" sz="3200" dirty="0" smtClean="0">
                <a:latin typeface="Comic Sans MS" panose="030F0702030302020204" pitchFamily="66" charset="0"/>
              </a:rPr>
            </a:br>
            <a:r>
              <a:rPr lang="en-IN" sz="3200" dirty="0" smtClean="0">
                <a:latin typeface="Comic Sans MS" panose="030F0702030302020204" pitchFamily="66" charset="0"/>
              </a:rPr>
              <a:t/>
            </a:r>
            <a:br>
              <a:rPr lang="en-IN" sz="3200" dirty="0" smtClean="0">
                <a:latin typeface="Comic Sans MS" panose="030F0702030302020204" pitchFamily="66" charset="0"/>
              </a:rPr>
            </a:br>
            <a:r>
              <a:rPr lang="en-IN" sz="3200" dirty="0" smtClean="0">
                <a:latin typeface="Comic Sans MS" panose="030F0702030302020204" pitchFamily="66" charset="0"/>
              </a:rPr>
              <a:t/>
            </a:r>
            <a:br>
              <a:rPr lang="en-IN" sz="3200" dirty="0" smtClean="0">
                <a:latin typeface="Comic Sans MS" panose="030F0702030302020204" pitchFamily="66" charset="0"/>
              </a:rPr>
            </a:br>
            <a:r>
              <a:rPr lang="en-IN" sz="3200" dirty="0" smtClean="0">
                <a:latin typeface="Comic Sans MS" panose="030F0702030302020204" pitchFamily="66" charset="0"/>
              </a:rPr>
              <a:t/>
            </a:r>
            <a:br>
              <a:rPr lang="en-IN" sz="3200" dirty="0" smtClean="0">
                <a:latin typeface="Comic Sans MS" panose="030F0702030302020204" pitchFamily="66" charset="0"/>
              </a:rPr>
            </a:br>
            <a:r>
              <a:rPr lang="en-IN" sz="3200" dirty="0" smtClean="0">
                <a:latin typeface="Comic Sans MS" panose="030F0702030302020204" pitchFamily="66" charset="0"/>
              </a:rPr>
              <a:t/>
            </a:r>
            <a:br>
              <a:rPr lang="en-IN" sz="3200" dirty="0" smtClean="0">
                <a:latin typeface="Comic Sans MS" panose="030F0702030302020204" pitchFamily="66" charset="0"/>
              </a:rPr>
            </a:br>
            <a:r>
              <a:rPr lang="en-IN" sz="3200" b="1" dirty="0" smtClean="0">
                <a:latin typeface="Comic Sans MS" panose="030F0702030302020204" pitchFamily="66" charset="0"/>
              </a:rPr>
              <a:t>1776 </a:t>
            </a:r>
            <a:r>
              <a:rPr lang="en-IN" sz="3200" dirty="0" smtClean="0">
                <a:latin typeface="Comic Sans MS" panose="030F0702030302020204" pitchFamily="66" charset="0"/>
              </a:rPr>
              <a:t> -  </a:t>
            </a:r>
            <a:r>
              <a:rPr lang="en-IN" sz="3200" dirty="0" smtClean="0">
                <a:latin typeface="Comic Sans MS" panose="030F0702030302020204" pitchFamily="66" charset="0"/>
              </a:rPr>
              <a:t>first anaesthetic, </a:t>
            </a:r>
            <a:r>
              <a:rPr lang="en-IN" sz="3200" dirty="0" smtClean="0">
                <a:latin typeface="Comic Sans MS" panose="030F0702030302020204" pitchFamily="66" charset="0"/>
              </a:rPr>
              <a:t>nitrous oxide gas </a:t>
            </a:r>
            <a:r>
              <a:rPr lang="en-IN" sz="3200" dirty="0" smtClean="0">
                <a:latin typeface="Comic Sans MS" panose="030F0702030302020204" pitchFamily="66" charset="0"/>
              </a:rPr>
              <a:t>(laughing gas) </a:t>
            </a:r>
            <a:r>
              <a:rPr lang="en-IN" sz="3200" dirty="0" smtClean="0">
                <a:latin typeface="Comic Sans MS" panose="030F0702030302020204" pitchFamily="66" charset="0"/>
              </a:rPr>
              <a:t>was </a:t>
            </a:r>
            <a:r>
              <a:rPr lang="en-IN" sz="3200" dirty="0" smtClean="0">
                <a:latin typeface="Comic Sans MS" panose="030F0702030302020204" pitchFamily="66" charset="0"/>
              </a:rPr>
              <a:t>discovered by </a:t>
            </a:r>
            <a:r>
              <a:rPr lang="en-IN" sz="3200" b="1" dirty="0" smtClean="0">
                <a:latin typeface="Comic Sans MS" panose="030F0702030302020204" pitchFamily="66" charset="0"/>
              </a:rPr>
              <a:t>Priestly</a:t>
            </a:r>
            <a:r>
              <a:rPr lang="en-IN" sz="3200" dirty="0" smtClean="0">
                <a:latin typeface="Comic Sans MS" panose="030F0702030302020204" pitchFamily="66" charset="0"/>
              </a:rPr>
              <a:t>. </a:t>
            </a:r>
            <a:endParaRPr lang="en-IN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77" y="2712980"/>
            <a:ext cx="3304162" cy="3260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8428" y="313245"/>
            <a:ext cx="3993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Nitrous   oxide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853" y="6048453"/>
            <a:ext cx="1531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Comic Sans MS" panose="030F0702030302020204" pitchFamily="66" charset="0"/>
              </a:rPr>
              <a:t>Priestly</a:t>
            </a:r>
            <a:endParaRPr lang="en-IN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40" y="2376737"/>
            <a:ext cx="5505725" cy="42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775" y="2006727"/>
            <a:ext cx="7086784" cy="4730404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3200" dirty="0" smtClean="0">
                <a:latin typeface="Comic Sans MS" panose="030F0702030302020204" pitchFamily="66" charset="0"/>
              </a:rPr>
              <a:t>1844-</a:t>
            </a:r>
            <a:r>
              <a:rPr lang="en-IN" sz="3200" dirty="0">
                <a:latin typeface="Comic Sans MS" panose="030F0702030302020204" pitchFamily="66" charset="0"/>
              </a:rPr>
              <a:t> </a:t>
            </a:r>
            <a:r>
              <a:rPr lang="en-IN" sz="3200" dirty="0" smtClean="0">
                <a:latin typeface="Comic Sans MS" panose="030F0702030302020204" pitchFamily="66" charset="0"/>
              </a:rPr>
              <a:t>Nitrous </a:t>
            </a:r>
            <a:r>
              <a:rPr lang="en-IN" sz="3200" dirty="0">
                <a:latin typeface="Comic Sans MS" panose="030F0702030302020204" pitchFamily="66" charset="0"/>
              </a:rPr>
              <a:t>oxide was first used as an anaesthetic by a dentist </a:t>
            </a:r>
            <a:r>
              <a:rPr lang="en-IN" sz="3200" b="1" dirty="0">
                <a:latin typeface="Comic Sans MS" panose="030F0702030302020204" pitchFamily="66" charset="0"/>
              </a:rPr>
              <a:t>Horace Wells</a:t>
            </a:r>
            <a:r>
              <a:rPr lang="en-IN" sz="3200" dirty="0">
                <a:latin typeface="Comic Sans MS" panose="030F0702030302020204" pitchFamily="66" charset="0"/>
              </a:rPr>
              <a:t> (Hartford, USA) for   removal of a tooth in a human</a:t>
            </a:r>
            <a:r>
              <a:rPr lang="en-IN" sz="32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IN" sz="3200" dirty="0">
              <a:latin typeface="Comic Sans MS" panose="030F0702030302020204" pitchFamily="66" charset="0"/>
            </a:endParaRPr>
          </a:p>
          <a:p>
            <a:pPr algn="just"/>
            <a:r>
              <a:rPr lang="en-IN" sz="3200" dirty="0">
                <a:latin typeface="Comic Sans MS" panose="030F0702030302020204" pitchFamily="66" charset="0"/>
              </a:rPr>
              <a:t> </a:t>
            </a:r>
            <a:r>
              <a:rPr lang="en-IN" sz="3200" b="1" dirty="0" smtClean="0">
                <a:latin typeface="Comic Sans MS" panose="030F0702030302020204" pitchFamily="66" charset="0"/>
              </a:rPr>
              <a:t>Sir </a:t>
            </a:r>
            <a:r>
              <a:rPr lang="en-IN" sz="3200" b="1" dirty="0">
                <a:latin typeface="Comic Sans MS" panose="030F0702030302020204" pitchFamily="66" charset="0"/>
              </a:rPr>
              <a:t>Humphry Davy</a:t>
            </a:r>
            <a:r>
              <a:rPr lang="en-IN" sz="3200" dirty="0">
                <a:latin typeface="Comic Sans MS" panose="030F0702030302020204" pitchFamily="66" charset="0"/>
              </a:rPr>
              <a:t> (British chemist) suggested its use in painless surgery. </a:t>
            </a:r>
            <a:endParaRPr lang="en-IN" sz="32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sz="32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:\history-of-anaesthesia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3711" y="2180853"/>
            <a:ext cx="2830524" cy="33677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104337" y="5665237"/>
            <a:ext cx="359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latin typeface="Comic Sans MS" panose="030F0702030302020204" pitchFamily="66" charset="0"/>
              </a:rPr>
              <a:t> </a:t>
            </a:r>
            <a:r>
              <a:rPr lang="en-IN" sz="2400" b="1" dirty="0" smtClean="0">
                <a:latin typeface="Comic Sans MS" panose="030F0702030302020204" pitchFamily="66" charset="0"/>
              </a:rPr>
              <a:t>Sir Humphry Davy</a:t>
            </a:r>
            <a:r>
              <a:rPr lang="en-IN" sz="2400" dirty="0" smtClean="0"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45981" y="665750"/>
            <a:ext cx="9726820" cy="862425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Comic Sans MS" panose="030F0702030302020204" pitchFamily="66" charset="0"/>
              </a:rPr>
              <a:t>		</a:t>
            </a:r>
            <a:r>
              <a:rPr lang="en-I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Nitrous   oxide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I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Anaesthesia</a:t>
            </a:r>
            <a:endParaRPr lang="en-IN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977461"/>
            <a:ext cx="6936828" cy="58006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omic Sans MS" panose="030F0702030302020204" pitchFamily="66" charset="0"/>
              </a:rPr>
              <a:t>1540  -  Synthesized and named “sweet oil of </a:t>
            </a:r>
            <a:r>
              <a:rPr lang="en-US" sz="2800" dirty="0" smtClean="0">
                <a:latin typeface="Comic Sans MS" panose="030F0702030302020204" pitchFamily="66" charset="0"/>
              </a:rPr>
              <a:t>vitriol</a:t>
            </a:r>
            <a:r>
              <a:rPr lang="en-US" sz="2800" dirty="0" smtClean="0">
                <a:latin typeface="Comic Sans MS" panose="030F0702030302020204" pitchFamily="66" charset="0"/>
              </a:rPr>
              <a:t>” </a:t>
            </a:r>
            <a:r>
              <a:rPr lang="en-US" sz="2800" dirty="0" smtClean="0">
                <a:latin typeface="Comic Sans MS" panose="030F0702030302020204" pitchFamily="66" charset="0"/>
              </a:rPr>
              <a:t>by 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Valerius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Cordus</a:t>
            </a:r>
            <a:r>
              <a:rPr lang="en-US" sz="2800" b="1" dirty="0" smtClean="0">
                <a:latin typeface="Comic Sans MS" panose="030F0702030302020204" pitchFamily="66" charset="0"/>
              </a:rPr>
              <a:t>. </a:t>
            </a:r>
            <a:r>
              <a:rPr lang="en-US" sz="2800" dirty="0" err="1" smtClean="0">
                <a:latin typeface="Comic Sans MS" panose="030F0702030302020204" pitchFamily="66" charset="0"/>
              </a:rPr>
              <a:t>Frobenius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IN" sz="2800" dirty="0" smtClean="0">
                <a:latin typeface="Comic Sans MS" panose="030F0702030302020204" pitchFamily="66" charset="0"/>
              </a:rPr>
              <a:t>   </a:t>
            </a:r>
            <a:r>
              <a:rPr lang="en-US" sz="2800" dirty="0" smtClean="0">
                <a:latin typeface="Comic Sans MS" panose="030F0702030302020204" pitchFamily="66" charset="0"/>
              </a:rPr>
              <a:t>renamed  it “ether”. </a:t>
            </a: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/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IN" sz="2800" dirty="0" smtClean="0">
                <a:latin typeface="Comic Sans MS" panose="030F0702030302020204" pitchFamily="66" charset="0"/>
              </a:rPr>
              <a:t>1818-  </a:t>
            </a:r>
            <a:r>
              <a:rPr lang="en-IN" sz="2800" dirty="0" smtClean="0">
                <a:latin typeface="Comic Sans MS" panose="030F0702030302020204" pitchFamily="66" charset="0"/>
              </a:rPr>
              <a:t>Anaesthetic effect of ether was </a:t>
            </a:r>
            <a:r>
              <a:rPr lang="en-IN" sz="2800" dirty="0" smtClean="0">
                <a:latin typeface="Comic Sans MS" panose="030F0702030302020204" pitchFamily="66" charset="0"/>
              </a:rPr>
              <a:t>discovered </a:t>
            </a:r>
            <a:r>
              <a:rPr lang="en-IN" sz="2800" dirty="0" smtClean="0">
                <a:latin typeface="Comic Sans MS" panose="030F0702030302020204" pitchFamily="66" charset="0"/>
              </a:rPr>
              <a:t>by </a:t>
            </a:r>
            <a:r>
              <a:rPr lang="en-IN" sz="2800" b="1" dirty="0" smtClean="0">
                <a:latin typeface="Comic Sans MS" panose="030F0702030302020204" pitchFamily="66" charset="0"/>
              </a:rPr>
              <a:t>C W Long</a:t>
            </a:r>
            <a:r>
              <a:rPr lang="en-IN" sz="2800" dirty="0" smtClean="0">
                <a:latin typeface="Comic Sans MS" panose="030F0702030302020204" pitchFamily="66" charset="0"/>
              </a:rPr>
              <a:t>. </a:t>
            </a:r>
            <a:r>
              <a:rPr lang="en-IN" sz="2800" dirty="0" smtClean="0">
                <a:latin typeface="Comic Sans MS" panose="030F0702030302020204" pitchFamily="66" charset="0"/>
              </a:rPr>
              <a:t/>
            </a:r>
            <a:br>
              <a:rPr lang="en-IN" sz="2800" dirty="0" smtClean="0">
                <a:latin typeface="Comic Sans MS" panose="030F0702030302020204" pitchFamily="66" charset="0"/>
              </a:rPr>
            </a:br>
            <a:r>
              <a:rPr lang="en-IN" sz="2800" dirty="0" smtClean="0">
                <a:latin typeface="Comic Sans MS" panose="030F0702030302020204" pitchFamily="66" charset="0"/>
              </a:rPr>
              <a:t/>
            </a:r>
            <a:br>
              <a:rPr lang="en-IN" sz="2800" dirty="0" smtClean="0">
                <a:latin typeface="Comic Sans MS" panose="030F0702030302020204" pitchFamily="66" charset="0"/>
              </a:rPr>
            </a:br>
            <a:r>
              <a:rPr lang="en-IN" sz="2800" dirty="0" smtClean="0">
                <a:latin typeface="Comic Sans MS" panose="030F0702030302020204" pitchFamily="66" charset="0"/>
              </a:rPr>
              <a:t>1846-</a:t>
            </a:r>
            <a:r>
              <a:rPr lang="en-IN" sz="2800" dirty="0" smtClean="0">
                <a:latin typeface="Comic Sans MS" panose="030F0702030302020204" pitchFamily="66" charset="0"/>
              </a:rPr>
              <a:t>-   Ether anaesthesia was first 	 publicly </a:t>
            </a:r>
            <a:r>
              <a:rPr lang="en-IN" sz="2800" dirty="0" smtClean="0">
                <a:latin typeface="Comic Sans MS" panose="030F0702030302020204" pitchFamily="66" charset="0"/>
              </a:rPr>
              <a:t> demonstrated </a:t>
            </a:r>
            <a:r>
              <a:rPr lang="en-IN" sz="2800" dirty="0" smtClean="0">
                <a:latin typeface="Comic Sans MS" panose="030F0702030302020204" pitchFamily="66" charset="0"/>
              </a:rPr>
              <a:t>in by 	</a:t>
            </a:r>
            <a:r>
              <a:rPr lang="en-IN" sz="2800" b="1" dirty="0" smtClean="0">
                <a:latin typeface="Comic Sans MS" panose="030F0702030302020204" pitchFamily="66" charset="0"/>
              </a:rPr>
              <a:t>William T G </a:t>
            </a:r>
            <a:r>
              <a:rPr lang="en-IN" sz="2800" b="1" dirty="0" smtClean="0">
                <a:latin typeface="Comic Sans MS" panose="030F0702030302020204" pitchFamily="66" charset="0"/>
              </a:rPr>
              <a:t>Morton</a:t>
            </a:r>
            <a:r>
              <a:rPr lang="en-IN" sz="2800" dirty="0" smtClean="0">
                <a:latin typeface="Comic Sans MS" panose="030F0702030302020204" pitchFamily="66" charset="0"/>
              </a:rPr>
              <a:t> </a:t>
            </a:r>
            <a:r>
              <a:rPr lang="en-IN" sz="2800" dirty="0" smtClean="0">
                <a:latin typeface="Comic Sans MS" panose="030F0702030302020204" pitchFamily="66" charset="0"/>
              </a:rPr>
              <a:t>in </a:t>
            </a:r>
            <a:r>
              <a:rPr lang="en-I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I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Ether 	Dome</a:t>
            </a:r>
            <a:r>
              <a:rPr lang="en-I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 	</a:t>
            </a: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  <a:r>
              <a:rPr lang="en-I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N" sz="2800" dirty="0" smtClean="0">
                <a:latin typeface="Comic Sans MS" panose="030F0702030302020204" pitchFamily="66" charset="0"/>
              </a:rPr>
              <a:t>Massachusetts </a:t>
            </a:r>
            <a:r>
              <a:rPr lang="en-IN" sz="2800" dirty="0" smtClean="0">
                <a:latin typeface="Comic Sans MS" panose="030F0702030302020204" pitchFamily="66" charset="0"/>
              </a:rPr>
              <a:t>General 	</a:t>
            </a:r>
            <a:r>
              <a:rPr lang="en-IN" sz="2800" dirty="0" smtClean="0">
                <a:latin typeface="Comic Sans MS" panose="030F0702030302020204" pitchFamily="66" charset="0"/>
              </a:rPr>
              <a:t>Hospital (Boston</a:t>
            </a:r>
            <a:r>
              <a:rPr lang="en-IN" sz="2800" dirty="0" smtClean="0">
                <a:latin typeface="Comic Sans MS" panose="030F0702030302020204" pitchFamily="66" charset="0"/>
              </a:rPr>
              <a:t>, USA). </a:t>
            </a:r>
            <a:endParaRPr lang="en-IN" sz="2800" dirty="0"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06007" y="228347"/>
            <a:ext cx="6488482" cy="86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		</a:t>
            </a: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	Ether</a:t>
            </a:r>
            <a:r>
              <a:rPr kumimoji="0" lang="en-IN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Anaesthesia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84" y="1212747"/>
            <a:ext cx="2367486" cy="24133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40384" y="3693097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latin typeface="Comic Sans MS" panose="030F0702030302020204" pitchFamily="66" charset="0"/>
              </a:rPr>
              <a:t>William T G Morton</a:t>
            </a:r>
            <a:r>
              <a:rPr lang="en-IN" dirty="0">
                <a:latin typeface="Comic Sans MS" panose="030F0702030302020204" pitchFamily="66" charset="0"/>
              </a:rPr>
              <a:t> </a:t>
            </a:r>
            <a:endParaRPr lang="en-IN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0" b="14120"/>
          <a:stretch>
            <a:fillRect/>
          </a:stretch>
        </p:blipFill>
        <p:spPr>
          <a:xfrm>
            <a:off x="8581412" y="4418688"/>
            <a:ext cx="3320054" cy="1435573"/>
          </a:xfrm>
        </p:spPr>
      </p:pic>
      <p:sp>
        <p:nvSpPr>
          <p:cNvPr id="13" name="Rectangle 12"/>
          <p:cNvSpPr/>
          <p:nvPr/>
        </p:nvSpPr>
        <p:spPr>
          <a:xfrm>
            <a:off x="8365343" y="6018423"/>
            <a:ext cx="360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Comic Sans MS" panose="030F0702030302020204" pitchFamily="66" charset="0"/>
              </a:rPr>
              <a:t>The Ether Dome, Boston, Massachusetts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38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165" y="658552"/>
            <a:ext cx="8911687" cy="82373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John Snow : 1</a:t>
            </a:r>
            <a:r>
              <a:rPr lang="en-US" sz="4000" b="1" baseline="30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st</a:t>
            </a:r>
            <a:r>
              <a:rPr lang="en-US" sz="4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Anaesthesiologist</a:t>
            </a:r>
            <a:endParaRPr lang="en-US" sz="4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847" y="1655337"/>
            <a:ext cx="8040415" cy="4563221"/>
          </a:xfrm>
        </p:spPr>
        <p:txBody>
          <a:bodyPr>
            <a:noAutofit/>
          </a:bodyPr>
          <a:lstStyle/>
          <a:p>
            <a:pPr marL="452438" indent="-452438" algn="just">
              <a:spcBef>
                <a:spcPts val="2400"/>
              </a:spcBef>
            </a:pPr>
            <a:r>
              <a:rPr lang="en-US" sz="2800" dirty="0" smtClean="0">
                <a:latin typeface="Comic Sans MS" panose="030F0702030302020204" pitchFamily="66" charset="0"/>
              </a:rPr>
              <a:t>1</a:t>
            </a:r>
            <a:r>
              <a:rPr lang="en-US" sz="2800" baseline="30000" dirty="0" smtClean="0">
                <a:latin typeface="Comic Sans MS" panose="030F0702030302020204" pitchFamily="66" charset="0"/>
              </a:rPr>
              <a:t>st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anaesthetist</a:t>
            </a:r>
            <a:r>
              <a:rPr lang="en-US" sz="2800" dirty="0" smtClean="0">
                <a:latin typeface="Comic Sans MS" panose="030F0702030302020204" pitchFamily="66" charset="0"/>
              </a:rPr>
              <a:t>: Used</a:t>
            </a:r>
            <a:r>
              <a:rPr lang="en-US" sz="2800" dirty="0" smtClean="0">
                <a:latin typeface="Comic Sans MS" panose="030F0702030302020204" pitchFamily="66" charset="0"/>
              </a:rPr>
              <a:t> </a:t>
            </a:r>
            <a:r>
              <a:rPr lang="en-US" sz="2800" dirty="0" smtClean="0">
                <a:latin typeface="Comic Sans MS" panose="030F0702030302020204" pitchFamily="66" charset="0"/>
              </a:rPr>
              <a:t>ether</a:t>
            </a:r>
            <a:r>
              <a:rPr lang="en-US" sz="2800" dirty="0" smtClean="0">
                <a:latin typeface="Comic Sans MS" panose="030F0702030302020204" pitchFamily="66" charset="0"/>
              </a:rPr>
              <a:t> </a:t>
            </a:r>
            <a:r>
              <a:rPr lang="en-US" sz="2800" dirty="0" smtClean="0">
                <a:latin typeface="Comic Sans MS" panose="030F0702030302020204" pitchFamily="66" charset="0"/>
              </a:rPr>
              <a:t>and</a:t>
            </a:r>
            <a:r>
              <a:rPr lang="en-US" sz="2800" dirty="0" smtClean="0">
                <a:latin typeface="Comic Sans MS" panose="030F0702030302020204" pitchFamily="66" charset="0"/>
              </a:rPr>
              <a:t> </a:t>
            </a:r>
            <a:r>
              <a:rPr lang="en-US" sz="2800" dirty="0" smtClean="0">
                <a:latin typeface="Comic Sans MS" panose="030F0702030302020204" pitchFamily="66" charset="0"/>
              </a:rPr>
              <a:t>Chloroform as </a:t>
            </a:r>
            <a:r>
              <a:rPr lang="en-US" sz="2800" dirty="0" smtClean="0">
                <a:latin typeface="Comic Sans MS" panose="030F0702030302020204" pitchFamily="66" charset="0"/>
              </a:rPr>
              <a:t>surgical </a:t>
            </a:r>
            <a:r>
              <a:rPr lang="en-US" sz="2800" dirty="0" smtClean="0">
                <a:latin typeface="Comic Sans MS" panose="030F0702030302020204" pitchFamily="66" charset="0"/>
              </a:rPr>
              <a:t>anesthetics.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2438" indent="-452438" algn="just">
              <a:spcBef>
                <a:spcPts val="2400"/>
              </a:spcBef>
            </a:pPr>
            <a:r>
              <a:rPr lang="en-US" sz="2800" dirty="0" smtClean="0">
                <a:latin typeface="Comic Sans MS" panose="030F0702030302020204" pitchFamily="66" charset="0"/>
              </a:rPr>
              <a:t>He </a:t>
            </a:r>
            <a:r>
              <a:rPr lang="en-US" sz="2800" dirty="0" smtClean="0">
                <a:latin typeface="Comic Sans MS" panose="030F0702030302020204" pitchFamily="66" charset="0"/>
              </a:rPr>
              <a:t>designed an  apparatus to safe administration  of  ether anaesthesia to the patients and also designed a mask to administer chloroform anaesthesia. </a:t>
            </a:r>
          </a:p>
          <a:p>
            <a:pPr algn="just">
              <a:spcBef>
                <a:spcPts val="2400"/>
              </a:spcBef>
              <a:buNone/>
            </a:pPr>
            <a:endParaRPr lang="en-US" sz="100" dirty="0" smtClean="0">
              <a:latin typeface="Comic Sans MS" panose="030F0702030302020204" pitchFamily="66" charset="0"/>
            </a:endParaRPr>
          </a:p>
          <a:p>
            <a:pPr algn="just">
              <a:spcBef>
                <a:spcPts val="2400"/>
              </a:spcBef>
            </a:pPr>
            <a:r>
              <a:rPr lang="en-US" sz="2800" dirty="0" smtClean="0">
                <a:latin typeface="Comic Sans MS" panose="030F0702030302020204" pitchFamily="66" charset="0"/>
              </a:rPr>
              <a:t>Chloroform anaesthesia became famous,  when He administered chloroform to 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Queen Victoria </a:t>
            </a:r>
            <a:r>
              <a:rPr lang="en-US" sz="2800" dirty="0" smtClean="0">
                <a:latin typeface="Comic Sans MS" panose="030F0702030302020204" pitchFamily="66" charset="0"/>
              </a:rPr>
              <a:t>when she gave birth to the child.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87" y="2382992"/>
            <a:ext cx="2677045" cy="27451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94612" y="5301233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John Snow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812" y="1597599"/>
            <a:ext cx="7630587" cy="5181574"/>
          </a:xfrm>
        </p:spPr>
        <p:txBody>
          <a:bodyPr>
            <a:noAutofit/>
          </a:bodyPr>
          <a:lstStyle/>
          <a:p>
            <a:pPr algn="just">
              <a:spcBef>
                <a:spcPts val="3000"/>
              </a:spcBef>
            </a:pPr>
            <a:r>
              <a:rPr lang="en-I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1847</a:t>
            </a:r>
            <a:r>
              <a:rPr lang="en-IN" sz="3200" dirty="0" smtClean="0">
                <a:latin typeface="Comic Sans MS" panose="030F0702030302020204" pitchFamily="66" charset="0"/>
              </a:rPr>
              <a:t>-</a:t>
            </a:r>
            <a:r>
              <a:rPr lang="en-IN" sz="3200" dirty="0">
                <a:latin typeface="Comic Sans MS" panose="030F0702030302020204" pitchFamily="66" charset="0"/>
              </a:rPr>
              <a:t> </a:t>
            </a:r>
            <a:r>
              <a:rPr lang="en-IN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Chloroform </a:t>
            </a:r>
            <a:r>
              <a:rPr lang="en-IN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anaesthesia </a:t>
            </a:r>
            <a:r>
              <a:rPr lang="en-IN" sz="3200" dirty="0">
                <a:latin typeface="Comic Sans MS" panose="030F0702030302020204" pitchFamily="66" charset="0"/>
              </a:rPr>
              <a:t>was </a:t>
            </a:r>
            <a:r>
              <a:rPr lang="en-IN" sz="3200" dirty="0" smtClean="0">
                <a:latin typeface="Comic Sans MS" panose="030F0702030302020204" pitchFamily="66" charset="0"/>
              </a:rPr>
              <a:t>introduced </a:t>
            </a:r>
            <a:r>
              <a:rPr lang="en-IN" sz="3200" dirty="0">
                <a:latin typeface="Comic Sans MS" panose="030F0702030302020204" pitchFamily="66" charset="0"/>
              </a:rPr>
              <a:t>by </a:t>
            </a:r>
            <a:r>
              <a:rPr lang="en-IN" sz="3200" dirty="0" smtClean="0">
                <a:latin typeface="Comic Sans MS" panose="030F0702030302020204" pitchFamily="66" charset="0"/>
              </a:rPr>
              <a:t> </a:t>
            </a:r>
            <a:r>
              <a:rPr lang="en-IN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James </a:t>
            </a:r>
            <a:r>
              <a:rPr lang="en-IN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Young </a:t>
            </a:r>
            <a:r>
              <a:rPr lang="en-IN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Simpson</a:t>
            </a:r>
            <a:r>
              <a:rPr lang="en-IN" sz="3200" dirty="0" smtClean="0">
                <a:latin typeface="Comic Sans MS" panose="030F0702030302020204" pitchFamily="66" charset="0"/>
              </a:rPr>
              <a:t> </a:t>
            </a:r>
            <a:r>
              <a:rPr lang="en-IN" sz="3200" dirty="0">
                <a:latin typeface="Comic Sans MS" panose="030F0702030302020204" pitchFamily="66" charset="0"/>
              </a:rPr>
              <a:t>(</a:t>
            </a:r>
            <a:r>
              <a:rPr lang="en-IN" sz="3200" dirty="0" smtClean="0">
                <a:latin typeface="Comic Sans MS" panose="030F0702030302020204" pitchFamily="66" charset="0"/>
              </a:rPr>
              <a:t>Scottish obstetrician) and became very popular due to its pleasant odour. </a:t>
            </a:r>
          </a:p>
          <a:p>
            <a:pPr algn="just">
              <a:spcBef>
                <a:spcPts val="3000"/>
              </a:spcBef>
            </a:pPr>
            <a:r>
              <a:rPr lang="en-IN" sz="3200" dirty="0" smtClean="0">
                <a:latin typeface="Comic Sans MS" panose="030F0702030302020204" pitchFamily="66" charset="0"/>
              </a:rPr>
              <a:t>Despite of the  high toxicity and mortality rate the use of chloroform in surgery remained for nearly 100 years</a:t>
            </a:r>
            <a:r>
              <a:rPr lang="en-IN" sz="3200" dirty="0" smtClean="0">
                <a:latin typeface="Comic Sans MS" panose="030F0702030302020204" pitchFamily="66" charset="0"/>
              </a:rPr>
              <a:t>.</a:t>
            </a:r>
            <a:endParaRPr lang="en-IN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80" y="1313794"/>
            <a:ext cx="2955855" cy="281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history-of-anaesthesia-30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284" y="4265473"/>
            <a:ext cx="2116033" cy="224096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5276" y="609601"/>
            <a:ext cx="7740365" cy="704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I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Chloroform</a:t>
            </a:r>
            <a:r>
              <a:rPr kumimoji="0" lang="en-IN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Anaesthesia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17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2345</TotalTime>
  <Words>233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Aharoni</vt:lpstr>
      <vt:lpstr>Arial</vt:lpstr>
      <vt:lpstr>Arial Rounded MT Bold</vt:lpstr>
      <vt:lpstr>Calibri</vt:lpstr>
      <vt:lpstr>Century Gothic</vt:lpstr>
      <vt:lpstr>Comic Sans MS</vt:lpstr>
      <vt:lpstr>Times New Roman</vt:lpstr>
      <vt:lpstr>Wingdings 3</vt:lpstr>
      <vt:lpstr>Wisp</vt:lpstr>
      <vt:lpstr>PowerPoint Presentation</vt:lpstr>
      <vt:lpstr>PowerPoint Presentation</vt:lpstr>
      <vt:lpstr>Before 1846</vt:lpstr>
      <vt:lpstr>PowerPoint Presentation</vt:lpstr>
      <vt:lpstr>       1776  -  first anaesthetic, nitrous oxide gas (laughing gas) was discovered by Priestly. </vt:lpstr>
      <vt:lpstr>   Nitrous   oxide  Anaesthesia</vt:lpstr>
      <vt:lpstr>1540  -  Synthesized and named “sweet oil of vitriol” by  Valerius Cordus. Frobenius    renamed  it “ether”.   1818-  Anaesthetic effect of ether was discovered by C W Long.   1846--   Ether anaesthesia was first   publicly  demonstrated in by  William T G Morton in “Ether  Dome”  at Massachusetts General  Hospital (Boston, USA). </vt:lpstr>
      <vt:lpstr>John Snow : 1st Anaesthesiologist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Dr. Nirbhay Kumar</cp:lastModifiedBy>
  <cp:revision>193</cp:revision>
  <dcterms:created xsi:type="dcterms:W3CDTF">2019-01-23T05:57:38Z</dcterms:created>
  <dcterms:modified xsi:type="dcterms:W3CDTF">2020-04-23T01:59:22Z</dcterms:modified>
</cp:coreProperties>
</file>