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87" r:id="rId3"/>
    <p:sldId id="257" r:id="rId4"/>
    <p:sldId id="259" r:id="rId5"/>
    <p:sldId id="260" r:id="rId6"/>
    <p:sldId id="264" r:id="rId7"/>
    <p:sldId id="270" r:id="rId8"/>
    <p:sldId id="265" r:id="rId9"/>
    <p:sldId id="266" r:id="rId10"/>
    <p:sldId id="261" r:id="rId11"/>
    <p:sldId id="279" r:id="rId12"/>
    <p:sldId id="271" r:id="rId13"/>
    <p:sldId id="272" r:id="rId14"/>
    <p:sldId id="289" r:id="rId15"/>
    <p:sldId id="274" r:id="rId16"/>
    <p:sldId id="285" r:id="rId17"/>
    <p:sldId id="276" r:id="rId18"/>
    <p:sldId id="278" r:id="rId19"/>
    <p:sldId id="280" r:id="rId20"/>
    <p:sldId id="281" r:id="rId21"/>
    <p:sldId id="283" r:id="rId22"/>
    <p:sldId id="29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66" d="100"/>
          <a:sy n="66" d="100"/>
        </p:scale>
        <p:origin x="1232"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2561340810"/>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2697970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4222231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2657621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342900"/>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2741759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342900"/>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1470064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342900"/>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4075568996"/>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274861938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42114378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3402893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27735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4/10/2020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42900"/>
            <a:fld id="{96CCB82C-55F9-4DD0-91A9-A367EBD8582A}" type="datetimeFigureOut">
              <a:rPr lang="en-US" smtClean="0">
                <a:solidFill>
                  <a:prstClr val="black">
                    <a:tint val="75000"/>
                  </a:prstClr>
                </a:solidFill>
              </a:rPr>
              <a:pPr defTabSz="342900"/>
              <a:t>4/10/2020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3429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342900"/>
            <a:fld id="{A13D3BE2-B74C-4ECC-98FA-A1D3776D0B68}" type="slidenum">
              <a:rPr lang="en-US" smtClean="0">
                <a:solidFill>
                  <a:prstClr val="black">
                    <a:tint val="75000"/>
                  </a:prstClr>
                </a:solidFill>
              </a:rPr>
              <a:pPr defTabSz="342900"/>
              <a:t>‹#›</a:t>
            </a:fld>
            <a:endParaRPr lang="en-US">
              <a:solidFill>
                <a:prstClr val="black">
                  <a:tint val="75000"/>
                </a:prstClr>
              </a:solidFill>
            </a:endParaRPr>
          </a:p>
        </p:txBody>
      </p:sp>
    </p:spTree>
    <p:extLst>
      <p:ext uri="{BB962C8B-B14F-4D97-AF65-F5344CB8AC3E}">
        <p14:creationId xmlns:p14="http://schemas.microsoft.com/office/powerpoint/2010/main" val="25492897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wikipedia.org/wiki/Hematopoiesi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dn.biologydiscussion.com/wp-content/uploads/2017/02/clip_image004-27.jpg"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570186"/>
          </a:xfrm>
        </p:spPr>
        <p:txBody>
          <a:bodyPr>
            <a:noAutofit/>
          </a:bodyPr>
          <a:lstStyle/>
          <a:p>
            <a:pPr algn="ctr"/>
            <a:r>
              <a:rPr lang="en-US" sz="4000" b="1" dirty="0">
                <a:solidFill>
                  <a:srgbClr val="FF0000"/>
                </a:solidFill>
              </a:rPr>
              <a:t>Drugs that affect the </a:t>
            </a:r>
            <a:r>
              <a:rPr lang="en-US" sz="4000" b="1" dirty="0" smtClean="0">
                <a:solidFill>
                  <a:srgbClr val="FF0000"/>
                </a:solidFill>
              </a:rPr>
              <a:t>Cardiovascular System</a:t>
            </a:r>
            <a:endParaRPr lang="en-IN" sz="4000" dirty="0"/>
          </a:p>
        </p:txBody>
      </p:sp>
      <p:sp>
        <p:nvSpPr>
          <p:cNvPr id="3" name="Content Placeholder 2"/>
          <p:cNvSpPr>
            <a:spLocks noGrp="1"/>
          </p:cNvSpPr>
          <p:nvPr>
            <p:ph idx="1"/>
          </p:nvPr>
        </p:nvSpPr>
        <p:spPr>
          <a:xfrm>
            <a:off x="1435608" y="2228800"/>
            <a:ext cx="7498080" cy="4800600"/>
          </a:xfrm>
        </p:spPr>
        <p:txBody>
          <a:bodyPr>
            <a:normAutofit/>
          </a:bodyPr>
          <a:lstStyle/>
          <a:p>
            <a:pPr marL="0" indent="0">
              <a:buNone/>
            </a:pPr>
            <a:endParaRPr lang="en-IN" b="1" dirty="0" smtClean="0">
              <a:solidFill>
                <a:srgbClr val="0070C0"/>
              </a:solidFill>
            </a:endParaRPr>
          </a:p>
          <a:p>
            <a:pPr marL="0" indent="0">
              <a:buNone/>
            </a:pPr>
            <a:r>
              <a:rPr lang="en-IN" b="1" dirty="0" smtClean="0">
                <a:solidFill>
                  <a:srgbClr val="0070C0"/>
                </a:solidFill>
              </a:rPr>
              <a:t>Presented </a:t>
            </a:r>
            <a:r>
              <a:rPr lang="en-IN" b="1" dirty="0">
                <a:solidFill>
                  <a:srgbClr val="0070C0"/>
                </a:solidFill>
              </a:rPr>
              <a:t>by:-</a:t>
            </a:r>
          </a:p>
          <a:p>
            <a:pPr marL="0" indent="0">
              <a:buNone/>
            </a:pPr>
            <a:r>
              <a:rPr lang="en-IN" b="1" dirty="0">
                <a:solidFill>
                  <a:srgbClr val="0070C0"/>
                </a:solidFill>
              </a:rPr>
              <a:t>                                             </a:t>
            </a:r>
          </a:p>
          <a:p>
            <a:pPr marL="0" indent="0" algn="just">
              <a:buNone/>
            </a:pPr>
            <a:r>
              <a:rPr lang="en-IN" sz="2400" b="1" dirty="0" smtClean="0">
                <a:solidFill>
                  <a:srgbClr val="0070C0"/>
                </a:solidFill>
              </a:rPr>
              <a:t>                                            </a:t>
            </a:r>
            <a:r>
              <a:rPr lang="en-IN" sz="2400" b="1" dirty="0" err="1" smtClean="0">
                <a:solidFill>
                  <a:srgbClr val="0070C0"/>
                </a:solidFill>
              </a:rPr>
              <a:t>Dr.Archana</a:t>
            </a:r>
            <a:endParaRPr lang="en-IN" sz="2400" b="1" dirty="0">
              <a:solidFill>
                <a:srgbClr val="0070C0"/>
              </a:solidFill>
            </a:endParaRPr>
          </a:p>
          <a:p>
            <a:pPr marL="0" indent="0" algn="just">
              <a:buNone/>
            </a:pPr>
            <a:r>
              <a:rPr lang="en-IN" sz="2400" b="1" dirty="0" smtClean="0">
                <a:solidFill>
                  <a:srgbClr val="0070C0"/>
                </a:solidFill>
              </a:rPr>
              <a:t>                    Assistant </a:t>
            </a:r>
            <a:r>
              <a:rPr lang="en-IN" sz="2400" b="1" dirty="0" err="1" smtClean="0">
                <a:solidFill>
                  <a:srgbClr val="0070C0"/>
                </a:solidFill>
              </a:rPr>
              <a:t>Professor_cum_Jr</a:t>
            </a:r>
            <a:r>
              <a:rPr lang="en-IN" sz="2400" b="1" dirty="0" smtClean="0">
                <a:solidFill>
                  <a:srgbClr val="0070C0"/>
                </a:solidFill>
              </a:rPr>
              <a:t>  .Scientist</a:t>
            </a:r>
          </a:p>
          <a:p>
            <a:pPr marL="0" indent="0">
              <a:buNone/>
            </a:pPr>
            <a:r>
              <a:rPr lang="en-IN" sz="2400" b="1" dirty="0" smtClean="0">
                <a:solidFill>
                  <a:srgbClr val="0070C0"/>
                </a:solidFill>
              </a:rPr>
              <a:t>                     </a:t>
            </a:r>
            <a:r>
              <a:rPr lang="en-IN" sz="2400" b="1" dirty="0" err="1">
                <a:solidFill>
                  <a:srgbClr val="0070C0"/>
                </a:solidFill>
              </a:rPr>
              <a:t>Deptt.Of</a:t>
            </a:r>
            <a:r>
              <a:rPr lang="en-IN" sz="2400" b="1" dirty="0">
                <a:solidFill>
                  <a:srgbClr val="0070C0"/>
                </a:solidFill>
              </a:rPr>
              <a:t> Pharmacology &amp; Toxicology</a:t>
            </a:r>
          </a:p>
          <a:p>
            <a:pPr marL="0" indent="0">
              <a:buNone/>
            </a:pPr>
            <a:r>
              <a:rPr lang="en-IN" sz="2400" b="1" dirty="0">
                <a:solidFill>
                  <a:srgbClr val="0070C0"/>
                </a:solidFill>
              </a:rPr>
              <a:t>                             </a:t>
            </a:r>
            <a:r>
              <a:rPr lang="en-IN" sz="2400" b="1" dirty="0" smtClean="0">
                <a:solidFill>
                  <a:srgbClr val="0070C0"/>
                </a:solidFill>
              </a:rPr>
              <a:t> </a:t>
            </a:r>
            <a:r>
              <a:rPr lang="en-IN" sz="2400" b="1" dirty="0">
                <a:solidFill>
                  <a:srgbClr val="0070C0"/>
                </a:solidFill>
              </a:rPr>
              <a:t>Bihar Veterinary College, Patna</a:t>
            </a:r>
          </a:p>
          <a:p>
            <a:endParaRPr lang="en-IN" dirty="0"/>
          </a:p>
        </p:txBody>
      </p:sp>
    </p:spTree>
    <p:extLst>
      <p:ext uri="{BB962C8B-B14F-4D97-AF65-F5344CB8AC3E}">
        <p14:creationId xmlns:p14="http://schemas.microsoft.com/office/powerpoint/2010/main" val="3362486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Continued…</a:t>
            </a:r>
            <a:endParaRPr lang="en-IN" dirty="0">
              <a:solidFill>
                <a:srgbClr val="FF0000"/>
              </a:solidFill>
            </a:endParaRPr>
          </a:p>
        </p:txBody>
      </p:sp>
      <p:sp>
        <p:nvSpPr>
          <p:cNvPr id="3" name="Content Placeholder 2"/>
          <p:cNvSpPr>
            <a:spLocks noGrp="1"/>
          </p:cNvSpPr>
          <p:nvPr>
            <p:ph idx="1"/>
          </p:nvPr>
        </p:nvSpPr>
        <p:spPr/>
        <p:txBody>
          <a:bodyPr/>
          <a:lstStyle/>
          <a:p>
            <a:pPr marL="342900" lvl="0" indent="-342900" fontAlgn="base">
              <a:spcBef>
                <a:spcPct val="20000"/>
              </a:spcBef>
              <a:spcAft>
                <a:spcPct val="0"/>
              </a:spcAft>
              <a:buClrTx/>
              <a:buSzTx/>
              <a:buFontTx/>
              <a:buChar char="•"/>
            </a:pPr>
            <a:r>
              <a:rPr lang="en-US" altLang="en-US" sz="2800" dirty="0">
                <a:solidFill>
                  <a:srgbClr val="0070C0"/>
                </a:solidFill>
                <a:latin typeface="Times New Roman"/>
              </a:rPr>
              <a:t>Cardiac glycosides inhibit Na/K adenosine </a:t>
            </a:r>
            <a:r>
              <a:rPr lang="en-US" altLang="en-US" sz="2800" dirty="0" err="1">
                <a:solidFill>
                  <a:srgbClr val="0070C0"/>
                </a:solidFill>
                <a:latin typeface="Times New Roman"/>
              </a:rPr>
              <a:t>triphosphatase</a:t>
            </a:r>
            <a:r>
              <a:rPr lang="en-US" altLang="en-US" sz="2800" dirty="0">
                <a:solidFill>
                  <a:srgbClr val="0070C0"/>
                </a:solidFill>
                <a:latin typeface="Times New Roman"/>
              </a:rPr>
              <a:t>, the “sodium pump” which causes more Na to remain inside myocardial cells</a:t>
            </a:r>
          </a:p>
          <a:p>
            <a:pPr marL="342900" lvl="0" indent="-342900" fontAlgn="base">
              <a:spcBef>
                <a:spcPct val="20000"/>
              </a:spcBef>
              <a:spcAft>
                <a:spcPct val="0"/>
              </a:spcAft>
              <a:buClrTx/>
              <a:buSzTx/>
              <a:buFontTx/>
              <a:buChar char="•"/>
            </a:pPr>
            <a:r>
              <a:rPr lang="en-US" altLang="en-US" sz="2800" dirty="0">
                <a:solidFill>
                  <a:srgbClr val="0070C0"/>
                </a:solidFill>
                <a:latin typeface="Times New Roman"/>
              </a:rPr>
              <a:t>Increased intracellular Na stimulates Na/Ca exchange that brings more Ca inside heart cells to increase the force of contraction</a:t>
            </a:r>
          </a:p>
          <a:p>
            <a:pPr marL="342900" lvl="0" indent="-342900" fontAlgn="base">
              <a:spcBef>
                <a:spcPct val="20000"/>
              </a:spcBef>
              <a:spcAft>
                <a:spcPct val="0"/>
              </a:spcAft>
              <a:buClrTx/>
              <a:buSzTx/>
              <a:buFontTx/>
              <a:buChar char="•"/>
            </a:pPr>
            <a:r>
              <a:rPr lang="en-US" altLang="en-US" sz="2800" dirty="0">
                <a:solidFill>
                  <a:srgbClr val="0070C0"/>
                </a:solidFill>
                <a:latin typeface="Times New Roman"/>
              </a:rPr>
              <a:t>Cardiac glycosides also stimulate the </a:t>
            </a:r>
            <a:r>
              <a:rPr lang="en-US" altLang="en-US" sz="2800" dirty="0" err="1">
                <a:solidFill>
                  <a:srgbClr val="0070C0"/>
                </a:solidFill>
                <a:latin typeface="Times New Roman"/>
              </a:rPr>
              <a:t>vagus</a:t>
            </a:r>
            <a:r>
              <a:rPr lang="en-US" altLang="en-US" sz="2800" dirty="0">
                <a:solidFill>
                  <a:srgbClr val="0070C0"/>
                </a:solidFill>
                <a:latin typeface="Times New Roman"/>
              </a:rPr>
              <a:t> nerve which decreases heart rate</a:t>
            </a:r>
          </a:p>
          <a:p>
            <a:endParaRPr lang="en-IN" dirty="0"/>
          </a:p>
        </p:txBody>
      </p:sp>
    </p:spTree>
    <p:extLst>
      <p:ext uri="{BB962C8B-B14F-4D97-AF65-F5344CB8AC3E}">
        <p14:creationId xmlns:p14="http://schemas.microsoft.com/office/powerpoint/2010/main" val="3749827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457200"/>
          </a:xfrm>
        </p:spPr>
        <p:txBody>
          <a:bodyPr>
            <a:normAutofit fontScale="90000"/>
          </a:bodyPr>
          <a:lstStyle/>
          <a:p>
            <a:r>
              <a:rPr lang="en-IN" dirty="0" smtClean="0">
                <a:solidFill>
                  <a:srgbClr val="FF0000"/>
                </a:solidFill>
              </a:rPr>
              <a:t>CLINICAL USES</a:t>
            </a:r>
            <a:endParaRPr lang="en-IN" dirty="0">
              <a:solidFill>
                <a:srgbClr val="FF0000"/>
              </a:solidFill>
            </a:endParaRPr>
          </a:p>
        </p:txBody>
      </p:sp>
      <p:sp>
        <p:nvSpPr>
          <p:cNvPr id="3" name="Content Placeholder 2"/>
          <p:cNvSpPr>
            <a:spLocks noGrp="1"/>
          </p:cNvSpPr>
          <p:nvPr>
            <p:ph idx="1"/>
          </p:nvPr>
        </p:nvSpPr>
        <p:spPr>
          <a:xfrm>
            <a:off x="1435608" y="838200"/>
            <a:ext cx="7498080" cy="5410200"/>
          </a:xfrm>
        </p:spPr>
        <p:txBody>
          <a:bodyPr>
            <a:normAutofit/>
          </a:bodyPr>
          <a:lstStyle/>
          <a:p>
            <a:pPr>
              <a:buFont typeface="Wingdings" pitchFamily="2" charset="2"/>
              <a:buChar char="Ø"/>
            </a:pPr>
            <a:r>
              <a:rPr lang="en-IN" sz="2000" dirty="0" smtClean="0"/>
              <a:t> </a:t>
            </a:r>
            <a:r>
              <a:rPr lang="en-IN" sz="1800" dirty="0" smtClean="0">
                <a:solidFill>
                  <a:srgbClr val="0070C0"/>
                </a:solidFill>
              </a:rPr>
              <a:t>Malfunctioning of heart.</a:t>
            </a:r>
          </a:p>
          <a:p>
            <a:pPr>
              <a:buFont typeface="Wingdings" pitchFamily="2" charset="2"/>
              <a:buChar char="Ø"/>
            </a:pPr>
            <a:r>
              <a:rPr lang="en-IN" sz="1800" dirty="0" smtClean="0">
                <a:solidFill>
                  <a:srgbClr val="0070C0"/>
                </a:solidFill>
              </a:rPr>
              <a:t> Congestive heart failure</a:t>
            </a:r>
          </a:p>
          <a:p>
            <a:pPr>
              <a:buFont typeface="Wingdings" pitchFamily="2" charset="2"/>
              <a:buChar char="Ø"/>
            </a:pPr>
            <a:r>
              <a:rPr lang="en-IN" sz="1800" dirty="0" smtClean="0">
                <a:solidFill>
                  <a:srgbClr val="0070C0"/>
                </a:solidFill>
              </a:rPr>
              <a:t> </a:t>
            </a:r>
            <a:r>
              <a:rPr lang="en-IN" sz="1800" dirty="0" err="1" smtClean="0">
                <a:solidFill>
                  <a:srgbClr val="0070C0"/>
                </a:solidFill>
              </a:rPr>
              <a:t>Atrial</a:t>
            </a:r>
            <a:r>
              <a:rPr lang="en-IN" sz="1800" dirty="0" smtClean="0">
                <a:solidFill>
                  <a:srgbClr val="0070C0"/>
                </a:solidFill>
              </a:rPr>
              <a:t> fibrillation</a:t>
            </a:r>
          </a:p>
          <a:p>
            <a:pPr>
              <a:buFont typeface="Wingdings" pitchFamily="2" charset="2"/>
              <a:buChar char="Ø"/>
            </a:pPr>
            <a:r>
              <a:rPr lang="en-IN" sz="1800" dirty="0" smtClean="0">
                <a:solidFill>
                  <a:srgbClr val="0070C0"/>
                </a:solidFill>
              </a:rPr>
              <a:t>Cardiac oedema</a:t>
            </a:r>
          </a:p>
          <a:p>
            <a:pPr>
              <a:buFont typeface="Wingdings" pitchFamily="2" charset="2"/>
              <a:buChar char="Ø"/>
            </a:pPr>
            <a:r>
              <a:rPr lang="en-IN" sz="1800" dirty="0" smtClean="0">
                <a:solidFill>
                  <a:srgbClr val="0070C0"/>
                </a:solidFill>
              </a:rPr>
              <a:t>Cardiac asthma</a:t>
            </a:r>
          </a:p>
          <a:p>
            <a:pPr>
              <a:buNone/>
            </a:pPr>
            <a:r>
              <a:rPr lang="en-IN" sz="1600" dirty="0" smtClean="0">
                <a:solidFill>
                  <a:srgbClr val="00B050"/>
                </a:solidFill>
              </a:rPr>
              <a:t>Commonly  used  glycosides  are  </a:t>
            </a:r>
            <a:r>
              <a:rPr lang="en-IN" sz="2000" dirty="0" err="1" smtClean="0">
                <a:solidFill>
                  <a:srgbClr val="00B050"/>
                </a:solidFill>
              </a:rPr>
              <a:t>digitoxin</a:t>
            </a:r>
            <a:r>
              <a:rPr lang="en-IN" sz="2000" dirty="0" smtClean="0">
                <a:solidFill>
                  <a:srgbClr val="00B050"/>
                </a:solidFill>
              </a:rPr>
              <a:t>, </a:t>
            </a:r>
            <a:r>
              <a:rPr lang="en-IN" sz="2000" dirty="0" err="1" smtClean="0">
                <a:solidFill>
                  <a:srgbClr val="00B050"/>
                </a:solidFill>
              </a:rPr>
              <a:t>digoxin</a:t>
            </a:r>
            <a:r>
              <a:rPr lang="en-IN" sz="2000" dirty="0" smtClean="0">
                <a:solidFill>
                  <a:srgbClr val="00B050"/>
                </a:solidFill>
              </a:rPr>
              <a:t> and </a:t>
            </a:r>
            <a:r>
              <a:rPr lang="en-IN" sz="2000" dirty="0" err="1" smtClean="0">
                <a:solidFill>
                  <a:srgbClr val="00B050"/>
                </a:solidFill>
              </a:rPr>
              <a:t>Oubain</a:t>
            </a:r>
            <a:r>
              <a:rPr lang="en-IN" sz="2000" dirty="0" smtClean="0">
                <a:solidFill>
                  <a:srgbClr val="00B050"/>
                </a:solidFill>
              </a:rPr>
              <a:t>.</a:t>
            </a:r>
            <a:endParaRPr lang="en-IN" sz="1600" dirty="0" smtClean="0">
              <a:solidFill>
                <a:srgbClr val="00B050"/>
              </a:solidFill>
            </a:endParaRPr>
          </a:p>
          <a:p>
            <a:pPr>
              <a:buNone/>
            </a:pPr>
            <a:r>
              <a:rPr lang="en-IN" sz="1600" dirty="0" smtClean="0">
                <a:solidFill>
                  <a:srgbClr val="0070C0"/>
                </a:solidFill>
              </a:rPr>
              <a:t>    </a:t>
            </a:r>
            <a:r>
              <a:rPr lang="en-IN" sz="1600" dirty="0" err="1" smtClean="0">
                <a:solidFill>
                  <a:srgbClr val="FF00FF"/>
                </a:solidFill>
              </a:rPr>
              <a:t>Oubain</a:t>
            </a:r>
            <a:r>
              <a:rPr lang="en-IN" sz="1600" dirty="0" smtClean="0">
                <a:solidFill>
                  <a:srgbClr val="FF00FF"/>
                </a:solidFill>
              </a:rPr>
              <a:t> is the most potent </a:t>
            </a:r>
            <a:r>
              <a:rPr lang="en-IN" sz="1600" dirty="0" smtClean="0">
                <a:solidFill>
                  <a:srgbClr val="0070C0"/>
                </a:solidFill>
              </a:rPr>
              <a:t>therefore used in emergency therapy, however is ineffective orally. </a:t>
            </a:r>
          </a:p>
          <a:p>
            <a:pPr>
              <a:buNone/>
            </a:pPr>
            <a:r>
              <a:rPr lang="en-IN" sz="2400" b="1" dirty="0" smtClean="0">
                <a:solidFill>
                  <a:srgbClr val="FF00FF"/>
                </a:solidFill>
              </a:rPr>
              <a:t> </a:t>
            </a:r>
          </a:p>
          <a:p>
            <a:pPr>
              <a:buNone/>
            </a:pPr>
            <a:r>
              <a:rPr lang="en-IN" sz="2400" b="1" u="sng" dirty="0" smtClean="0">
                <a:solidFill>
                  <a:srgbClr val="FF00FF"/>
                </a:solidFill>
              </a:rPr>
              <a:t>NOTES</a:t>
            </a:r>
            <a:r>
              <a:rPr lang="en-IN" sz="2400" b="1" dirty="0" smtClean="0">
                <a:solidFill>
                  <a:srgbClr val="FF00FF"/>
                </a:solidFill>
              </a:rPr>
              <a:t> :-</a:t>
            </a:r>
          </a:p>
          <a:p>
            <a:pPr>
              <a:buNone/>
            </a:pPr>
            <a:r>
              <a:rPr lang="en-IN" sz="1400" dirty="0" smtClean="0">
                <a:solidFill>
                  <a:srgbClr val="0070C0"/>
                </a:solidFill>
              </a:rPr>
              <a:t>  * In ruminant parenteral digitalization is needed as the glycosides are ineffective after oral dosing. ( inactivation in rumen &amp; reticulum)</a:t>
            </a:r>
          </a:p>
          <a:p>
            <a:pPr>
              <a:buNone/>
            </a:pPr>
            <a:endParaRPr lang="en-IN" sz="1400" dirty="0" smtClean="0">
              <a:solidFill>
                <a:srgbClr val="0070C0"/>
              </a:solidFill>
            </a:endParaRPr>
          </a:p>
          <a:p>
            <a:pPr>
              <a:buNone/>
            </a:pPr>
            <a:r>
              <a:rPr lang="en-IN" sz="1400" dirty="0" smtClean="0"/>
              <a:t>   * </a:t>
            </a:r>
            <a:r>
              <a:rPr lang="en-IN" sz="1400" dirty="0" smtClean="0">
                <a:solidFill>
                  <a:srgbClr val="0070C0"/>
                </a:solidFill>
              </a:rPr>
              <a:t>It is </a:t>
            </a:r>
            <a:r>
              <a:rPr lang="en-IN" sz="1400" dirty="0" smtClean="0">
                <a:solidFill>
                  <a:srgbClr val="FF00FF"/>
                </a:solidFill>
              </a:rPr>
              <a:t>rarely used in cat </a:t>
            </a:r>
            <a:r>
              <a:rPr lang="en-IN" sz="1400" dirty="0" smtClean="0">
                <a:solidFill>
                  <a:srgbClr val="0070C0"/>
                </a:solidFill>
              </a:rPr>
              <a:t>because of inducing emesis by stimulating vomiting centre in CNS.</a:t>
            </a:r>
          </a:p>
          <a:p>
            <a:pPr>
              <a:buNone/>
            </a:pP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solidFill>
                  <a:srgbClr val="FF0000"/>
                </a:solidFill>
                <a:effectLst/>
              </a:rPr>
              <a:t>ANTIARRYTHMIC DRUGS</a:t>
            </a:r>
            <a:endParaRPr lang="en-IN" sz="3600" dirty="0">
              <a:solidFill>
                <a:srgbClr val="FF0000"/>
              </a:solidFill>
            </a:endParaRPr>
          </a:p>
        </p:txBody>
      </p:sp>
      <p:sp>
        <p:nvSpPr>
          <p:cNvPr id="3" name="Content Placeholder 2"/>
          <p:cNvSpPr>
            <a:spLocks noGrp="1"/>
          </p:cNvSpPr>
          <p:nvPr>
            <p:ph idx="1"/>
          </p:nvPr>
        </p:nvSpPr>
        <p:spPr/>
        <p:txBody>
          <a:bodyPr/>
          <a:lstStyle/>
          <a:p>
            <a:endParaRPr lang="en-IN" b="1" dirty="0" smtClean="0"/>
          </a:p>
          <a:p>
            <a:endParaRPr lang="en-IN" b="1" dirty="0"/>
          </a:p>
          <a:p>
            <a:r>
              <a:rPr lang="en-IN" b="1" dirty="0" smtClean="0">
                <a:solidFill>
                  <a:srgbClr val="0070C0"/>
                </a:solidFill>
              </a:rPr>
              <a:t>Antiarrhythmic </a:t>
            </a:r>
            <a:r>
              <a:rPr lang="en-IN" b="1" dirty="0">
                <a:solidFill>
                  <a:srgbClr val="0070C0"/>
                </a:solidFill>
              </a:rPr>
              <a:t>agents</a:t>
            </a:r>
            <a:r>
              <a:rPr lang="en-IN" dirty="0">
                <a:solidFill>
                  <a:srgbClr val="0070C0"/>
                </a:solidFill>
              </a:rPr>
              <a:t>, also known as </a:t>
            </a:r>
            <a:r>
              <a:rPr lang="en-IN" b="1" dirty="0">
                <a:solidFill>
                  <a:srgbClr val="0070C0"/>
                </a:solidFill>
              </a:rPr>
              <a:t>cardiac dysrhythmia medications</a:t>
            </a:r>
            <a:r>
              <a:rPr lang="en-IN" dirty="0">
                <a:solidFill>
                  <a:srgbClr val="0070C0"/>
                </a:solidFill>
              </a:rPr>
              <a:t>, are a group of </a:t>
            </a:r>
            <a:r>
              <a:rPr lang="en-IN" dirty="0" smtClean="0">
                <a:solidFill>
                  <a:srgbClr val="0070C0"/>
                </a:solidFill>
              </a:rPr>
              <a:t>drugs</a:t>
            </a:r>
            <a:r>
              <a:rPr lang="en-IN" dirty="0">
                <a:solidFill>
                  <a:srgbClr val="0070C0"/>
                </a:solidFill>
              </a:rPr>
              <a:t> that are used to suppress abnormal </a:t>
            </a:r>
            <a:r>
              <a:rPr lang="en-IN" dirty="0" smtClean="0">
                <a:solidFill>
                  <a:srgbClr val="0070C0"/>
                </a:solidFill>
              </a:rPr>
              <a:t>rhythms of </a:t>
            </a:r>
            <a:r>
              <a:rPr lang="en-IN" dirty="0">
                <a:solidFill>
                  <a:srgbClr val="0070C0"/>
                </a:solidFill>
              </a:rPr>
              <a:t>the </a:t>
            </a:r>
            <a:r>
              <a:rPr lang="en-IN" dirty="0" smtClean="0">
                <a:solidFill>
                  <a:srgbClr val="0070C0"/>
                </a:solidFill>
              </a:rPr>
              <a:t>heart.</a:t>
            </a:r>
            <a:endParaRPr lang="en-IN" dirty="0">
              <a:solidFill>
                <a:srgbClr val="0070C0"/>
              </a:solidFill>
            </a:endParaRPr>
          </a:p>
        </p:txBody>
      </p:sp>
    </p:spTree>
    <p:extLst>
      <p:ext uri="{BB962C8B-B14F-4D97-AF65-F5344CB8AC3E}">
        <p14:creationId xmlns:p14="http://schemas.microsoft.com/office/powerpoint/2010/main" val="1463216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descr="antiarrhythmic drugs classification image के लिए इमेज नतीजे"/>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16632"/>
            <a:ext cx="7992888" cy="613176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699792" y="5517232"/>
            <a:ext cx="1800200" cy="360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980095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FF0000"/>
                </a:solidFill>
              </a:rPr>
              <a:t>Classification of antiarrhythmic drugs</a:t>
            </a:r>
            <a:endParaRPr lang="en-IN" sz="3200" dirty="0">
              <a:solidFill>
                <a:srgbClr val="FF0000"/>
              </a:solidFill>
            </a:endParaRPr>
          </a:p>
        </p:txBody>
      </p:sp>
      <p:pic>
        <p:nvPicPr>
          <p:cNvPr id="2050" name="Picture 2" descr="https://www.researchgate.net/profile/Lexin_Wang/publication/288835115/figure/tbl1/AS:391354506072069@1470317593401/Vaughan-Williams-classification-of-antiarrhythmic-drug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5608" y="1385773"/>
            <a:ext cx="6949440" cy="4535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16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DIGITALIZATION</a:t>
            </a:r>
            <a:endParaRPr lang="en-IN"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82296" indent="0">
              <a:buNone/>
            </a:pPr>
            <a:r>
              <a:rPr lang="en-IN" dirty="0" smtClean="0">
                <a:solidFill>
                  <a:srgbClr val="0070C0"/>
                </a:solidFill>
              </a:rPr>
              <a:t>Administration of cardiac glycoside is known as digitalization.</a:t>
            </a:r>
          </a:p>
          <a:p>
            <a:pPr marL="82296" indent="0">
              <a:buNone/>
            </a:pPr>
            <a:r>
              <a:rPr lang="en-IN" dirty="0" smtClean="0">
                <a:solidFill>
                  <a:srgbClr val="FF0000"/>
                </a:solidFill>
              </a:rPr>
              <a:t>3 types of digitalization in practice </a:t>
            </a:r>
          </a:p>
          <a:p>
            <a:pPr>
              <a:buFont typeface="Arial" panose="020B0604020202020204" pitchFamily="34" charset="0"/>
              <a:buChar char="•"/>
            </a:pPr>
            <a:r>
              <a:rPr lang="en-IN" dirty="0" smtClean="0">
                <a:solidFill>
                  <a:srgbClr val="0070C0"/>
                </a:solidFill>
              </a:rPr>
              <a:t>Intensive digitalization</a:t>
            </a:r>
          </a:p>
          <a:p>
            <a:pPr marL="82296" indent="0">
              <a:buNone/>
            </a:pPr>
            <a:r>
              <a:rPr lang="en-IN" sz="2400" dirty="0" smtClean="0">
                <a:solidFill>
                  <a:srgbClr val="00B050"/>
                </a:solidFill>
              </a:rPr>
              <a:t>½ of calculated dose  given immediately</a:t>
            </a:r>
          </a:p>
          <a:p>
            <a:pPr marL="82296" indent="0">
              <a:buNone/>
            </a:pPr>
            <a:r>
              <a:rPr lang="en-IN" sz="2400" dirty="0" smtClean="0">
                <a:solidFill>
                  <a:srgbClr val="00B050"/>
                </a:solidFill>
              </a:rPr>
              <a:t>¼ </a:t>
            </a:r>
            <a:r>
              <a:rPr lang="en-IN" sz="2400" dirty="0">
                <a:solidFill>
                  <a:srgbClr val="00B050"/>
                </a:solidFill>
              </a:rPr>
              <a:t>of calculated dose  given </a:t>
            </a:r>
            <a:r>
              <a:rPr lang="en-IN" sz="2400" dirty="0" smtClean="0">
                <a:solidFill>
                  <a:srgbClr val="00B050"/>
                </a:solidFill>
              </a:rPr>
              <a:t> 6 hr later</a:t>
            </a:r>
          </a:p>
          <a:p>
            <a:pPr marL="82296" indent="0">
              <a:buNone/>
            </a:pPr>
            <a:r>
              <a:rPr lang="en-IN" sz="2400" dirty="0" smtClean="0">
                <a:solidFill>
                  <a:srgbClr val="00B050"/>
                </a:solidFill>
              </a:rPr>
              <a:t>1/8 </a:t>
            </a:r>
            <a:r>
              <a:rPr lang="en-IN" sz="2400" dirty="0">
                <a:solidFill>
                  <a:srgbClr val="00B050"/>
                </a:solidFill>
              </a:rPr>
              <a:t>of calculated dose  given </a:t>
            </a:r>
            <a:r>
              <a:rPr lang="en-IN" sz="2400" dirty="0" smtClean="0">
                <a:solidFill>
                  <a:srgbClr val="00B050"/>
                </a:solidFill>
              </a:rPr>
              <a:t>every 4-6 hr</a:t>
            </a:r>
          </a:p>
          <a:p>
            <a:pPr>
              <a:buFont typeface="Arial" panose="020B0604020202020204" pitchFamily="34" charset="0"/>
              <a:buChar char="•"/>
            </a:pPr>
            <a:r>
              <a:rPr lang="en-IN" dirty="0" smtClean="0">
                <a:solidFill>
                  <a:srgbClr val="0070C0"/>
                </a:solidFill>
              </a:rPr>
              <a:t>Rapid digitalization- </a:t>
            </a:r>
          </a:p>
          <a:p>
            <a:pPr>
              <a:buFont typeface="Arial" panose="020B0604020202020204" pitchFamily="34" charset="0"/>
              <a:buChar char="•"/>
            </a:pPr>
            <a:r>
              <a:rPr lang="en-IN" sz="3500" dirty="0" smtClean="0">
                <a:solidFill>
                  <a:srgbClr val="00B050"/>
                </a:solidFill>
              </a:rPr>
              <a:t>given in 3 divided dose at 6 hr interval.</a:t>
            </a:r>
            <a:endParaRPr lang="en-IN" sz="4800" dirty="0" smtClean="0">
              <a:solidFill>
                <a:srgbClr val="00B050"/>
              </a:solidFill>
            </a:endParaRPr>
          </a:p>
          <a:p>
            <a:pPr>
              <a:buFont typeface="Arial" panose="020B0604020202020204" pitchFamily="34" charset="0"/>
              <a:buChar char="•"/>
            </a:pPr>
            <a:r>
              <a:rPr lang="en-IN" dirty="0" smtClean="0">
                <a:solidFill>
                  <a:srgbClr val="0070C0"/>
                </a:solidFill>
              </a:rPr>
              <a:t>Slow digitalization-</a:t>
            </a:r>
          </a:p>
          <a:p>
            <a:pPr>
              <a:buFont typeface="Arial" panose="020B0604020202020204" pitchFamily="34" charset="0"/>
              <a:buChar char="•"/>
            </a:pPr>
            <a:r>
              <a:rPr lang="en-IN" dirty="0" smtClean="0">
                <a:solidFill>
                  <a:srgbClr val="00B050"/>
                </a:solidFill>
              </a:rPr>
              <a:t>given in 5 divided dose at 10 hr interval</a:t>
            </a:r>
            <a:r>
              <a:rPr lang="en-IN" dirty="0" smtClean="0">
                <a:solidFill>
                  <a:srgbClr val="0070C0"/>
                </a:solidFill>
              </a:rPr>
              <a:t>.</a:t>
            </a:r>
            <a:endParaRPr lang="en-IN" dirty="0">
              <a:solidFill>
                <a:srgbClr val="0070C0"/>
              </a:solidFill>
            </a:endParaRPr>
          </a:p>
        </p:txBody>
      </p:sp>
    </p:spTree>
    <p:extLst>
      <p:ext uri="{BB962C8B-B14F-4D97-AF65-F5344CB8AC3E}">
        <p14:creationId xmlns:p14="http://schemas.microsoft.com/office/powerpoint/2010/main" val="28556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dirty="0" smtClean="0">
                <a:solidFill>
                  <a:srgbClr val="FF0000"/>
                </a:solidFill>
                <a:effectLst/>
              </a:rPr>
              <a:t>Vasodilators &amp;  </a:t>
            </a:r>
            <a:r>
              <a:rPr lang="en-IN" sz="2800" b="1" dirty="0" smtClean="0">
                <a:solidFill>
                  <a:srgbClr val="FF0000"/>
                </a:solidFill>
              </a:rPr>
              <a:t>Antihypertensive drugs</a:t>
            </a:r>
            <a:r>
              <a:rPr lang="en-IN" sz="2800" b="1" dirty="0">
                <a:solidFill>
                  <a:srgbClr val="FF0000"/>
                </a:solidFill>
                <a:effectLst/>
              </a:rPr>
              <a:t/>
            </a:r>
            <a:br>
              <a:rPr lang="en-IN" sz="2800" b="1" dirty="0">
                <a:solidFill>
                  <a:srgbClr val="FF0000"/>
                </a:solidFill>
                <a:effectLst/>
              </a:rPr>
            </a:br>
            <a:endParaRPr lang="en-IN" sz="2800"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IN" dirty="0">
                <a:solidFill>
                  <a:srgbClr val="00B050"/>
                </a:solidFill>
              </a:rPr>
              <a:t>Vasodilators</a:t>
            </a:r>
            <a:r>
              <a:rPr lang="en-IN" dirty="0">
                <a:solidFill>
                  <a:srgbClr val="0070C0"/>
                </a:solidFill>
              </a:rPr>
              <a:t> are a group of medicines that </a:t>
            </a:r>
            <a:r>
              <a:rPr lang="en-IN" dirty="0" smtClean="0">
                <a:solidFill>
                  <a:srgbClr val="0070C0"/>
                </a:solidFill>
              </a:rPr>
              <a:t>dilate </a:t>
            </a:r>
            <a:r>
              <a:rPr lang="en-IN" dirty="0">
                <a:solidFill>
                  <a:srgbClr val="0070C0"/>
                </a:solidFill>
              </a:rPr>
              <a:t>blood vessels, which allows blood to flow more easily</a:t>
            </a:r>
            <a:r>
              <a:rPr lang="en-IN" dirty="0" smtClean="0">
                <a:solidFill>
                  <a:srgbClr val="0070C0"/>
                </a:solidFill>
              </a:rPr>
              <a:t>.</a:t>
            </a:r>
          </a:p>
          <a:p>
            <a:endParaRPr lang="en-IN" dirty="0">
              <a:solidFill>
                <a:srgbClr val="0070C0"/>
              </a:solidFill>
            </a:endParaRPr>
          </a:p>
          <a:p>
            <a:r>
              <a:rPr lang="en-IN" dirty="0" smtClean="0">
                <a:solidFill>
                  <a:srgbClr val="0070C0"/>
                </a:solidFill>
              </a:rPr>
              <a:t>The drugs which causes B.P to fall is known as </a:t>
            </a:r>
            <a:r>
              <a:rPr lang="en-IN" dirty="0" smtClean="0">
                <a:solidFill>
                  <a:srgbClr val="00B050"/>
                </a:solidFill>
              </a:rPr>
              <a:t>hypotensive or antihypertensive drugs.</a:t>
            </a:r>
          </a:p>
          <a:p>
            <a:r>
              <a:rPr lang="en-IN" dirty="0" smtClean="0">
                <a:solidFill>
                  <a:srgbClr val="FF0000"/>
                </a:solidFill>
              </a:rPr>
              <a:t>Use </a:t>
            </a:r>
            <a:r>
              <a:rPr lang="en-IN" dirty="0" smtClean="0">
                <a:solidFill>
                  <a:srgbClr val="00B0F0"/>
                </a:solidFill>
              </a:rPr>
              <a:t>– hypertension, Heart failure, Angina</a:t>
            </a:r>
          </a:p>
          <a:p>
            <a:r>
              <a:rPr lang="en-IN" sz="2000" dirty="0" smtClean="0">
                <a:solidFill>
                  <a:srgbClr val="7030A0"/>
                </a:solidFill>
                <a:latin typeface="Abbey-Medium Extended" panose="00000600000000020000" pitchFamily="2" charset="0"/>
              </a:rPr>
              <a:t>In </a:t>
            </a:r>
            <a:r>
              <a:rPr lang="en-IN" sz="2000" dirty="0" err="1" smtClean="0">
                <a:solidFill>
                  <a:srgbClr val="7030A0"/>
                </a:solidFill>
                <a:latin typeface="Abbey-Medium Extended" panose="00000600000000020000" pitchFamily="2" charset="0"/>
              </a:rPr>
              <a:t>vety</a:t>
            </a:r>
            <a:r>
              <a:rPr lang="en-IN" sz="2000" dirty="0" smtClean="0">
                <a:solidFill>
                  <a:srgbClr val="7030A0"/>
                </a:solidFill>
                <a:latin typeface="Abbey-Medium Extended" panose="00000600000000020000" pitchFamily="2" charset="0"/>
              </a:rPr>
              <a:t>. Practice theses drugs are of limited use.</a:t>
            </a:r>
            <a:endParaRPr lang="en-IN" sz="2000" dirty="0">
              <a:solidFill>
                <a:srgbClr val="7030A0"/>
              </a:solidFill>
              <a:latin typeface="Abbey-Medium Extended" panose="00000600000000020000" pitchFamily="2" charset="0"/>
            </a:endParaRPr>
          </a:p>
          <a:p>
            <a:pPr marL="82296" indent="0">
              <a:buNone/>
            </a:pPr>
            <a:endParaRPr lang="en-IN" dirty="0">
              <a:solidFill>
                <a:srgbClr val="00B050"/>
              </a:solidFill>
            </a:endParaRPr>
          </a:p>
        </p:txBody>
      </p:sp>
    </p:spTree>
    <p:extLst>
      <p:ext uri="{BB962C8B-B14F-4D97-AF65-F5344CB8AC3E}">
        <p14:creationId xmlns:p14="http://schemas.microsoft.com/office/powerpoint/2010/main" val="1318364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16632"/>
            <a:ext cx="7498080" cy="288032"/>
          </a:xfrm>
        </p:spPr>
        <p:txBody>
          <a:bodyPr>
            <a:noAutofit/>
          </a:bodyPr>
          <a:lstStyle/>
          <a:p>
            <a:r>
              <a:rPr lang="en-US" altLang="en-US" sz="2800" b="1" dirty="0">
                <a:solidFill>
                  <a:srgbClr val="FF0000"/>
                </a:solidFill>
              </a:rPr>
              <a:t>Drug Classes Used to Treat Hypertension</a:t>
            </a:r>
            <a:endParaRPr lang="en-IN" sz="2800" dirty="0">
              <a:solidFill>
                <a:srgbClr val="FF0000"/>
              </a:solidFill>
            </a:endParaRPr>
          </a:p>
        </p:txBody>
      </p:sp>
      <p:sp>
        <p:nvSpPr>
          <p:cNvPr id="3" name="Content Placeholder 2"/>
          <p:cNvSpPr>
            <a:spLocks noGrp="1"/>
          </p:cNvSpPr>
          <p:nvPr>
            <p:ph idx="1"/>
          </p:nvPr>
        </p:nvSpPr>
        <p:spPr>
          <a:xfrm>
            <a:off x="1371600" y="620688"/>
            <a:ext cx="7498080" cy="5597550"/>
          </a:xfrm>
        </p:spPr>
        <p:txBody>
          <a:bodyPr>
            <a:normAutofit fontScale="47500" lnSpcReduction="20000"/>
          </a:bodyPr>
          <a:lstStyle/>
          <a:p>
            <a:pPr marL="914400" lvl="1" indent="-457200">
              <a:lnSpc>
                <a:spcPct val="90000"/>
              </a:lnSpc>
              <a:buFont typeface="Courier New" panose="02070309020205020404" pitchFamily="49" charset="0"/>
              <a:buChar char="o"/>
            </a:pPr>
            <a:r>
              <a:rPr lang="en-US" altLang="en-US" sz="3800" b="1" dirty="0" smtClean="0">
                <a:solidFill>
                  <a:srgbClr val="FF00FF"/>
                </a:solidFill>
              </a:rPr>
              <a:t>Diuretics-</a:t>
            </a:r>
            <a:r>
              <a:rPr lang="en-US" altLang="en-US" sz="3800" b="1" dirty="0">
                <a:solidFill>
                  <a:srgbClr val="FF00FF"/>
                </a:solidFill>
              </a:rPr>
              <a:t> </a:t>
            </a:r>
            <a:endParaRPr lang="en-US" altLang="en-US" sz="3800" b="1" dirty="0" smtClean="0">
              <a:solidFill>
                <a:srgbClr val="FF00FF"/>
              </a:solidFill>
            </a:endParaRPr>
          </a:p>
          <a:p>
            <a:pPr marL="952500" lvl="1" indent="-495300">
              <a:lnSpc>
                <a:spcPct val="90000"/>
              </a:lnSpc>
              <a:buFont typeface="Wingdings" panose="05000000000000000000" pitchFamily="2" charset="2"/>
              <a:buChar char="Ø"/>
            </a:pPr>
            <a:r>
              <a:rPr lang="en-US" altLang="en-US" sz="3800" b="1" dirty="0" smtClean="0">
                <a:solidFill>
                  <a:srgbClr val="0070C0"/>
                </a:solidFill>
              </a:rPr>
              <a:t>Thiazides</a:t>
            </a:r>
            <a:r>
              <a:rPr lang="en-US" altLang="en-US" sz="3800" b="1" dirty="0">
                <a:solidFill>
                  <a:srgbClr val="0070C0"/>
                </a:solidFill>
              </a:rPr>
              <a:t>: </a:t>
            </a:r>
            <a:r>
              <a:rPr lang="en-US" altLang="en-US" sz="3800" b="1" dirty="0" smtClean="0">
                <a:solidFill>
                  <a:srgbClr val="0070C0"/>
                </a:solidFill>
              </a:rPr>
              <a:t>                             </a:t>
            </a:r>
            <a:r>
              <a:rPr lang="en-US" altLang="en-US" sz="3800" b="1" dirty="0" smtClean="0">
                <a:solidFill>
                  <a:srgbClr val="00B050"/>
                </a:solidFill>
              </a:rPr>
              <a:t>Hydrochlorothiazide</a:t>
            </a:r>
            <a:r>
              <a:rPr lang="en-US" altLang="en-US" sz="3800" b="1" dirty="0">
                <a:solidFill>
                  <a:srgbClr val="00B050"/>
                </a:solidFill>
              </a:rPr>
              <a:t>, </a:t>
            </a:r>
            <a:endParaRPr lang="en-US" altLang="en-US" sz="3800" b="1" dirty="0" smtClean="0">
              <a:solidFill>
                <a:srgbClr val="00B050"/>
              </a:solidFill>
            </a:endParaRPr>
          </a:p>
          <a:p>
            <a:pPr marL="952500" lvl="1" indent="-495300">
              <a:lnSpc>
                <a:spcPct val="90000"/>
              </a:lnSpc>
              <a:buFont typeface="Wingdings" panose="05000000000000000000" pitchFamily="2" charset="2"/>
              <a:buChar char="Ø"/>
            </a:pPr>
            <a:r>
              <a:rPr lang="en-US" altLang="en-US" sz="3800" b="1" dirty="0" smtClean="0">
                <a:solidFill>
                  <a:srgbClr val="0070C0"/>
                </a:solidFill>
              </a:rPr>
              <a:t>High </a:t>
            </a:r>
            <a:r>
              <a:rPr lang="en-US" altLang="en-US" sz="3800" b="1" dirty="0">
                <a:solidFill>
                  <a:srgbClr val="0070C0"/>
                </a:solidFill>
              </a:rPr>
              <a:t>ceiling: </a:t>
            </a:r>
            <a:r>
              <a:rPr lang="en-US" altLang="en-US" sz="3800" b="1" dirty="0" smtClean="0">
                <a:solidFill>
                  <a:srgbClr val="0070C0"/>
                </a:solidFill>
              </a:rPr>
              <a:t>                         </a:t>
            </a:r>
            <a:r>
              <a:rPr lang="en-US" altLang="en-US" sz="3800" b="1" dirty="0" smtClean="0">
                <a:solidFill>
                  <a:srgbClr val="00B050"/>
                </a:solidFill>
              </a:rPr>
              <a:t>Furosemide</a:t>
            </a:r>
            <a:endParaRPr lang="en-US" altLang="en-US" sz="3800" b="1" dirty="0">
              <a:solidFill>
                <a:srgbClr val="00B050"/>
              </a:solidFill>
            </a:endParaRPr>
          </a:p>
          <a:p>
            <a:pPr marL="952500" lvl="1" indent="-495300">
              <a:lnSpc>
                <a:spcPct val="90000"/>
              </a:lnSpc>
              <a:buFont typeface="Wingdings" panose="05000000000000000000" pitchFamily="2" charset="2"/>
              <a:buChar char="Ø"/>
            </a:pPr>
            <a:r>
              <a:rPr lang="en-US" altLang="en-US" sz="3800" b="1" dirty="0">
                <a:solidFill>
                  <a:srgbClr val="0070C0"/>
                </a:solidFill>
              </a:rPr>
              <a:t>K+ sparing: </a:t>
            </a:r>
            <a:r>
              <a:rPr lang="en-US" altLang="en-US" sz="3800" b="1" dirty="0" smtClean="0">
                <a:solidFill>
                  <a:srgbClr val="0070C0"/>
                </a:solidFill>
              </a:rPr>
              <a:t>                           </a:t>
            </a:r>
            <a:r>
              <a:rPr lang="en-US" altLang="en-US" sz="3800" b="1" dirty="0" smtClean="0">
                <a:solidFill>
                  <a:srgbClr val="00B050"/>
                </a:solidFill>
              </a:rPr>
              <a:t>Spironolactone</a:t>
            </a:r>
            <a:r>
              <a:rPr lang="en-US" altLang="en-US" sz="3800" b="1" dirty="0">
                <a:solidFill>
                  <a:srgbClr val="00B050"/>
                </a:solidFill>
              </a:rPr>
              <a:t>, </a:t>
            </a:r>
            <a:r>
              <a:rPr lang="en-US" altLang="en-US" sz="3800" b="1" dirty="0" smtClean="0">
                <a:solidFill>
                  <a:srgbClr val="00B050"/>
                </a:solidFill>
              </a:rPr>
              <a:t>triamterene</a:t>
            </a:r>
          </a:p>
          <a:p>
            <a:pPr marL="457200" lvl="1" indent="0">
              <a:lnSpc>
                <a:spcPct val="90000"/>
              </a:lnSpc>
              <a:buNone/>
            </a:pPr>
            <a:endParaRPr lang="en-US" altLang="en-US" sz="3800" b="1" dirty="0">
              <a:solidFill>
                <a:srgbClr val="00B050"/>
              </a:solidFill>
            </a:endParaRPr>
          </a:p>
          <a:p>
            <a:pPr>
              <a:buFont typeface="Courier New" panose="02070309020205020404" pitchFamily="49" charset="0"/>
              <a:buChar char="o"/>
            </a:pPr>
            <a:r>
              <a:rPr lang="en-US" altLang="en-US" sz="3800" b="1" dirty="0" smtClean="0">
                <a:solidFill>
                  <a:srgbClr val="FF00FF"/>
                </a:solidFill>
              </a:rPr>
              <a:t>Sympatholytic drugs</a:t>
            </a:r>
          </a:p>
          <a:p>
            <a:pPr marL="425196" lvl="1" indent="-342900">
              <a:lnSpc>
                <a:spcPct val="80000"/>
              </a:lnSpc>
              <a:spcBef>
                <a:spcPts val="600"/>
              </a:spcBef>
              <a:buSzPct val="80000"/>
              <a:buFont typeface="Wingdings" panose="05000000000000000000" pitchFamily="2" charset="2"/>
              <a:buChar char="Ø"/>
            </a:pPr>
            <a:r>
              <a:rPr lang="en-US" altLang="en-US" sz="3800" b="1" dirty="0">
                <a:solidFill>
                  <a:srgbClr val="0070C0"/>
                </a:solidFill>
              </a:rPr>
              <a:t>Centrally </a:t>
            </a:r>
            <a:r>
              <a:rPr lang="en-US" altLang="en-US" sz="3800" b="1" dirty="0" smtClean="0">
                <a:solidFill>
                  <a:srgbClr val="0070C0"/>
                </a:solidFill>
              </a:rPr>
              <a:t>acting:                             </a:t>
            </a:r>
            <a:r>
              <a:rPr lang="en-US" altLang="en-US" sz="3800" b="1" dirty="0" smtClean="0">
                <a:solidFill>
                  <a:srgbClr val="00B050"/>
                </a:solidFill>
              </a:rPr>
              <a:t>Clonidine</a:t>
            </a:r>
            <a:r>
              <a:rPr lang="en-US" altLang="en-US" sz="3800" b="1" dirty="0">
                <a:solidFill>
                  <a:srgbClr val="00B050"/>
                </a:solidFill>
              </a:rPr>
              <a:t>, </a:t>
            </a:r>
            <a:r>
              <a:rPr lang="en-US" altLang="en-US" sz="3800" b="1" dirty="0" smtClean="0">
                <a:solidFill>
                  <a:srgbClr val="00B050"/>
                </a:solidFill>
              </a:rPr>
              <a:t>methyldopa</a:t>
            </a:r>
          </a:p>
          <a:p>
            <a:pPr marL="425196" lvl="1" indent="-342900">
              <a:lnSpc>
                <a:spcPct val="80000"/>
              </a:lnSpc>
              <a:spcBef>
                <a:spcPts val="600"/>
              </a:spcBef>
              <a:buSzPct val="80000"/>
              <a:buFont typeface="Wingdings" panose="05000000000000000000" pitchFamily="2" charset="2"/>
              <a:buChar char="Ø"/>
            </a:pPr>
            <a:r>
              <a:rPr lang="en-US" altLang="en-US" sz="3800" b="1" dirty="0" smtClean="0">
                <a:solidFill>
                  <a:srgbClr val="00B050"/>
                </a:solidFill>
              </a:rPr>
              <a:t> </a:t>
            </a:r>
            <a:r>
              <a:rPr lang="en-US" altLang="en-US" sz="3800" b="1" dirty="0" smtClean="0">
                <a:solidFill>
                  <a:srgbClr val="0070C0"/>
                </a:solidFill>
                <a:cs typeface="Arial" panose="020B0604020202020204" pitchFamily="34" charset="0"/>
              </a:rPr>
              <a:t>ß-adrenergic blockers </a:t>
            </a:r>
            <a:r>
              <a:rPr lang="en-US" altLang="en-US" sz="3800" b="1" dirty="0" smtClean="0">
                <a:solidFill>
                  <a:srgbClr val="00B050"/>
                </a:solidFill>
                <a:cs typeface="Arial" panose="020B0604020202020204" pitchFamily="34" charset="0"/>
              </a:rPr>
              <a:t>                  </a:t>
            </a:r>
            <a:r>
              <a:rPr lang="en-US" altLang="en-US" sz="3800" b="1" dirty="0" smtClean="0">
                <a:solidFill>
                  <a:srgbClr val="00B050"/>
                </a:solidFill>
              </a:rPr>
              <a:t>Propranolol, metoprolol</a:t>
            </a:r>
          </a:p>
          <a:p>
            <a:pPr marL="425196" lvl="1" indent="-342900">
              <a:lnSpc>
                <a:spcPct val="80000"/>
              </a:lnSpc>
              <a:spcBef>
                <a:spcPts val="600"/>
              </a:spcBef>
              <a:buSzPct val="80000"/>
              <a:buFont typeface="Wingdings" panose="05000000000000000000" pitchFamily="2" charset="2"/>
              <a:buChar char="Ø"/>
            </a:pPr>
            <a:r>
              <a:rPr lang="el-GR" altLang="en-US" sz="3800" b="1" dirty="0">
                <a:solidFill>
                  <a:srgbClr val="0070C0"/>
                </a:solidFill>
                <a:cs typeface="Arial" panose="020B0604020202020204" pitchFamily="34" charset="0"/>
              </a:rPr>
              <a:t>α</a:t>
            </a:r>
            <a:r>
              <a:rPr lang="en-US" altLang="en-US" sz="3800" b="1" dirty="0">
                <a:solidFill>
                  <a:srgbClr val="0070C0"/>
                </a:solidFill>
                <a:cs typeface="Arial" panose="020B0604020202020204" pitchFamily="34" charset="0"/>
              </a:rPr>
              <a:t> – adrenergic </a:t>
            </a:r>
            <a:r>
              <a:rPr lang="en-US" altLang="en-US" sz="3800" b="1" dirty="0" smtClean="0">
                <a:solidFill>
                  <a:srgbClr val="0070C0"/>
                </a:solidFill>
                <a:cs typeface="Arial" panose="020B0604020202020204" pitchFamily="34" charset="0"/>
              </a:rPr>
              <a:t>blockers</a:t>
            </a:r>
            <a:r>
              <a:rPr lang="en-US" altLang="en-US" sz="3800" b="1" dirty="0" smtClean="0">
                <a:solidFill>
                  <a:srgbClr val="00B050"/>
                </a:solidFill>
                <a:cs typeface="Arial" panose="020B0604020202020204" pitchFamily="34" charset="0"/>
              </a:rPr>
              <a:t>                  </a:t>
            </a:r>
            <a:r>
              <a:rPr lang="en-US" altLang="en-US" sz="3800" b="1" dirty="0" err="1" smtClean="0">
                <a:solidFill>
                  <a:srgbClr val="00B050"/>
                </a:solidFill>
                <a:cs typeface="Arial" panose="020B0604020202020204" pitchFamily="34" charset="0"/>
              </a:rPr>
              <a:t>Prazosin</a:t>
            </a:r>
            <a:r>
              <a:rPr lang="en-US" altLang="en-US" sz="3800" b="1" dirty="0" smtClean="0">
                <a:solidFill>
                  <a:srgbClr val="00B050"/>
                </a:solidFill>
                <a:cs typeface="Arial" panose="020B0604020202020204" pitchFamily="34" charset="0"/>
              </a:rPr>
              <a:t>, </a:t>
            </a:r>
            <a:r>
              <a:rPr lang="en-US" altLang="en-US" sz="3800" b="1" dirty="0" err="1" smtClean="0">
                <a:solidFill>
                  <a:srgbClr val="00B050"/>
                </a:solidFill>
                <a:cs typeface="Arial" panose="020B0604020202020204" pitchFamily="34" charset="0"/>
              </a:rPr>
              <a:t>phentolamine</a:t>
            </a:r>
            <a:endParaRPr lang="en-US" altLang="en-US" sz="3800" b="1" dirty="0" smtClean="0">
              <a:solidFill>
                <a:srgbClr val="00B050"/>
              </a:solidFill>
            </a:endParaRPr>
          </a:p>
          <a:p>
            <a:pPr marL="425196" lvl="1" indent="-342900">
              <a:lnSpc>
                <a:spcPct val="80000"/>
              </a:lnSpc>
              <a:spcBef>
                <a:spcPts val="600"/>
              </a:spcBef>
              <a:buSzPct val="80000"/>
              <a:buFont typeface="Wingdings" panose="05000000000000000000" pitchFamily="2" charset="2"/>
              <a:buChar char="Ø"/>
            </a:pPr>
            <a:r>
              <a:rPr lang="en-US" altLang="en-US" sz="3800" b="1" dirty="0" smtClean="0">
                <a:solidFill>
                  <a:srgbClr val="0070C0"/>
                </a:solidFill>
                <a:cs typeface="Arial" panose="020B0604020202020204" pitchFamily="34" charset="0"/>
              </a:rPr>
              <a:t>ß </a:t>
            </a:r>
            <a:r>
              <a:rPr lang="en-US" altLang="en-US" sz="3800" b="1" dirty="0">
                <a:solidFill>
                  <a:srgbClr val="0070C0"/>
                </a:solidFill>
                <a:cs typeface="Arial" panose="020B0604020202020204" pitchFamily="34" charset="0"/>
              </a:rPr>
              <a:t>and </a:t>
            </a:r>
            <a:r>
              <a:rPr lang="el-GR" altLang="en-US" sz="3800" b="1" dirty="0">
                <a:solidFill>
                  <a:srgbClr val="0070C0"/>
                </a:solidFill>
                <a:cs typeface="Arial" panose="020B0604020202020204" pitchFamily="34" charset="0"/>
              </a:rPr>
              <a:t>α</a:t>
            </a:r>
            <a:r>
              <a:rPr lang="en-US" altLang="en-US" sz="3800" b="1" dirty="0">
                <a:solidFill>
                  <a:srgbClr val="0070C0"/>
                </a:solidFill>
                <a:cs typeface="Arial" panose="020B0604020202020204" pitchFamily="34" charset="0"/>
              </a:rPr>
              <a:t> – adrenergic </a:t>
            </a:r>
            <a:r>
              <a:rPr lang="en-US" altLang="en-US" sz="3800" b="1" dirty="0" smtClean="0">
                <a:solidFill>
                  <a:srgbClr val="0070C0"/>
                </a:solidFill>
                <a:cs typeface="Arial" panose="020B0604020202020204" pitchFamily="34" charset="0"/>
              </a:rPr>
              <a:t>blockers        </a:t>
            </a:r>
            <a:r>
              <a:rPr lang="en-US" altLang="en-US" sz="3800" b="1" dirty="0" err="1" smtClean="0">
                <a:solidFill>
                  <a:srgbClr val="00B050"/>
                </a:solidFill>
                <a:cs typeface="Arial" panose="020B0604020202020204" pitchFamily="34" charset="0"/>
              </a:rPr>
              <a:t>Labetolol</a:t>
            </a:r>
            <a:r>
              <a:rPr lang="en-US" altLang="en-US" sz="3800" b="1" dirty="0" smtClean="0">
                <a:solidFill>
                  <a:srgbClr val="00B050"/>
                </a:solidFill>
                <a:cs typeface="Arial" panose="020B0604020202020204" pitchFamily="34" charset="0"/>
              </a:rPr>
              <a:t> </a:t>
            </a:r>
            <a:r>
              <a:rPr lang="en-US" altLang="en-US" sz="3800" b="1" dirty="0">
                <a:solidFill>
                  <a:srgbClr val="00B050"/>
                </a:solidFill>
                <a:cs typeface="Arial" panose="020B0604020202020204" pitchFamily="34" charset="0"/>
              </a:rPr>
              <a:t>and </a:t>
            </a:r>
            <a:r>
              <a:rPr lang="en-US" altLang="en-US" sz="3800" b="1" dirty="0" smtClean="0">
                <a:solidFill>
                  <a:srgbClr val="00B050"/>
                </a:solidFill>
                <a:cs typeface="Arial" panose="020B0604020202020204" pitchFamily="34" charset="0"/>
              </a:rPr>
              <a:t>carvedilol</a:t>
            </a:r>
          </a:p>
          <a:p>
            <a:pPr marL="82296" lvl="1" indent="0">
              <a:lnSpc>
                <a:spcPct val="80000"/>
              </a:lnSpc>
              <a:spcBef>
                <a:spcPts val="600"/>
              </a:spcBef>
              <a:buSzPct val="80000"/>
              <a:buNone/>
            </a:pPr>
            <a:endParaRPr lang="en-US" altLang="en-US" sz="3800" b="1" dirty="0">
              <a:solidFill>
                <a:srgbClr val="00B050"/>
              </a:solidFill>
              <a:cs typeface="Arial" panose="020B0604020202020204" pitchFamily="34" charset="0"/>
            </a:endParaRPr>
          </a:p>
          <a:p>
            <a:pPr marL="539496" lvl="1" indent="-457200">
              <a:lnSpc>
                <a:spcPct val="80000"/>
              </a:lnSpc>
              <a:spcBef>
                <a:spcPts val="600"/>
              </a:spcBef>
              <a:buSzPct val="80000"/>
              <a:buFont typeface="Courier New" panose="02070309020205020404" pitchFamily="49" charset="0"/>
              <a:buChar char="o"/>
            </a:pPr>
            <a:r>
              <a:rPr lang="en-US" altLang="en-US" sz="3800" b="1" dirty="0" smtClean="0">
                <a:solidFill>
                  <a:srgbClr val="FF00FF"/>
                </a:solidFill>
              </a:rPr>
              <a:t>Direct acting vasodilator drugs-  </a:t>
            </a:r>
            <a:r>
              <a:rPr lang="en-US" altLang="en-US" sz="3800" b="1" dirty="0" smtClean="0">
                <a:solidFill>
                  <a:srgbClr val="00B050"/>
                </a:solidFill>
              </a:rPr>
              <a:t>Hydralazine </a:t>
            </a:r>
            <a:r>
              <a:rPr lang="en-US" altLang="en-US" sz="3800" b="1" dirty="0">
                <a:solidFill>
                  <a:srgbClr val="00B050"/>
                </a:solidFill>
              </a:rPr>
              <a:t>and </a:t>
            </a:r>
            <a:r>
              <a:rPr lang="en-US" altLang="en-US" sz="3800" b="1" dirty="0" err="1" smtClean="0">
                <a:solidFill>
                  <a:srgbClr val="00B050"/>
                </a:solidFill>
              </a:rPr>
              <a:t>minoxidil</a:t>
            </a:r>
            <a:r>
              <a:rPr lang="en-US" altLang="en-US" sz="3800" b="1" dirty="0" smtClean="0">
                <a:solidFill>
                  <a:srgbClr val="00B050"/>
                </a:solidFill>
              </a:rPr>
              <a:t>,</a:t>
            </a:r>
            <a:r>
              <a:rPr lang="en-US" altLang="en-US" sz="3800" b="1" dirty="0"/>
              <a:t> </a:t>
            </a:r>
            <a:r>
              <a:rPr lang="en-US" altLang="en-US" sz="3800" b="1" dirty="0" smtClean="0"/>
              <a:t>        			                     </a:t>
            </a:r>
            <a:r>
              <a:rPr lang="en-US" altLang="en-US" sz="3800" b="1" dirty="0" err="1" smtClean="0">
                <a:solidFill>
                  <a:srgbClr val="00B050"/>
                </a:solidFill>
              </a:rPr>
              <a:t>Diazoxide</a:t>
            </a:r>
            <a:r>
              <a:rPr lang="en-US" altLang="en-US" sz="3800" b="1" dirty="0" smtClean="0">
                <a:solidFill>
                  <a:srgbClr val="00B050"/>
                </a:solidFill>
              </a:rPr>
              <a:t> &amp; nitroprusside </a:t>
            </a:r>
          </a:p>
          <a:p>
            <a:pPr marL="539496" lvl="1" indent="-457200">
              <a:lnSpc>
                <a:spcPct val="80000"/>
              </a:lnSpc>
              <a:spcBef>
                <a:spcPts val="600"/>
              </a:spcBef>
              <a:buSzPct val="80000"/>
              <a:buFont typeface="Courier New" panose="02070309020205020404" pitchFamily="49" charset="0"/>
              <a:buChar char="o"/>
            </a:pPr>
            <a:endParaRPr lang="en-US" altLang="en-US" sz="3800" b="1" dirty="0">
              <a:solidFill>
                <a:srgbClr val="00B050"/>
              </a:solidFill>
            </a:endParaRPr>
          </a:p>
          <a:p>
            <a:pPr>
              <a:buFont typeface="Courier New" panose="02070309020205020404" pitchFamily="49" charset="0"/>
              <a:buChar char="o"/>
            </a:pPr>
            <a:r>
              <a:rPr lang="en-US" altLang="en-US" sz="3800" b="1" dirty="0">
                <a:solidFill>
                  <a:srgbClr val="FF00FF"/>
                </a:solidFill>
              </a:rPr>
              <a:t>Calcium antagonist </a:t>
            </a:r>
            <a:r>
              <a:rPr lang="en-US" altLang="en-US" sz="3800" b="1" dirty="0" smtClean="0">
                <a:solidFill>
                  <a:srgbClr val="FF00FF"/>
                </a:solidFill>
              </a:rPr>
              <a:t>drugs-               </a:t>
            </a:r>
            <a:r>
              <a:rPr lang="en-US" altLang="en-US" sz="3800" b="1" dirty="0">
                <a:solidFill>
                  <a:srgbClr val="00B050"/>
                </a:solidFill>
              </a:rPr>
              <a:t>Verapamil </a:t>
            </a:r>
            <a:r>
              <a:rPr lang="en-US" altLang="en-US" sz="3800" b="1" dirty="0" smtClean="0">
                <a:solidFill>
                  <a:srgbClr val="00B050"/>
                </a:solidFill>
              </a:rPr>
              <a:t>&amp; </a:t>
            </a:r>
            <a:r>
              <a:rPr lang="en-US" altLang="en-US" sz="3800" b="1" dirty="0">
                <a:solidFill>
                  <a:srgbClr val="00B050"/>
                </a:solidFill>
              </a:rPr>
              <a:t>diltiazem </a:t>
            </a:r>
            <a:endParaRPr lang="en-US" altLang="en-US" sz="3800" b="1" dirty="0" smtClean="0">
              <a:solidFill>
                <a:srgbClr val="00B050"/>
              </a:solidFill>
            </a:endParaRPr>
          </a:p>
          <a:p>
            <a:pPr>
              <a:buFont typeface="Courier New" panose="02070309020205020404" pitchFamily="49" charset="0"/>
              <a:buChar char="o"/>
            </a:pPr>
            <a:endParaRPr lang="en-US" altLang="en-US" sz="3800" b="1" dirty="0">
              <a:solidFill>
                <a:srgbClr val="00B050"/>
              </a:solidFill>
            </a:endParaRPr>
          </a:p>
          <a:p>
            <a:pPr>
              <a:buFont typeface="Courier New" panose="02070309020205020404" pitchFamily="49" charset="0"/>
              <a:buChar char="o"/>
            </a:pPr>
            <a:r>
              <a:rPr lang="en-US" altLang="en-US" sz="3800" b="1" dirty="0">
                <a:solidFill>
                  <a:srgbClr val="FF00FF"/>
                </a:solidFill>
              </a:rPr>
              <a:t>Angiotensin-converting enzyme inhibitor and angiotensin </a:t>
            </a:r>
            <a:endParaRPr lang="en-US" altLang="en-US" sz="3800" b="1" dirty="0" smtClean="0">
              <a:solidFill>
                <a:srgbClr val="FF00FF"/>
              </a:solidFill>
            </a:endParaRPr>
          </a:p>
          <a:p>
            <a:pPr marL="82296" indent="0">
              <a:buNone/>
            </a:pPr>
            <a:r>
              <a:rPr lang="en-US" altLang="en-US" sz="3800" b="1" dirty="0" smtClean="0">
                <a:solidFill>
                  <a:srgbClr val="00B050"/>
                </a:solidFill>
              </a:rPr>
              <a:t>				Captopril</a:t>
            </a:r>
            <a:r>
              <a:rPr lang="en-US" altLang="en-US" sz="3800" b="1" dirty="0">
                <a:solidFill>
                  <a:srgbClr val="00B050"/>
                </a:solidFill>
              </a:rPr>
              <a:t>, </a:t>
            </a:r>
            <a:r>
              <a:rPr lang="en-US" altLang="en-US" sz="3800" b="1" dirty="0" err="1">
                <a:solidFill>
                  <a:srgbClr val="00B050"/>
                </a:solidFill>
              </a:rPr>
              <a:t>lisinopril</a:t>
            </a:r>
            <a:r>
              <a:rPr lang="en-US" altLang="en-US" sz="3800" b="1" dirty="0">
                <a:solidFill>
                  <a:srgbClr val="00B050"/>
                </a:solidFill>
              </a:rPr>
              <a:t>., </a:t>
            </a:r>
            <a:r>
              <a:rPr lang="en-US" altLang="en-US" sz="3800" b="1" dirty="0" err="1" smtClean="0">
                <a:solidFill>
                  <a:srgbClr val="00B050"/>
                </a:solidFill>
              </a:rPr>
              <a:t>enalapril</a:t>
            </a:r>
            <a:r>
              <a:rPr lang="en-US" altLang="en-US" sz="3800" b="1" dirty="0" smtClean="0">
                <a:solidFill>
                  <a:srgbClr val="00B050"/>
                </a:solidFill>
              </a:rPr>
              <a:t> </a:t>
            </a:r>
          </a:p>
          <a:p>
            <a:pPr marL="82296" indent="0">
              <a:buNone/>
            </a:pPr>
            <a:r>
              <a:rPr lang="en-US" altLang="en-US" sz="3800" b="1" dirty="0" smtClean="0">
                <a:solidFill>
                  <a:srgbClr val="00B050"/>
                </a:solidFill>
              </a:rPr>
              <a:t> </a:t>
            </a:r>
          </a:p>
          <a:p>
            <a:pPr>
              <a:buFont typeface="Courier New" panose="02070309020205020404" pitchFamily="49" charset="0"/>
              <a:buChar char="o"/>
            </a:pPr>
            <a:r>
              <a:rPr lang="en-US" altLang="en-US" sz="3800" b="1" dirty="0" smtClean="0">
                <a:solidFill>
                  <a:srgbClr val="FF00FF"/>
                </a:solidFill>
              </a:rPr>
              <a:t>Angiotensin receptor </a:t>
            </a:r>
            <a:r>
              <a:rPr lang="en-US" altLang="en-US" sz="3800" b="1" dirty="0">
                <a:solidFill>
                  <a:srgbClr val="FF00FF"/>
                </a:solidFill>
              </a:rPr>
              <a:t>blocking drugs </a:t>
            </a:r>
            <a:r>
              <a:rPr lang="en-US" altLang="en-US" sz="3800" b="1" dirty="0" smtClean="0">
                <a:solidFill>
                  <a:srgbClr val="00B050"/>
                </a:solidFill>
              </a:rPr>
              <a:t>Losartan</a:t>
            </a:r>
            <a:r>
              <a:rPr lang="en-US" altLang="en-US" sz="3800" b="1" dirty="0">
                <a:solidFill>
                  <a:srgbClr val="00B050"/>
                </a:solidFill>
              </a:rPr>
              <a:t>, </a:t>
            </a:r>
            <a:r>
              <a:rPr lang="en-US" altLang="en-US" sz="3800" b="1" dirty="0" smtClean="0">
                <a:solidFill>
                  <a:srgbClr val="00B050"/>
                </a:solidFill>
              </a:rPr>
              <a:t>candesartan</a:t>
            </a:r>
            <a:endParaRPr lang="en-US" altLang="en-US" sz="3800" b="1" dirty="0">
              <a:solidFill>
                <a:srgbClr val="0070C0"/>
              </a:solidFill>
            </a:endParaRPr>
          </a:p>
          <a:p>
            <a:endParaRPr lang="en-IN" dirty="0"/>
          </a:p>
        </p:txBody>
      </p:sp>
    </p:spTree>
    <p:extLst>
      <p:ext uri="{BB962C8B-B14F-4D97-AF65-F5344CB8AC3E}">
        <p14:creationId xmlns:p14="http://schemas.microsoft.com/office/powerpoint/2010/main" val="823247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90066"/>
          </a:xfrm>
        </p:spPr>
        <p:txBody>
          <a:bodyPr>
            <a:normAutofit fontScale="90000"/>
          </a:bodyPr>
          <a:lstStyle/>
          <a:p>
            <a:r>
              <a:rPr lang="en-IN" dirty="0" smtClean="0">
                <a:solidFill>
                  <a:srgbClr val="FF0000"/>
                </a:solidFill>
              </a:rPr>
              <a:t>HAEMATINICS (Anti-anaemic)</a:t>
            </a:r>
            <a:endParaRPr lang="en-IN"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82296" indent="0">
              <a:buNone/>
            </a:pPr>
            <a:r>
              <a:rPr lang="en-IN" dirty="0">
                <a:solidFill>
                  <a:srgbClr val="0070C0"/>
                </a:solidFill>
              </a:rPr>
              <a:t>A </a:t>
            </a:r>
            <a:r>
              <a:rPr lang="en-IN" b="1" dirty="0">
                <a:solidFill>
                  <a:srgbClr val="0070C0"/>
                </a:solidFill>
              </a:rPr>
              <a:t>hematinic</a:t>
            </a:r>
            <a:r>
              <a:rPr lang="en-IN" dirty="0">
                <a:solidFill>
                  <a:srgbClr val="0070C0"/>
                </a:solidFill>
              </a:rPr>
              <a:t> </a:t>
            </a:r>
            <a:r>
              <a:rPr lang="en-IN" dirty="0" smtClean="0">
                <a:solidFill>
                  <a:srgbClr val="0070C0"/>
                </a:solidFill>
              </a:rPr>
              <a:t>are the drugs that</a:t>
            </a:r>
            <a:r>
              <a:rPr lang="en-IN" dirty="0">
                <a:solidFill>
                  <a:srgbClr val="0070C0"/>
                </a:solidFill>
              </a:rPr>
              <a:t> required for the formation of blood cells in the process of </a:t>
            </a:r>
            <a:r>
              <a:rPr lang="en-IN" dirty="0" err="1" smtClean="0">
                <a:solidFill>
                  <a:srgbClr val="0070C0"/>
                </a:solidFill>
                <a:hlinkClick r:id="rId2"/>
              </a:rPr>
              <a:t>hematopoiesis</a:t>
            </a:r>
            <a:r>
              <a:rPr lang="en-IN" dirty="0" smtClean="0">
                <a:solidFill>
                  <a:srgbClr val="0070C0"/>
                </a:solidFill>
              </a:rPr>
              <a:t>, and are used in he treatment of anaemia.</a:t>
            </a:r>
          </a:p>
          <a:p>
            <a:pPr marL="82296" indent="0">
              <a:buNone/>
            </a:pPr>
            <a:endParaRPr lang="en-IN" dirty="0" smtClean="0">
              <a:solidFill>
                <a:srgbClr val="0070C0"/>
              </a:solidFill>
            </a:endParaRPr>
          </a:p>
          <a:p>
            <a:pPr marL="82296" indent="0">
              <a:buNone/>
            </a:pPr>
            <a:r>
              <a:rPr lang="en-IN" dirty="0" smtClean="0">
                <a:solidFill>
                  <a:srgbClr val="FF0000"/>
                </a:solidFill>
              </a:rPr>
              <a:t>Substances </a:t>
            </a:r>
            <a:r>
              <a:rPr lang="en-IN" dirty="0">
                <a:solidFill>
                  <a:srgbClr val="FF0000"/>
                </a:solidFill>
              </a:rPr>
              <a:t>required for formation of blood </a:t>
            </a:r>
            <a:endParaRPr lang="en-IN" dirty="0" smtClean="0">
              <a:solidFill>
                <a:srgbClr val="FF0000"/>
              </a:solidFill>
            </a:endParaRPr>
          </a:p>
          <a:p>
            <a:pPr marL="82296" indent="0">
              <a:buNone/>
            </a:pPr>
            <a:r>
              <a:rPr lang="en-IN" sz="3000" dirty="0" smtClean="0">
                <a:solidFill>
                  <a:srgbClr val="0070C0"/>
                </a:solidFill>
              </a:rPr>
              <a:t>■ Iron</a:t>
            </a:r>
            <a:r>
              <a:rPr lang="en-IN" sz="3000" dirty="0">
                <a:solidFill>
                  <a:srgbClr val="0070C0"/>
                </a:solidFill>
              </a:rPr>
              <a:t> </a:t>
            </a:r>
            <a:r>
              <a:rPr lang="en-IN" sz="3000" dirty="0" smtClean="0">
                <a:solidFill>
                  <a:srgbClr val="0070C0"/>
                </a:solidFill>
              </a:rPr>
              <a:t>                  ■ </a:t>
            </a:r>
            <a:r>
              <a:rPr lang="en-IN" sz="3000" dirty="0">
                <a:solidFill>
                  <a:srgbClr val="0070C0"/>
                </a:solidFill>
              </a:rPr>
              <a:t>Folic </a:t>
            </a:r>
            <a:r>
              <a:rPr lang="en-IN" sz="3000" dirty="0" smtClean="0">
                <a:solidFill>
                  <a:srgbClr val="0070C0"/>
                </a:solidFill>
              </a:rPr>
              <a:t>Acid                    </a:t>
            </a:r>
          </a:p>
          <a:p>
            <a:pPr marL="82296" indent="0">
              <a:buNone/>
            </a:pPr>
            <a:r>
              <a:rPr lang="en-IN" sz="3000" dirty="0" smtClean="0">
                <a:solidFill>
                  <a:srgbClr val="0070C0"/>
                </a:solidFill>
              </a:rPr>
              <a:t>■ Copper              ■ </a:t>
            </a:r>
            <a:r>
              <a:rPr lang="en-IN" sz="3000" dirty="0">
                <a:solidFill>
                  <a:srgbClr val="0070C0"/>
                </a:solidFill>
              </a:rPr>
              <a:t>Vitamin B12 </a:t>
            </a:r>
            <a:r>
              <a:rPr lang="en-IN" sz="3000" dirty="0" smtClean="0">
                <a:solidFill>
                  <a:srgbClr val="0070C0"/>
                </a:solidFill>
              </a:rPr>
              <a:t>       ■ Cobalt</a:t>
            </a:r>
          </a:p>
          <a:p>
            <a:pPr marL="82296" indent="0">
              <a:buNone/>
            </a:pPr>
            <a:endParaRPr lang="en-IN" sz="3000" dirty="0" smtClean="0">
              <a:solidFill>
                <a:srgbClr val="00B050"/>
              </a:solidFill>
            </a:endParaRPr>
          </a:p>
          <a:p>
            <a:pPr marL="82296" indent="0">
              <a:buNone/>
            </a:pPr>
            <a:r>
              <a:rPr lang="en-IN" dirty="0" smtClean="0">
                <a:solidFill>
                  <a:srgbClr val="00B050"/>
                </a:solidFill>
              </a:rPr>
              <a:t>Erythropoietin</a:t>
            </a:r>
            <a:r>
              <a:rPr lang="en-IN" dirty="0" smtClean="0">
                <a:solidFill>
                  <a:srgbClr val="0070C0"/>
                </a:solidFill>
              </a:rPr>
              <a:t>- It is a glycoprotein hormone produced by the renal peritubular cells.</a:t>
            </a:r>
            <a:endParaRPr lang="en-IN" dirty="0">
              <a:solidFill>
                <a:srgbClr val="0070C0"/>
              </a:solidFill>
            </a:endParaRPr>
          </a:p>
          <a:p>
            <a:pPr marL="82296" indent="0">
              <a:buNone/>
            </a:pPr>
            <a:endParaRPr lang="en-IN" dirty="0">
              <a:solidFill>
                <a:srgbClr val="0070C0"/>
              </a:solidFill>
            </a:endParaRPr>
          </a:p>
        </p:txBody>
      </p:sp>
    </p:spTree>
    <p:extLst>
      <p:ext uri="{BB962C8B-B14F-4D97-AF65-F5344CB8AC3E}">
        <p14:creationId xmlns:p14="http://schemas.microsoft.com/office/powerpoint/2010/main" val="199850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4400" b="1" dirty="0" smtClean="0">
                <a:solidFill>
                  <a:srgbClr val="FF0000"/>
                </a:solidFill>
              </a:rPr>
              <a:t>  COAGULANT</a:t>
            </a:r>
            <a:br>
              <a:rPr lang="en-IN" sz="4400" b="1" dirty="0" smtClean="0">
                <a:solidFill>
                  <a:srgbClr val="FF0000"/>
                </a:solidFill>
              </a:rPr>
            </a:br>
            <a:endParaRPr lang="en-IN" sz="4400" b="1" dirty="0">
              <a:solidFill>
                <a:srgbClr val="FF0000"/>
              </a:solidFill>
            </a:endParaRPr>
          </a:p>
        </p:txBody>
      </p:sp>
      <p:sp>
        <p:nvSpPr>
          <p:cNvPr id="3" name="Content Placeholder 2"/>
          <p:cNvSpPr>
            <a:spLocks noGrp="1"/>
          </p:cNvSpPr>
          <p:nvPr>
            <p:ph idx="1"/>
          </p:nvPr>
        </p:nvSpPr>
        <p:spPr/>
        <p:txBody>
          <a:bodyPr>
            <a:normAutofit/>
          </a:bodyPr>
          <a:lstStyle/>
          <a:p>
            <a:pPr marL="82296" indent="0">
              <a:buNone/>
            </a:pPr>
            <a:r>
              <a:rPr lang="en-IN" sz="2800" dirty="0">
                <a:solidFill>
                  <a:srgbClr val="0070C0"/>
                </a:solidFill>
              </a:rPr>
              <a:t>These are substances which </a:t>
            </a:r>
            <a:r>
              <a:rPr lang="en-IN" sz="2800" dirty="0" smtClean="0">
                <a:solidFill>
                  <a:srgbClr val="0070C0"/>
                </a:solidFill>
              </a:rPr>
              <a:t>promote   coagulation and used for arresting haemorrhage.</a:t>
            </a:r>
          </a:p>
          <a:p>
            <a:pPr marL="82296" indent="0">
              <a:buNone/>
            </a:pPr>
            <a:r>
              <a:rPr lang="en-IN" sz="2800" b="1" dirty="0" smtClean="0">
                <a:solidFill>
                  <a:srgbClr val="FF0000"/>
                </a:solidFill>
              </a:rPr>
              <a:t>Locally acting haemostatics</a:t>
            </a:r>
            <a:r>
              <a:rPr lang="en-IN" dirty="0" smtClean="0">
                <a:solidFill>
                  <a:srgbClr val="FF0000"/>
                </a:solidFill>
              </a:rPr>
              <a:t> </a:t>
            </a:r>
          </a:p>
          <a:p>
            <a:pPr marL="596646" indent="-514350">
              <a:buAutoNum type="alphaLcParenBoth"/>
            </a:pPr>
            <a:r>
              <a:rPr lang="en-IN" sz="2400" dirty="0" smtClean="0">
                <a:solidFill>
                  <a:srgbClr val="00B050"/>
                </a:solidFill>
              </a:rPr>
              <a:t>Natural or Physiological haemostatics                                         </a:t>
            </a:r>
            <a:r>
              <a:rPr lang="en-IN" sz="2800" dirty="0" err="1" smtClean="0">
                <a:solidFill>
                  <a:srgbClr val="00B050"/>
                </a:solidFill>
              </a:rPr>
              <a:t>eg</a:t>
            </a:r>
            <a:r>
              <a:rPr lang="en-IN" sz="2800" dirty="0">
                <a:solidFill>
                  <a:srgbClr val="00B050"/>
                </a:solidFill>
              </a:rPr>
              <a:t>: </a:t>
            </a:r>
            <a:r>
              <a:rPr lang="en-IN" sz="2000" dirty="0" smtClean="0">
                <a:solidFill>
                  <a:srgbClr val="00B050"/>
                </a:solidFill>
              </a:rPr>
              <a:t>Thrombin, Thromboplastin, Fibrin, Fibrinogen</a:t>
            </a:r>
            <a:endParaRPr lang="en-IN" sz="2400" dirty="0" smtClean="0">
              <a:solidFill>
                <a:srgbClr val="00B050"/>
              </a:solidFill>
            </a:endParaRPr>
          </a:p>
          <a:p>
            <a:pPr marL="596646" indent="-514350">
              <a:buAutoNum type="alphaLcParenBoth"/>
            </a:pPr>
            <a:r>
              <a:rPr lang="en-IN" sz="2400" dirty="0" smtClean="0">
                <a:solidFill>
                  <a:srgbClr val="00B050"/>
                </a:solidFill>
              </a:rPr>
              <a:t>Synthetic local haemostatics</a:t>
            </a:r>
            <a:r>
              <a:rPr lang="en-IN" dirty="0">
                <a:solidFill>
                  <a:srgbClr val="00B050"/>
                </a:solidFill>
              </a:rPr>
              <a:t> </a:t>
            </a:r>
            <a:r>
              <a:rPr lang="en-IN" dirty="0" smtClean="0">
                <a:solidFill>
                  <a:srgbClr val="00B050"/>
                </a:solidFill>
              </a:rPr>
              <a:t>                            </a:t>
            </a:r>
            <a:r>
              <a:rPr lang="en-IN" sz="2000" dirty="0" err="1" smtClean="0">
                <a:solidFill>
                  <a:srgbClr val="00B050"/>
                </a:solidFill>
              </a:rPr>
              <a:t>eg</a:t>
            </a:r>
            <a:r>
              <a:rPr lang="en-IN" sz="2000" dirty="0">
                <a:solidFill>
                  <a:srgbClr val="00B050"/>
                </a:solidFill>
              </a:rPr>
              <a:t>: </a:t>
            </a:r>
            <a:r>
              <a:rPr lang="en-IN" sz="2000" dirty="0" smtClean="0">
                <a:solidFill>
                  <a:srgbClr val="00B050"/>
                </a:solidFill>
              </a:rPr>
              <a:t> Absorbable gelatine sponge, oxidized cellulose,  Astringents</a:t>
            </a:r>
          </a:p>
          <a:p>
            <a:pPr marL="82296" indent="0">
              <a:buNone/>
            </a:pPr>
            <a:r>
              <a:rPr lang="en-IN" sz="2400" b="1" dirty="0" smtClean="0">
                <a:solidFill>
                  <a:srgbClr val="FF0000"/>
                </a:solidFill>
              </a:rPr>
              <a:t>Systemic bloods coagulant</a:t>
            </a:r>
          </a:p>
          <a:p>
            <a:pPr marL="82296" indent="0">
              <a:buNone/>
            </a:pPr>
            <a:r>
              <a:rPr lang="en-IN" sz="2000" dirty="0" smtClean="0">
                <a:solidFill>
                  <a:srgbClr val="00B050"/>
                </a:solidFill>
              </a:rPr>
              <a:t> </a:t>
            </a:r>
            <a:r>
              <a:rPr lang="en-IN" sz="2000" dirty="0" err="1" smtClean="0">
                <a:solidFill>
                  <a:srgbClr val="00B050"/>
                </a:solidFill>
              </a:rPr>
              <a:t>eg</a:t>
            </a:r>
            <a:r>
              <a:rPr lang="en-IN" sz="2000" dirty="0" smtClean="0">
                <a:solidFill>
                  <a:srgbClr val="00B050"/>
                </a:solidFill>
              </a:rPr>
              <a:t> : Whole blood,   Vitamin K,  Protamine sulphate,  Epsilon </a:t>
            </a:r>
            <a:r>
              <a:rPr lang="en-IN" sz="2000" dirty="0">
                <a:solidFill>
                  <a:srgbClr val="00B050"/>
                </a:solidFill>
              </a:rPr>
              <a:t>Amino </a:t>
            </a:r>
            <a:r>
              <a:rPr lang="en-IN" sz="2000" dirty="0" err="1">
                <a:solidFill>
                  <a:srgbClr val="00B050"/>
                </a:solidFill>
              </a:rPr>
              <a:t>Caproic</a:t>
            </a:r>
            <a:r>
              <a:rPr lang="en-IN" sz="2000" dirty="0">
                <a:solidFill>
                  <a:srgbClr val="00B050"/>
                </a:solidFill>
              </a:rPr>
              <a:t> Acid (EACA</a:t>
            </a:r>
            <a:r>
              <a:rPr lang="en-IN" sz="2000" dirty="0" smtClean="0">
                <a:solidFill>
                  <a:srgbClr val="00B050"/>
                </a:solidFill>
              </a:rPr>
              <a:t>),  </a:t>
            </a:r>
            <a:r>
              <a:rPr lang="en-IN" sz="2400" dirty="0" smtClean="0">
                <a:solidFill>
                  <a:srgbClr val="00B050"/>
                </a:solidFill>
              </a:rPr>
              <a:t>Tranexamic </a:t>
            </a:r>
            <a:r>
              <a:rPr lang="en-IN" sz="2400" dirty="0">
                <a:solidFill>
                  <a:srgbClr val="00B050"/>
                </a:solidFill>
              </a:rPr>
              <a:t>Acid</a:t>
            </a:r>
            <a:endParaRPr lang="en-IN" sz="1400" b="1" dirty="0" smtClean="0">
              <a:solidFill>
                <a:srgbClr val="00B050"/>
              </a:solidFill>
            </a:endParaRPr>
          </a:p>
        </p:txBody>
      </p:sp>
    </p:spTree>
    <p:extLst>
      <p:ext uri="{BB962C8B-B14F-4D97-AF65-F5344CB8AC3E}">
        <p14:creationId xmlns:p14="http://schemas.microsoft.com/office/powerpoint/2010/main" val="1966278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sz="2400" b="1" u="sng" dirty="0" smtClean="0">
                <a:solidFill>
                  <a:srgbClr val="FF0000"/>
                </a:solidFill>
                <a:latin typeface="Arial Rounded MT Bold" pitchFamily="34" charset="0"/>
              </a:rPr>
              <a:t>DRUGS ACTING  ON</a:t>
            </a:r>
            <a:r>
              <a:rPr lang="en-IN" sz="900" b="1" u="sng" dirty="0" smtClean="0">
                <a:solidFill>
                  <a:srgbClr val="FF0000"/>
                </a:solidFill>
                <a:latin typeface="Arial Rounded MT Bold" pitchFamily="34" charset="0"/>
              </a:rPr>
              <a:t>  </a:t>
            </a:r>
            <a:r>
              <a:rPr lang="en-IN" sz="2400" b="1" u="sng" dirty="0" smtClean="0">
                <a:solidFill>
                  <a:srgbClr val="FF0000"/>
                </a:solidFill>
                <a:latin typeface="Arial Rounded MT Bold" pitchFamily="34" charset="0"/>
              </a:rPr>
              <a:t>CARDIO VASCULAR  SYSTEM </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Subtitle 2"/>
          <p:cNvSpPr>
            <a:spLocks noGrp="1"/>
          </p:cNvSpPr>
          <p:nvPr>
            <p:ph type="subTitle" idx="1"/>
          </p:nvPr>
        </p:nvSpPr>
        <p:spPr>
          <a:xfrm>
            <a:off x="1432560" y="1828800"/>
            <a:ext cx="7406640" cy="3429000"/>
          </a:xfrm>
        </p:spPr>
        <p:txBody>
          <a:bodyPr>
            <a:normAutofit/>
          </a:bodyPr>
          <a:lstStyle/>
          <a:p>
            <a:r>
              <a:rPr lang="en-IN" dirty="0" smtClean="0">
                <a:solidFill>
                  <a:srgbClr val="0070C0"/>
                </a:solidFill>
              </a:rPr>
              <a:t>  *  Cardiac glycosides    	*  </a:t>
            </a:r>
            <a:r>
              <a:rPr lang="en-IN" dirty="0" err="1" smtClean="0">
                <a:solidFill>
                  <a:srgbClr val="0070C0"/>
                </a:solidFill>
              </a:rPr>
              <a:t>Antiarrhythmic</a:t>
            </a:r>
            <a:r>
              <a:rPr lang="en-IN" dirty="0" smtClean="0">
                <a:solidFill>
                  <a:srgbClr val="0070C0"/>
                </a:solidFill>
              </a:rPr>
              <a:t> drugs</a:t>
            </a:r>
          </a:p>
          <a:p>
            <a:r>
              <a:rPr lang="en-IN" dirty="0" smtClean="0">
                <a:solidFill>
                  <a:srgbClr val="0070C0"/>
                </a:solidFill>
              </a:rPr>
              <a:t>  *  Vasodilators 		*  Antihypertensive agents</a:t>
            </a:r>
          </a:p>
          <a:p>
            <a:r>
              <a:rPr lang="en-IN" dirty="0" smtClean="0">
                <a:solidFill>
                  <a:srgbClr val="0070C0"/>
                </a:solidFill>
              </a:rPr>
              <a:t>  *  Haematinics		*  Coagulant</a:t>
            </a:r>
          </a:p>
          <a:p>
            <a:r>
              <a:rPr lang="en-IN" dirty="0" smtClean="0">
                <a:solidFill>
                  <a:srgbClr val="0070C0"/>
                </a:solidFill>
              </a:rPr>
              <a:t>  *  Anticoagulants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solidFill>
                  <a:srgbClr val="FF0000"/>
                </a:solidFill>
              </a:rPr>
              <a:t>ANTICOAGULANT</a:t>
            </a:r>
            <a:r>
              <a:rPr lang="en-IN" sz="4000" b="1" dirty="0">
                <a:solidFill>
                  <a:srgbClr val="FF0000"/>
                </a:solidFill>
              </a:rPr>
              <a:t/>
            </a:r>
            <a:br>
              <a:rPr lang="en-IN" sz="4000" b="1" dirty="0">
                <a:solidFill>
                  <a:srgbClr val="FF0000"/>
                </a:solidFill>
              </a:rPr>
            </a:br>
            <a:endParaRPr lang="en-IN" dirty="0"/>
          </a:p>
        </p:txBody>
      </p:sp>
      <p:sp>
        <p:nvSpPr>
          <p:cNvPr id="3" name="Content Placeholder 2"/>
          <p:cNvSpPr>
            <a:spLocks noGrp="1"/>
          </p:cNvSpPr>
          <p:nvPr>
            <p:ph idx="1"/>
          </p:nvPr>
        </p:nvSpPr>
        <p:spPr/>
        <p:txBody>
          <a:bodyPr>
            <a:normAutofit lnSpcReduction="10000"/>
          </a:bodyPr>
          <a:lstStyle/>
          <a:p>
            <a:pPr marL="82296" indent="0">
              <a:buNone/>
            </a:pPr>
            <a:r>
              <a:rPr lang="en-IN" dirty="0" smtClean="0"/>
              <a:t>These are drugs used to prevent blood clotting.</a:t>
            </a:r>
            <a:r>
              <a:rPr lang="en-IN" dirty="0"/>
              <a:t> </a:t>
            </a:r>
            <a:endParaRPr lang="en-IN" dirty="0" smtClean="0"/>
          </a:p>
          <a:p>
            <a:pPr marL="82296" indent="0">
              <a:buNone/>
            </a:pPr>
            <a:r>
              <a:rPr lang="en-IN" sz="2800" dirty="0" smtClean="0">
                <a:solidFill>
                  <a:srgbClr val="FF0000"/>
                </a:solidFill>
              </a:rPr>
              <a:t>Classification based on use </a:t>
            </a:r>
            <a:r>
              <a:rPr lang="en-IN" sz="2800" i="1" dirty="0" smtClean="0">
                <a:solidFill>
                  <a:srgbClr val="FF0000"/>
                </a:solidFill>
              </a:rPr>
              <a:t>in vitro </a:t>
            </a:r>
            <a:r>
              <a:rPr lang="en-IN" sz="2800" dirty="0" smtClean="0">
                <a:solidFill>
                  <a:srgbClr val="FF0000"/>
                </a:solidFill>
              </a:rPr>
              <a:t>or </a:t>
            </a:r>
            <a:r>
              <a:rPr lang="en-IN" sz="2800" i="1" dirty="0" smtClean="0">
                <a:solidFill>
                  <a:srgbClr val="FF0000"/>
                </a:solidFill>
              </a:rPr>
              <a:t>in vivo</a:t>
            </a:r>
          </a:p>
          <a:p>
            <a:pPr marL="82296" indent="0">
              <a:buNone/>
            </a:pPr>
            <a:r>
              <a:rPr lang="en-IN" sz="2800" i="1" dirty="0" smtClean="0">
                <a:solidFill>
                  <a:srgbClr val="FF00FF"/>
                </a:solidFill>
              </a:rPr>
              <a:t>In vitro anticoagulant</a:t>
            </a:r>
          </a:p>
          <a:p>
            <a:pPr marL="82296" indent="0">
              <a:buNone/>
            </a:pPr>
            <a:r>
              <a:rPr lang="en-IN" sz="2400" dirty="0" smtClean="0">
                <a:solidFill>
                  <a:srgbClr val="00B050"/>
                </a:solidFill>
              </a:rPr>
              <a:t>(</a:t>
            </a:r>
            <a:r>
              <a:rPr lang="en-IN" sz="2400" dirty="0" err="1" smtClean="0">
                <a:solidFill>
                  <a:srgbClr val="00B050"/>
                </a:solidFill>
              </a:rPr>
              <a:t>i</a:t>
            </a:r>
            <a:r>
              <a:rPr lang="en-IN" sz="2400" dirty="0" smtClean="0">
                <a:solidFill>
                  <a:srgbClr val="00B050"/>
                </a:solidFill>
              </a:rPr>
              <a:t>)  Sodium oxalate    (ii) Sodium </a:t>
            </a:r>
            <a:r>
              <a:rPr lang="en-IN" sz="2400" dirty="0">
                <a:solidFill>
                  <a:srgbClr val="00B050"/>
                </a:solidFill>
              </a:rPr>
              <a:t>citrate </a:t>
            </a:r>
            <a:endParaRPr lang="en-IN" sz="2400" dirty="0" smtClean="0">
              <a:solidFill>
                <a:srgbClr val="00B050"/>
              </a:solidFill>
            </a:endParaRPr>
          </a:p>
          <a:p>
            <a:pPr marL="82296" indent="0">
              <a:buNone/>
            </a:pPr>
            <a:r>
              <a:rPr lang="en-IN" sz="2400" dirty="0" smtClean="0">
                <a:solidFill>
                  <a:srgbClr val="00B050"/>
                </a:solidFill>
              </a:rPr>
              <a:t>(iii) Sodium EDTA        </a:t>
            </a:r>
            <a:endParaRPr lang="en-IN" sz="2000" dirty="0" smtClean="0">
              <a:solidFill>
                <a:srgbClr val="00B050"/>
              </a:solidFill>
            </a:endParaRPr>
          </a:p>
          <a:p>
            <a:pPr marL="82296" indent="0">
              <a:buNone/>
            </a:pPr>
            <a:r>
              <a:rPr lang="en-IN" sz="2400" i="1" dirty="0" smtClean="0">
                <a:solidFill>
                  <a:srgbClr val="FF00FF"/>
                </a:solidFill>
              </a:rPr>
              <a:t>In vivo anticoagulant</a:t>
            </a:r>
          </a:p>
          <a:p>
            <a:pPr marL="82296" indent="0">
              <a:buNone/>
            </a:pPr>
            <a:r>
              <a:rPr lang="en-IN" sz="2800" dirty="0" smtClean="0">
                <a:solidFill>
                  <a:srgbClr val="00B050"/>
                </a:solidFill>
              </a:rPr>
              <a:t>(</a:t>
            </a:r>
            <a:r>
              <a:rPr lang="en-IN" sz="2800" dirty="0" err="1" smtClean="0">
                <a:solidFill>
                  <a:srgbClr val="00B050"/>
                </a:solidFill>
              </a:rPr>
              <a:t>i</a:t>
            </a:r>
            <a:r>
              <a:rPr lang="en-IN" sz="2800" dirty="0" smtClean="0">
                <a:solidFill>
                  <a:srgbClr val="00B050"/>
                </a:solidFill>
              </a:rPr>
              <a:t>) Heparin- used parenterally</a:t>
            </a:r>
          </a:p>
          <a:p>
            <a:pPr marL="82296" indent="0">
              <a:buNone/>
            </a:pPr>
            <a:r>
              <a:rPr lang="en-IN" sz="2800" dirty="0" smtClean="0">
                <a:solidFill>
                  <a:srgbClr val="00B050"/>
                </a:solidFill>
              </a:rPr>
              <a:t>(ii) </a:t>
            </a:r>
            <a:r>
              <a:rPr lang="en-IN" sz="2800" dirty="0" err="1" smtClean="0">
                <a:solidFill>
                  <a:srgbClr val="00B050"/>
                </a:solidFill>
              </a:rPr>
              <a:t>Coumarin</a:t>
            </a:r>
            <a:r>
              <a:rPr lang="en-IN" sz="2800" dirty="0" smtClean="0">
                <a:solidFill>
                  <a:srgbClr val="00B050"/>
                </a:solidFill>
              </a:rPr>
              <a:t> derivatives- used </a:t>
            </a:r>
            <a:r>
              <a:rPr lang="en-IN" sz="2800" dirty="0">
                <a:solidFill>
                  <a:srgbClr val="00B050"/>
                </a:solidFill>
              </a:rPr>
              <a:t>orally</a:t>
            </a:r>
            <a:r>
              <a:rPr lang="en-IN" sz="2800" dirty="0" smtClean="0">
                <a:solidFill>
                  <a:srgbClr val="00B050"/>
                </a:solidFill>
              </a:rPr>
              <a:t>.   	         	</a:t>
            </a:r>
            <a:r>
              <a:rPr lang="en-IN" sz="2800" dirty="0" err="1" smtClean="0">
                <a:solidFill>
                  <a:srgbClr val="00B050"/>
                </a:solidFill>
              </a:rPr>
              <a:t>Eg</a:t>
            </a:r>
            <a:r>
              <a:rPr lang="en-IN" sz="2800" dirty="0" smtClean="0">
                <a:solidFill>
                  <a:srgbClr val="00B050"/>
                </a:solidFill>
              </a:rPr>
              <a:t>-warfarin, phencoumon</a:t>
            </a:r>
            <a:endParaRPr lang="en-IN" sz="2000" i="1" dirty="0" smtClean="0">
              <a:solidFill>
                <a:srgbClr val="00B050"/>
              </a:solidFill>
            </a:endParaRPr>
          </a:p>
          <a:p>
            <a:pPr marL="82296" indent="0">
              <a:buNone/>
            </a:pPr>
            <a:endParaRPr lang="en-IN" sz="2400" i="1" dirty="0">
              <a:solidFill>
                <a:srgbClr val="FF00FF"/>
              </a:solidFill>
            </a:endParaRPr>
          </a:p>
          <a:p>
            <a:pPr marL="82296" indent="0">
              <a:buNone/>
            </a:pPr>
            <a:endParaRPr lang="en-IN" sz="2000" i="1" dirty="0" smtClean="0">
              <a:solidFill>
                <a:srgbClr val="00B050"/>
              </a:solidFill>
            </a:endParaRPr>
          </a:p>
        </p:txBody>
      </p:sp>
    </p:spTree>
    <p:extLst>
      <p:ext uri="{BB962C8B-B14F-4D97-AF65-F5344CB8AC3E}">
        <p14:creationId xmlns:p14="http://schemas.microsoft.com/office/powerpoint/2010/main" val="4265982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stretch>
            <a:fillRect/>
          </a:stretch>
        </p:blipFill>
        <p:spPr>
          <a:xfrm>
            <a:off x="571472" y="0"/>
            <a:ext cx="8572529" cy="6858000"/>
          </a:xfrm>
          <a:prstGeom prst="rect">
            <a:avLst/>
          </a:prstGeom>
        </p:spPr>
      </p:pic>
    </p:spTree>
    <p:extLst>
      <p:ext uri="{BB962C8B-B14F-4D97-AF65-F5344CB8AC3E}">
        <p14:creationId xmlns:p14="http://schemas.microsoft.com/office/powerpoint/2010/main" val="308627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066800"/>
          </a:xfrm>
        </p:spPr>
        <p:txBody>
          <a:bodyPr>
            <a:normAutofit/>
          </a:bodyPr>
          <a:lstStyle/>
          <a:p>
            <a:r>
              <a:rPr lang="en-IN" sz="3600" b="1" dirty="0" smtClean="0">
                <a:solidFill>
                  <a:srgbClr val="FF0000"/>
                </a:solidFill>
              </a:rPr>
              <a:t>     CARDIAC GLYCOSIDES</a:t>
            </a:r>
            <a:endParaRPr lang="en-IN" sz="3600" dirty="0">
              <a:solidFill>
                <a:srgbClr val="FF0000"/>
              </a:solidFill>
            </a:endParaRPr>
          </a:p>
        </p:txBody>
      </p:sp>
      <p:sp>
        <p:nvSpPr>
          <p:cNvPr id="3" name="Content Placeholder 2"/>
          <p:cNvSpPr>
            <a:spLocks noGrp="1"/>
          </p:cNvSpPr>
          <p:nvPr>
            <p:ph idx="1"/>
          </p:nvPr>
        </p:nvSpPr>
        <p:spPr>
          <a:xfrm>
            <a:off x="1435608" y="990600"/>
            <a:ext cx="7498080" cy="5257800"/>
          </a:xfrm>
        </p:spPr>
        <p:txBody>
          <a:bodyPr>
            <a:normAutofit/>
          </a:bodyPr>
          <a:lstStyle/>
          <a:p>
            <a:pPr>
              <a:buNone/>
            </a:pPr>
            <a:r>
              <a:rPr lang="en-IN" sz="2000" dirty="0" smtClean="0">
                <a:solidFill>
                  <a:srgbClr val="0070C0"/>
                </a:solidFill>
              </a:rPr>
              <a:t>These are the glycosides naturally obtained from certain plants and contain active principles which act specifically on the failing heart and make them normal. That’s why, they are called cardiac glycosides. All the cardiac glycosides have cardio tonic property.</a:t>
            </a:r>
          </a:p>
          <a:p>
            <a:pPr>
              <a:buNone/>
            </a:pPr>
            <a:r>
              <a:rPr lang="en-IN" sz="2000" b="1" u="sng" dirty="0" smtClean="0">
                <a:solidFill>
                  <a:srgbClr val="00B050"/>
                </a:solidFill>
              </a:rPr>
              <a:t>Cardiac glycosides are of plant origin</a:t>
            </a:r>
            <a:r>
              <a:rPr lang="en-IN" sz="2000" dirty="0" smtClean="0">
                <a:solidFill>
                  <a:srgbClr val="00B050"/>
                </a:solidFill>
              </a:rPr>
              <a:t> :</a:t>
            </a:r>
          </a:p>
          <a:p>
            <a:pPr>
              <a:buNone/>
            </a:pPr>
            <a:endParaRPr lang="en-IN" sz="2000" dirty="0" smtClean="0"/>
          </a:p>
          <a:p>
            <a:pPr>
              <a:buNone/>
            </a:pPr>
            <a:endParaRPr lang="en-IN" sz="2000" dirty="0" smtClean="0"/>
          </a:p>
          <a:p>
            <a:pPr>
              <a:buNone/>
            </a:pPr>
            <a:endParaRPr lang="en-IN" dirty="0" smtClean="0"/>
          </a:p>
          <a:p>
            <a:endParaRPr lang="en-IN" dirty="0" smtClean="0"/>
          </a:p>
          <a:p>
            <a:pPr>
              <a:buNone/>
            </a:pPr>
            <a:endParaRPr lang="en-IN" dirty="0" smtClean="0"/>
          </a:p>
          <a:p>
            <a:pPr>
              <a:buNone/>
            </a:pPr>
            <a:endParaRPr lang="en-IN" dirty="0"/>
          </a:p>
        </p:txBody>
      </p:sp>
      <p:graphicFrame>
        <p:nvGraphicFramePr>
          <p:cNvPr id="6" name="Table 5"/>
          <p:cNvGraphicFramePr>
            <a:graphicFrameLocks noGrp="1"/>
          </p:cNvGraphicFramePr>
          <p:nvPr/>
        </p:nvGraphicFramePr>
        <p:xfrm>
          <a:off x="2133600" y="2743200"/>
          <a:ext cx="6096000" cy="4038601"/>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1051561">
                <a:tc>
                  <a:txBody>
                    <a:bodyPr/>
                    <a:lstStyle/>
                    <a:p>
                      <a:r>
                        <a:rPr lang="en-IN" sz="1600" dirty="0" smtClean="0"/>
                        <a:t>Name of the plant</a:t>
                      </a:r>
                      <a:endParaRPr lang="en-IN" sz="1600" dirty="0"/>
                    </a:p>
                  </a:txBody>
                  <a:tcPr/>
                </a:tc>
                <a:tc>
                  <a:txBody>
                    <a:bodyPr/>
                    <a:lstStyle/>
                    <a:p>
                      <a:r>
                        <a:rPr lang="en-IN" sz="1400" dirty="0" smtClean="0"/>
                        <a:t>Part of the Plant</a:t>
                      </a:r>
                      <a:endParaRPr lang="en-IN" sz="1400" dirty="0"/>
                    </a:p>
                  </a:txBody>
                  <a:tcPr/>
                </a:tc>
                <a:tc>
                  <a:txBody>
                    <a:bodyPr/>
                    <a:lstStyle/>
                    <a:p>
                      <a:r>
                        <a:rPr lang="en-IN" dirty="0" smtClean="0"/>
                        <a:t>Glycosides </a:t>
                      </a:r>
                      <a:endParaRPr lang="en-IN" dirty="0"/>
                    </a:p>
                  </a:txBody>
                  <a:tcPr/>
                </a:tc>
                <a:extLst>
                  <a:ext uri="{0D108BD9-81ED-4DB2-BD59-A6C34878D82A}">
                    <a16:rowId xmlns:a16="http://schemas.microsoft.com/office/drawing/2014/main" val="10000"/>
                  </a:ext>
                </a:extLst>
              </a:tr>
              <a:tr h="0">
                <a:tc>
                  <a:txBody>
                    <a:bodyPr/>
                    <a:lstStyle/>
                    <a:p>
                      <a:r>
                        <a:rPr lang="en-IN" dirty="0" smtClean="0"/>
                        <a:t>Digitalis </a:t>
                      </a:r>
                      <a:r>
                        <a:rPr lang="en-IN" dirty="0" err="1" smtClean="0"/>
                        <a:t>lanata</a:t>
                      </a:r>
                      <a:endParaRPr lang="en-IN" dirty="0"/>
                    </a:p>
                  </a:txBody>
                  <a:tcPr/>
                </a:tc>
                <a:tc>
                  <a:txBody>
                    <a:bodyPr/>
                    <a:lstStyle/>
                    <a:p>
                      <a:r>
                        <a:rPr lang="en-IN" dirty="0" smtClean="0"/>
                        <a:t>Leaves</a:t>
                      </a:r>
                      <a:endParaRPr lang="en-IN" dirty="0"/>
                    </a:p>
                  </a:txBody>
                  <a:tcPr/>
                </a:tc>
                <a:tc>
                  <a:txBody>
                    <a:bodyPr/>
                    <a:lstStyle/>
                    <a:p>
                      <a:r>
                        <a:rPr lang="en-IN" sz="1400" dirty="0" err="1" smtClean="0"/>
                        <a:t>Digitoxin,Gitoxin</a:t>
                      </a:r>
                      <a:r>
                        <a:rPr lang="en-IN" sz="1400" dirty="0" smtClean="0"/>
                        <a:t> &amp; </a:t>
                      </a:r>
                      <a:r>
                        <a:rPr lang="en-IN" sz="1400" dirty="0" err="1" smtClean="0"/>
                        <a:t>Digoxin</a:t>
                      </a:r>
                      <a:endParaRPr lang="en-IN" sz="1400" dirty="0"/>
                    </a:p>
                  </a:txBody>
                  <a:tcPr/>
                </a:tc>
                <a:extLst>
                  <a:ext uri="{0D108BD9-81ED-4DB2-BD59-A6C34878D82A}">
                    <a16:rowId xmlns:a16="http://schemas.microsoft.com/office/drawing/2014/main" val="10001"/>
                  </a:ext>
                </a:extLst>
              </a:tr>
              <a:tr h="0">
                <a:tc>
                  <a:txBody>
                    <a:bodyPr/>
                    <a:lstStyle/>
                    <a:p>
                      <a:r>
                        <a:rPr lang="en-IN" dirty="0" smtClean="0"/>
                        <a:t>Digitalis </a:t>
                      </a:r>
                      <a:r>
                        <a:rPr lang="en-IN" dirty="0" err="1" smtClean="0"/>
                        <a:t>purpurea</a:t>
                      </a:r>
                      <a:endParaRPr lang="en-IN" dirty="0"/>
                    </a:p>
                  </a:txBody>
                  <a:tcPr/>
                </a:tc>
                <a:tc>
                  <a:txBody>
                    <a:bodyPr/>
                    <a:lstStyle/>
                    <a:p>
                      <a:r>
                        <a:rPr lang="en-IN" dirty="0" smtClean="0"/>
                        <a:t>Leaves</a:t>
                      </a:r>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err="1" smtClean="0"/>
                        <a:t>Digitoxin,Gitoxin</a:t>
                      </a:r>
                      <a:r>
                        <a:rPr lang="en-IN" sz="1600" dirty="0" smtClean="0"/>
                        <a:t> &amp; </a:t>
                      </a:r>
                      <a:r>
                        <a:rPr lang="en-IN" sz="1600" dirty="0" err="1" smtClean="0"/>
                        <a:t>Gitalin</a:t>
                      </a:r>
                      <a:endParaRPr lang="en-IN" sz="1600" dirty="0" smtClean="0"/>
                    </a:p>
                    <a:p>
                      <a:endParaRPr lang="en-IN" dirty="0"/>
                    </a:p>
                  </a:txBody>
                  <a:tcPr/>
                </a:tc>
                <a:extLst>
                  <a:ext uri="{0D108BD9-81ED-4DB2-BD59-A6C34878D82A}">
                    <a16:rowId xmlns:a16="http://schemas.microsoft.com/office/drawing/2014/main" val="10002"/>
                  </a:ext>
                </a:extLst>
              </a:tr>
              <a:tr h="0">
                <a:tc>
                  <a:txBody>
                    <a:bodyPr/>
                    <a:lstStyle/>
                    <a:p>
                      <a:r>
                        <a:rPr lang="en-IN" sz="1600" dirty="0" err="1" smtClean="0"/>
                        <a:t>Strophanthus</a:t>
                      </a:r>
                      <a:r>
                        <a:rPr lang="en-IN" sz="1600" dirty="0" smtClean="0"/>
                        <a:t> </a:t>
                      </a:r>
                      <a:r>
                        <a:rPr lang="en-IN" sz="1600" dirty="0" err="1" smtClean="0"/>
                        <a:t>gratus</a:t>
                      </a:r>
                      <a:endParaRPr lang="en-IN" sz="1600" dirty="0"/>
                    </a:p>
                  </a:txBody>
                  <a:tcPr/>
                </a:tc>
                <a:tc>
                  <a:txBody>
                    <a:bodyPr/>
                    <a:lstStyle/>
                    <a:p>
                      <a:r>
                        <a:rPr lang="en-IN" dirty="0" smtClean="0"/>
                        <a:t>Seed</a:t>
                      </a:r>
                      <a:endParaRPr lang="en-IN" dirty="0"/>
                    </a:p>
                  </a:txBody>
                  <a:tcPr/>
                </a:tc>
                <a:tc>
                  <a:txBody>
                    <a:bodyPr/>
                    <a:lstStyle/>
                    <a:p>
                      <a:r>
                        <a:rPr lang="en-IN" sz="1400" dirty="0" err="1" smtClean="0"/>
                        <a:t>Strophanthin</a:t>
                      </a:r>
                      <a:r>
                        <a:rPr lang="en-IN" sz="1400" dirty="0" smtClean="0"/>
                        <a:t> G</a:t>
                      </a:r>
                      <a:r>
                        <a:rPr lang="en-IN" dirty="0" smtClean="0"/>
                        <a:t> (</a:t>
                      </a:r>
                      <a:r>
                        <a:rPr lang="en-IN" dirty="0" err="1" smtClean="0"/>
                        <a:t>Ouabain</a:t>
                      </a:r>
                      <a:r>
                        <a:rPr lang="en-IN" dirty="0" smtClean="0"/>
                        <a:t>)</a:t>
                      </a:r>
                      <a:endParaRPr lang="en-IN" dirty="0"/>
                    </a:p>
                  </a:txBody>
                  <a:tcPr/>
                </a:tc>
                <a:extLst>
                  <a:ext uri="{0D108BD9-81ED-4DB2-BD59-A6C34878D82A}">
                    <a16:rowId xmlns:a16="http://schemas.microsoft.com/office/drawing/2014/main" val="10003"/>
                  </a:ext>
                </a:extLst>
              </a:tr>
              <a:tr h="594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err="1" smtClean="0"/>
                        <a:t>Strophanthus</a:t>
                      </a:r>
                      <a:r>
                        <a:rPr lang="en-IN" sz="1600" dirty="0" smtClean="0"/>
                        <a:t> </a:t>
                      </a:r>
                      <a:r>
                        <a:rPr lang="en-IN" sz="1600" dirty="0" err="1" smtClean="0"/>
                        <a:t>kombe</a:t>
                      </a:r>
                      <a:endParaRPr lang="en-IN" sz="1600" dirty="0" smtClean="0"/>
                    </a:p>
                    <a:p>
                      <a:endParaRPr lang="en-IN" dirty="0"/>
                    </a:p>
                  </a:txBody>
                  <a:tcPr/>
                </a:tc>
                <a:tc>
                  <a:txBody>
                    <a:bodyPr/>
                    <a:lstStyle/>
                    <a:p>
                      <a:r>
                        <a:rPr lang="en-IN" dirty="0" smtClean="0"/>
                        <a:t>Seed</a:t>
                      </a:r>
                      <a:endParaRPr lang="en-IN" dirty="0"/>
                    </a:p>
                  </a:txBody>
                  <a:tcPr/>
                </a:tc>
                <a:tc>
                  <a:txBody>
                    <a:bodyPr/>
                    <a:lstStyle/>
                    <a:p>
                      <a:r>
                        <a:rPr lang="en-IN" sz="1800" dirty="0" err="1" smtClean="0"/>
                        <a:t>Strophanthin</a:t>
                      </a:r>
                      <a:r>
                        <a:rPr lang="en-IN" sz="1800" dirty="0" smtClean="0"/>
                        <a:t> K</a:t>
                      </a:r>
                      <a:endParaRPr lang="en-IN" dirty="0"/>
                    </a:p>
                  </a:txBody>
                  <a:tcPr/>
                </a:tc>
                <a:extLst>
                  <a:ext uri="{0D108BD9-81ED-4DB2-BD59-A6C34878D82A}">
                    <a16:rowId xmlns:a16="http://schemas.microsoft.com/office/drawing/2014/main" val="10004"/>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err="1" smtClean="0"/>
                        <a:t>Urgenia</a:t>
                      </a:r>
                      <a:r>
                        <a:rPr lang="en-IN" dirty="0" smtClean="0"/>
                        <a:t> </a:t>
                      </a:r>
                      <a:r>
                        <a:rPr lang="en-IN" dirty="0" err="1" smtClean="0"/>
                        <a:t>maritima</a:t>
                      </a:r>
                      <a:endParaRPr lang="en-IN" dirty="0" smtClean="0"/>
                    </a:p>
                    <a:p>
                      <a:endParaRPr lang="en-IN" dirty="0"/>
                    </a:p>
                  </a:txBody>
                  <a:tcPr/>
                </a:tc>
                <a:tc>
                  <a:txBody>
                    <a:bodyPr/>
                    <a:lstStyle/>
                    <a:p>
                      <a:r>
                        <a:rPr lang="en-IN" dirty="0" smtClean="0"/>
                        <a:t>Bulb</a:t>
                      </a:r>
                      <a:endParaRPr lang="en-IN" dirty="0"/>
                    </a:p>
                  </a:txBody>
                  <a:tcPr/>
                </a:tc>
                <a:tc>
                  <a:txBody>
                    <a:bodyPr/>
                    <a:lstStyle/>
                    <a:p>
                      <a:r>
                        <a:rPr lang="en-IN" dirty="0" err="1" smtClean="0"/>
                        <a:t>Proscillaridin</a:t>
                      </a:r>
                      <a:r>
                        <a:rPr lang="en-IN" dirty="0" smtClean="0"/>
                        <a:t> A</a:t>
                      </a:r>
                      <a:endParaRPr lang="en-IN" dirty="0"/>
                    </a:p>
                  </a:txBody>
                  <a:tcPr/>
                </a:tc>
                <a:extLst>
                  <a:ext uri="{0D108BD9-81ED-4DB2-BD59-A6C34878D82A}">
                    <a16:rowId xmlns:a16="http://schemas.microsoft.com/office/drawing/2014/main" val="10005"/>
                  </a:ext>
                </a:extLst>
              </a:tr>
              <a:tr h="0">
                <a:tc>
                  <a:txBody>
                    <a:bodyPr/>
                    <a:lstStyle/>
                    <a:p>
                      <a:endParaRPr lang="en-IN"/>
                    </a:p>
                  </a:txBody>
                  <a:tcPr/>
                </a:tc>
                <a:tc>
                  <a:txBody>
                    <a:bodyPr/>
                    <a:lstStyle/>
                    <a:p>
                      <a:endParaRPr lang="en-IN"/>
                    </a:p>
                  </a:txBody>
                  <a:tcPr/>
                </a:tc>
                <a:tc>
                  <a:txBody>
                    <a:bodyPr/>
                    <a:lstStyle/>
                    <a:p>
                      <a:endParaRPr lang="en-IN" dirty="0"/>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solidFill>
                  <a:srgbClr val="FF0000"/>
                </a:solidFill>
              </a:rPr>
              <a:t>        CARDIOTONICS</a:t>
            </a:r>
            <a:endParaRPr lang="en-IN" sz="3600" dirty="0">
              <a:solidFill>
                <a:srgbClr val="FF0000"/>
              </a:solidFill>
            </a:endParaRPr>
          </a:p>
        </p:txBody>
      </p:sp>
      <p:sp>
        <p:nvSpPr>
          <p:cNvPr id="3" name="Content Placeholder 2"/>
          <p:cNvSpPr>
            <a:spLocks noGrp="1"/>
          </p:cNvSpPr>
          <p:nvPr>
            <p:ph idx="1"/>
          </p:nvPr>
        </p:nvSpPr>
        <p:spPr/>
        <p:txBody>
          <a:bodyPr>
            <a:normAutofit/>
          </a:bodyPr>
          <a:lstStyle/>
          <a:p>
            <a:pPr>
              <a:buNone/>
            </a:pPr>
            <a:r>
              <a:rPr lang="en-IN" dirty="0" smtClean="0"/>
              <a:t>  </a:t>
            </a:r>
            <a:r>
              <a:rPr lang="en-IN" dirty="0" smtClean="0">
                <a:solidFill>
                  <a:srgbClr val="0070C0"/>
                </a:solidFill>
              </a:rPr>
              <a:t>Cardiac tonic are those agents which improves the functional capacity of cardiac muscle, it has powerful action on myocardium and has great value in the treatment of cardiac failure, oedema of cardiac origin &amp; cardiac asthma.</a:t>
            </a:r>
          </a:p>
          <a:p>
            <a:pPr>
              <a:buNone/>
            </a:pPr>
            <a:r>
              <a:rPr lang="en-IN" dirty="0" smtClean="0">
                <a:solidFill>
                  <a:srgbClr val="0070C0"/>
                </a:solidFill>
              </a:rPr>
              <a:t>   </a:t>
            </a:r>
            <a:r>
              <a:rPr lang="en-IN" dirty="0" err="1" smtClean="0">
                <a:solidFill>
                  <a:srgbClr val="FF00FF"/>
                </a:solidFill>
              </a:rPr>
              <a:t>Eg</a:t>
            </a:r>
            <a:r>
              <a:rPr lang="en-IN" dirty="0" smtClean="0">
                <a:solidFill>
                  <a:srgbClr val="FF00FF"/>
                </a:solidFill>
              </a:rPr>
              <a:t> – </a:t>
            </a:r>
            <a:r>
              <a:rPr lang="en-IN" dirty="0" err="1" smtClean="0">
                <a:solidFill>
                  <a:srgbClr val="FF00FF"/>
                </a:solidFill>
              </a:rPr>
              <a:t>Digitalin</a:t>
            </a:r>
            <a:r>
              <a:rPr lang="en-IN" dirty="0" smtClean="0">
                <a:solidFill>
                  <a:srgbClr val="FF00FF"/>
                </a:solidFill>
              </a:rPr>
              <a:t>, </a:t>
            </a:r>
            <a:r>
              <a:rPr lang="en-IN" dirty="0" err="1" smtClean="0">
                <a:solidFill>
                  <a:srgbClr val="FF00FF"/>
                </a:solidFill>
              </a:rPr>
              <a:t>Digoxin</a:t>
            </a:r>
            <a:r>
              <a:rPr lang="en-IN" dirty="0" smtClean="0">
                <a:solidFill>
                  <a:srgbClr val="FF00FF"/>
                </a:solidFill>
              </a:rPr>
              <a:t>, </a:t>
            </a:r>
            <a:r>
              <a:rPr lang="en-IN" dirty="0" err="1" smtClean="0">
                <a:solidFill>
                  <a:srgbClr val="FF00FF"/>
                </a:solidFill>
              </a:rPr>
              <a:t>Ouabain</a:t>
            </a:r>
            <a:r>
              <a:rPr lang="en-IN" dirty="0" smtClean="0">
                <a:solidFill>
                  <a:srgbClr val="FF00FF"/>
                </a:solidFill>
              </a:rPr>
              <a:t> etc.</a:t>
            </a:r>
            <a:endParaRPr lang="en-IN" dirty="0">
              <a:solidFill>
                <a:srgbClr val="FF00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400" dirty="0" smtClean="0">
                <a:solidFill>
                  <a:srgbClr val="FF0000"/>
                </a:solidFill>
              </a:rPr>
              <a:t/>
            </a:r>
            <a:br>
              <a:rPr lang="en-IN" sz="2400" dirty="0" smtClean="0">
                <a:solidFill>
                  <a:srgbClr val="FF0000"/>
                </a:solidFill>
              </a:rPr>
            </a:br>
            <a:r>
              <a:rPr lang="en-IN" sz="2700" b="1" dirty="0" smtClean="0">
                <a:solidFill>
                  <a:srgbClr val="FF0000"/>
                </a:solidFill>
              </a:rPr>
              <a:t>CARDIOTONIC &amp; CARDIOSTIMULANT : </a:t>
            </a:r>
            <a:r>
              <a:rPr lang="en-IN" sz="2400" dirty="0" smtClean="0"/>
              <a:t/>
            </a:r>
            <a:br>
              <a:rPr lang="en-IN" sz="2400" dirty="0" smtClean="0"/>
            </a:br>
            <a:r>
              <a:rPr lang="en-IN" sz="2400" dirty="0" smtClean="0"/>
              <a:t/>
            </a:r>
            <a:br>
              <a:rPr lang="en-IN" sz="2400" dirty="0" smtClean="0"/>
            </a:br>
            <a:endParaRPr lang="en-IN" sz="2400" dirty="0">
              <a:solidFill>
                <a:srgbClr val="00B050"/>
              </a:solidFill>
            </a:endParaRPr>
          </a:p>
        </p:txBody>
      </p:sp>
      <p:sp>
        <p:nvSpPr>
          <p:cNvPr id="3" name="Content Placeholder 2"/>
          <p:cNvSpPr>
            <a:spLocks noGrp="1"/>
          </p:cNvSpPr>
          <p:nvPr>
            <p:ph sz="half" idx="1"/>
          </p:nvPr>
        </p:nvSpPr>
        <p:spPr>
          <a:xfrm>
            <a:off x="1435608" y="1371600"/>
            <a:ext cx="3657600" cy="4815840"/>
          </a:xfrm>
        </p:spPr>
        <p:txBody>
          <a:bodyPr>
            <a:normAutofit fontScale="40000" lnSpcReduction="20000"/>
          </a:bodyPr>
          <a:lstStyle/>
          <a:p>
            <a:pPr>
              <a:buNone/>
            </a:pPr>
            <a:r>
              <a:rPr lang="en-IN" dirty="0" smtClean="0">
                <a:solidFill>
                  <a:srgbClr val="FF00FF"/>
                </a:solidFill>
              </a:rPr>
              <a:t>                           </a:t>
            </a:r>
            <a:r>
              <a:rPr lang="en-IN" sz="3500" b="1" dirty="0" err="1" smtClean="0">
                <a:solidFill>
                  <a:srgbClr val="FF00FF"/>
                </a:solidFill>
              </a:rPr>
              <a:t>Cardiotonics</a:t>
            </a:r>
            <a:endParaRPr lang="en-IN" sz="3500" b="1" dirty="0" smtClean="0">
              <a:solidFill>
                <a:srgbClr val="FF00FF"/>
              </a:solidFill>
            </a:endParaRPr>
          </a:p>
          <a:p>
            <a:pPr>
              <a:buNone/>
            </a:pPr>
            <a:endParaRPr lang="en-IN" dirty="0" smtClean="0">
              <a:solidFill>
                <a:srgbClr val="00B050"/>
              </a:solidFill>
            </a:endParaRPr>
          </a:p>
          <a:p>
            <a:pPr fontAlgn="base"/>
            <a:r>
              <a:rPr lang="en-IN" sz="3400" b="1" dirty="0" smtClean="0"/>
              <a:t>(</a:t>
            </a:r>
            <a:r>
              <a:rPr lang="en-IN" sz="3400" b="1" dirty="0" err="1" smtClean="0"/>
              <a:t>i</a:t>
            </a:r>
            <a:r>
              <a:rPr lang="en-IN" sz="3400" b="1" dirty="0" smtClean="0"/>
              <a:t>)  They increase force of myocardial con­traction, </a:t>
            </a:r>
            <a:r>
              <a:rPr lang="en-IN" sz="3800" b="1" dirty="0" smtClean="0">
                <a:solidFill>
                  <a:srgbClr val="FF00FF"/>
                </a:solidFill>
              </a:rPr>
              <a:t>but not heart rate</a:t>
            </a:r>
            <a:r>
              <a:rPr lang="en-IN" sz="3400" b="1" dirty="0" smtClean="0">
                <a:solidFill>
                  <a:srgbClr val="FF00FF"/>
                </a:solidFill>
              </a:rPr>
              <a:t>.</a:t>
            </a:r>
          </a:p>
          <a:p>
            <a:pPr fontAlgn="base"/>
            <a:endParaRPr lang="en-IN" sz="3400" b="1" dirty="0" smtClean="0"/>
          </a:p>
          <a:p>
            <a:pPr fontAlgn="base"/>
            <a:r>
              <a:rPr lang="en-IN" sz="3400" b="1" dirty="0" smtClean="0"/>
              <a:t> (ii) </a:t>
            </a:r>
            <a:r>
              <a:rPr lang="en-IN" sz="3400" b="1" dirty="0" smtClean="0">
                <a:solidFill>
                  <a:srgbClr val="00B050"/>
                </a:solidFill>
              </a:rPr>
              <a:t> </a:t>
            </a:r>
            <a:r>
              <a:rPr lang="en-IN" sz="3400" b="1" dirty="0" smtClean="0">
                <a:solidFill>
                  <a:srgbClr val="FF00FF"/>
                </a:solidFill>
              </a:rPr>
              <a:t>Increase</a:t>
            </a:r>
            <a:r>
              <a:rPr lang="en-IN" sz="3400" b="1" dirty="0" smtClean="0">
                <a:solidFill>
                  <a:srgbClr val="00B050"/>
                </a:solidFill>
              </a:rPr>
              <a:t> </a:t>
            </a:r>
            <a:r>
              <a:rPr lang="en-IN" sz="3400" b="1" dirty="0" smtClean="0"/>
              <a:t>the myocardial efficiency be­cause the total myocardial </a:t>
            </a:r>
            <a:r>
              <a:rPr lang="en-IN" sz="3400" b="1" dirty="0" smtClean="0">
                <a:solidFill>
                  <a:srgbClr val="FF00FF"/>
                </a:solidFill>
              </a:rPr>
              <a:t>oxygen con­sumption is </a:t>
            </a:r>
            <a:r>
              <a:rPr lang="en-IN" sz="3800" b="1" dirty="0" smtClean="0">
                <a:solidFill>
                  <a:srgbClr val="FF00FF"/>
                </a:solidFill>
              </a:rPr>
              <a:t>not altered.</a:t>
            </a:r>
          </a:p>
          <a:p>
            <a:pPr fontAlgn="base">
              <a:buNone/>
            </a:pPr>
            <a:endParaRPr lang="en-IN" sz="3400" b="1" dirty="0" smtClean="0">
              <a:solidFill>
                <a:srgbClr val="00B050"/>
              </a:solidFill>
            </a:endParaRPr>
          </a:p>
          <a:p>
            <a:pPr fontAlgn="base"/>
            <a:r>
              <a:rPr lang="en-IN" sz="3400" b="1" dirty="0" smtClean="0"/>
              <a:t>(iii)  They inhibit Na</a:t>
            </a:r>
            <a:r>
              <a:rPr lang="en-IN" sz="3400" b="1" baseline="30000" dirty="0" smtClean="0"/>
              <a:t>+</a:t>
            </a:r>
            <a:r>
              <a:rPr lang="en-IN" sz="3400" b="1" dirty="0" smtClean="0"/>
              <a:t> – K</a:t>
            </a:r>
            <a:r>
              <a:rPr lang="en-IN" sz="3400" b="1" baseline="30000" dirty="0" smtClean="0"/>
              <a:t>+</a:t>
            </a:r>
            <a:r>
              <a:rPr lang="en-IN" sz="3400" b="1" dirty="0" smtClean="0"/>
              <a:t> – </a:t>
            </a:r>
            <a:r>
              <a:rPr lang="en-IN" sz="3400" b="1" dirty="0" err="1" smtClean="0"/>
              <a:t>ATPase</a:t>
            </a:r>
            <a:r>
              <a:rPr lang="en-IN" sz="3400" b="1" dirty="0" smtClean="0"/>
              <a:t> enzyme and thereby slowly increase the cardiac contractility. </a:t>
            </a:r>
            <a:r>
              <a:rPr lang="en-IN" sz="3400" b="1" dirty="0" smtClean="0">
                <a:solidFill>
                  <a:srgbClr val="FF00FF"/>
                </a:solidFill>
              </a:rPr>
              <a:t>Their duration of action is long.</a:t>
            </a:r>
          </a:p>
          <a:p>
            <a:pPr fontAlgn="base"/>
            <a:endParaRPr lang="en-IN" sz="3400" b="1" dirty="0" smtClean="0">
              <a:solidFill>
                <a:srgbClr val="00B050"/>
              </a:solidFill>
            </a:endParaRPr>
          </a:p>
          <a:p>
            <a:pPr fontAlgn="base"/>
            <a:r>
              <a:rPr lang="en-IN" sz="3400" b="1" dirty="0" smtClean="0"/>
              <a:t>(iv)  In congestive heart failure (CHF) patient, </a:t>
            </a:r>
            <a:r>
              <a:rPr lang="en-IN" sz="3400" b="1" dirty="0" smtClean="0">
                <a:solidFill>
                  <a:srgbClr val="FF00FF"/>
                </a:solidFill>
              </a:rPr>
              <a:t>they reduce the heart size </a:t>
            </a:r>
            <a:r>
              <a:rPr lang="en-IN" sz="3400" b="1" dirty="0" smtClean="0"/>
              <a:t>by increasing the cardiac tone.</a:t>
            </a:r>
          </a:p>
          <a:p>
            <a:pPr fontAlgn="base">
              <a:buNone/>
            </a:pPr>
            <a:endParaRPr lang="en-IN" sz="3400" b="1" dirty="0" smtClean="0"/>
          </a:p>
          <a:p>
            <a:pPr fontAlgn="base"/>
            <a:r>
              <a:rPr lang="en-IN" sz="3400" b="1" dirty="0" smtClean="0"/>
              <a:t>(v)  They are mainly used to </a:t>
            </a:r>
            <a:r>
              <a:rPr lang="en-IN" sz="3400" b="1" dirty="0" smtClean="0">
                <a:solidFill>
                  <a:srgbClr val="FF00FF"/>
                </a:solidFill>
              </a:rPr>
              <a:t>treat CHF.</a:t>
            </a:r>
          </a:p>
          <a:p>
            <a:pPr>
              <a:buNone/>
            </a:pPr>
            <a:endParaRPr lang="en-IN" sz="2400" dirty="0">
              <a:solidFill>
                <a:srgbClr val="00B050"/>
              </a:solidFill>
            </a:endParaRPr>
          </a:p>
        </p:txBody>
      </p:sp>
      <p:sp>
        <p:nvSpPr>
          <p:cNvPr id="4" name="Content Placeholder 3"/>
          <p:cNvSpPr>
            <a:spLocks noGrp="1"/>
          </p:cNvSpPr>
          <p:nvPr>
            <p:ph sz="half" idx="2"/>
          </p:nvPr>
        </p:nvSpPr>
        <p:spPr>
          <a:xfrm>
            <a:off x="5276088" y="1371600"/>
            <a:ext cx="3657600" cy="4815840"/>
          </a:xfrm>
        </p:spPr>
        <p:txBody>
          <a:bodyPr>
            <a:normAutofit fontScale="40000" lnSpcReduction="20000"/>
          </a:bodyPr>
          <a:lstStyle/>
          <a:p>
            <a:pPr fontAlgn="base">
              <a:buNone/>
            </a:pPr>
            <a:r>
              <a:rPr lang="en-IN" dirty="0" smtClean="0">
                <a:solidFill>
                  <a:srgbClr val="00B050"/>
                </a:solidFill>
              </a:rPr>
              <a:t>                     </a:t>
            </a:r>
            <a:r>
              <a:rPr lang="en-IN" sz="3500" b="1" dirty="0" err="1" smtClean="0">
                <a:solidFill>
                  <a:srgbClr val="FF00FF"/>
                </a:solidFill>
              </a:rPr>
              <a:t>Cardiostimulants</a:t>
            </a:r>
            <a:endParaRPr lang="en-IN" b="1" dirty="0" smtClean="0">
              <a:solidFill>
                <a:srgbClr val="FF00FF"/>
              </a:solidFill>
            </a:endParaRPr>
          </a:p>
          <a:p>
            <a:pPr fontAlgn="base">
              <a:buNone/>
            </a:pPr>
            <a:endParaRPr lang="en-IN" dirty="0" smtClean="0">
              <a:solidFill>
                <a:srgbClr val="00B050"/>
              </a:solidFill>
            </a:endParaRPr>
          </a:p>
          <a:p>
            <a:pPr fontAlgn="base"/>
            <a:r>
              <a:rPr lang="en-IN" sz="3500" b="1" dirty="0" smtClean="0"/>
              <a:t>(</a:t>
            </a:r>
            <a:r>
              <a:rPr lang="en-IN" sz="3500" b="1" dirty="0" err="1" smtClean="0"/>
              <a:t>i</a:t>
            </a:r>
            <a:r>
              <a:rPr lang="en-IN" sz="3500" b="1" dirty="0" smtClean="0"/>
              <a:t>)  They </a:t>
            </a:r>
            <a:r>
              <a:rPr lang="en-IN" sz="4000" b="1" dirty="0" smtClean="0">
                <a:solidFill>
                  <a:srgbClr val="FF00FF"/>
                </a:solidFill>
              </a:rPr>
              <a:t>increase both </a:t>
            </a:r>
            <a:r>
              <a:rPr lang="en-IN" sz="3500" b="1" dirty="0" smtClean="0"/>
              <a:t>force of  myocardial contraction and heart rate.</a:t>
            </a:r>
          </a:p>
          <a:p>
            <a:pPr fontAlgn="base">
              <a:buNone/>
            </a:pPr>
            <a:endParaRPr lang="en-IN" sz="3500" b="1" dirty="0" smtClean="0"/>
          </a:p>
          <a:p>
            <a:pPr fontAlgn="base"/>
            <a:r>
              <a:rPr lang="en-IN" sz="3500" b="1" dirty="0" smtClean="0"/>
              <a:t>(ii)  They </a:t>
            </a:r>
            <a:r>
              <a:rPr lang="en-IN" sz="3500" b="1" dirty="0" smtClean="0">
                <a:solidFill>
                  <a:srgbClr val="FF00FF"/>
                </a:solidFill>
              </a:rPr>
              <a:t>decrease </a:t>
            </a:r>
            <a:r>
              <a:rPr lang="en-IN" sz="3500" b="1" dirty="0" smtClean="0"/>
              <a:t>the myocardial efficiency because the total myocardial </a:t>
            </a:r>
            <a:r>
              <a:rPr lang="en-IN" sz="3500" b="1" dirty="0" smtClean="0">
                <a:solidFill>
                  <a:srgbClr val="FF00FF"/>
                </a:solidFill>
              </a:rPr>
              <a:t>oxygen consumption is  </a:t>
            </a:r>
            <a:r>
              <a:rPr lang="en-IN" sz="4000" b="1" dirty="0" smtClean="0">
                <a:solidFill>
                  <a:srgbClr val="FF00FF"/>
                </a:solidFill>
              </a:rPr>
              <a:t>increased</a:t>
            </a:r>
            <a:endParaRPr lang="en-IN" sz="3500" b="1" dirty="0" smtClean="0">
              <a:solidFill>
                <a:srgbClr val="FF00FF"/>
              </a:solidFill>
            </a:endParaRPr>
          </a:p>
          <a:p>
            <a:pPr fontAlgn="base">
              <a:buNone/>
            </a:pPr>
            <a:endParaRPr lang="en-IN" sz="3500" b="1" dirty="0" smtClean="0"/>
          </a:p>
          <a:p>
            <a:pPr fontAlgn="base"/>
            <a:r>
              <a:rPr lang="en-IN" sz="3500" b="1" dirty="0" smtClean="0"/>
              <a:t>(iii)  They act on their specific receptors to increase heart rate and force of contrac­tion quickly.  </a:t>
            </a:r>
            <a:r>
              <a:rPr lang="en-IN" sz="3500" b="1" dirty="0" smtClean="0">
                <a:solidFill>
                  <a:srgbClr val="FF00FF"/>
                </a:solidFill>
              </a:rPr>
              <a:t>Their duration of action is short.</a:t>
            </a:r>
          </a:p>
          <a:p>
            <a:pPr fontAlgn="base"/>
            <a:endParaRPr lang="en-IN" sz="3500" b="1" dirty="0" smtClean="0"/>
          </a:p>
          <a:p>
            <a:pPr fontAlgn="base"/>
            <a:r>
              <a:rPr lang="en-IN" sz="3500" b="1" dirty="0" smtClean="0"/>
              <a:t> (iv)  They have  </a:t>
            </a:r>
            <a:r>
              <a:rPr lang="en-IN" sz="3500" b="1" dirty="0" smtClean="0">
                <a:solidFill>
                  <a:srgbClr val="FF00FF"/>
                </a:solidFill>
              </a:rPr>
              <a:t>no effect </a:t>
            </a:r>
            <a:r>
              <a:rPr lang="en-IN" sz="3500" b="1" dirty="0" smtClean="0"/>
              <a:t>on cardiac tone and size.</a:t>
            </a:r>
          </a:p>
          <a:p>
            <a:pPr fontAlgn="base">
              <a:buNone/>
            </a:pPr>
            <a:endParaRPr lang="en-IN" sz="3500" b="1" dirty="0" smtClean="0"/>
          </a:p>
          <a:p>
            <a:pPr fontAlgn="base"/>
            <a:r>
              <a:rPr lang="en-IN" sz="3500" b="1" dirty="0" smtClean="0"/>
              <a:t>(v)  They are mainly used </a:t>
            </a:r>
            <a:r>
              <a:rPr lang="en-IN" sz="3500" b="1" dirty="0" smtClean="0">
                <a:solidFill>
                  <a:srgbClr val="FF00FF"/>
                </a:solidFill>
              </a:rPr>
              <a:t>to  treat heart block.</a:t>
            </a:r>
          </a:p>
          <a:p>
            <a:pPr>
              <a:buNone/>
            </a:pPr>
            <a:endParaRPr lang="en-IN" dirty="0">
              <a:solidFill>
                <a:srgbClr val="00B05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28600"/>
            <a:ext cx="7406640" cy="457200"/>
          </a:xfrm>
        </p:spPr>
        <p:txBody>
          <a:bodyPr>
            <a:noAutofit/>
          </a:bodyPr>
          <a:lstStyle/>
          <a:p>
            <a:r>
              <a:rPr lang="en-IN" sz="2400" dirty="0" smtClean="0">
                <a:solidFill>
                  <a:srgbClr val="FF0000"/>
                </a:solidFill>
              </a:rPr>
              <a:t>CHEMICAL NATURE &amp; PROPERTIES OF GLYCOSIDES</a:t>
            </a:r>
            <a:endParaRPr lang="en-IN" sz="3200" dirty="0">
              <a:solidFill>
                <a:srgbClr val="FF0000"/>
              </a:solidFill>
            </a:endParaRPr>
          </a:p>
        </p:txBody>
      </p:sp>
      <p:sp>
        <p:nvSpPr>
          <p:cNvPr id="3" name="Subtitle 2"/>
          <p:cNvSpPr>
            <a:spLocks noGrp="1"/>
          </p:cNvSpPr>
          <p:nvPr>
            <p:ph type="subTitle" idx="1"/>
          </p:nvPr>
        </p:nvSpPr>
        <p:spPr>
          <a:xfrm>
            <a:off x="1432560" y="762000"/>
            <a:ext cx="7406640" cy="5334000"/>
          </a:xfrm>
        </p:spPr>
        <p:txBody>
          <a:bodyPr>
            <a:noAutofit/>
          </a:bodyPr>
          <a:lstStyle/>
          <a:p>
            <a:pPr fontAlgn="base"/>
            <a:endParaRPr lang="en-IN" sz="1200" dirty="0" smtClean="0"/>
          </a:p>
          <a:p>
            <a:pPr fontAlgn="base"/>
            <a:r>
              <a:rPr lang="en-IN" sz="1600" dirty="0" smtClean="0">
                <a:solidFill>
                  <a:srgbClr val="0070C0"/>
                </a:solidFill>
              </a:rPr>
              <a:t>*  Cardiac glycosides are the combination of a sugar portion and </a:t>
            </a:r>
            <a:r>
              <a:rPr lang="en-IN" sz="1600" dirty="0" err="1" smtClean="0">
                <a:solidFill>
                  <a:srgbClr val="0070C0"/>
                </a:solidFill>
              </a:rPr>
              <a:t>aglycone</a:t>
            </a:r>
            <a:r>
              <a:rPr lang="en-IN" sz="1600" dirty="0" smtClean="0">
                <a:solidFill>
                  <a:srgbClr val="0070C0"/>
                </a:solidFill>
              </a:rPr>
              <a:t> (</a:t>
            </a:r>
            <a:r>
              <a:rPr lang="en-IN" sz="1600" dirty="0" err="1" smtClean="0">
                <a:solidFill>
                  <a:srgbClr val="0070C0"/>
                </a:solidFill>
              </a:rPr>
              <a:t>genin</a:t>
            </a:r>
            <a:r>
              <a:rPr lang="en-IN" sz="1600" dirty="0" smtClean="0">
                <a:solidFill>
                  <a:srgbClr val="0070C0"/>
                </a:solidFill>
              </a:rPr>
              <a:t>) </a:t>
            </a:r>
          </a:p>
          <a:p>
            <a:pPr marL="427482" indent="-400050" fontAlgn="base"/>
            <a:r>
              <a:rPr lang="en-IN" sz="1600" dirty="0" smtClean="0">
                <a:solidFill>
                  <a:srgbClr val="0070C0"/>
                </a:solidFill>
              </a:rPr>
              <a:t>   The </a:t>
            </a:r>
            <a:r>
              <a:rPr lang="en-IN" sz="1600" dirty="0" err="1" smtClean="0">
                <a:solidFill>
                  <a:srgbClr val="0070C0"/>
                </a:solidFill>
              </a:rPr>
              <a:t>aglycone</a:t>
            </a:r>
            <a:r>
              <a:rPr lang="en-IN" sz="1600" dirty="0" smtClean="0">
                <a:solidFill>
                  <a:srgbClr val="0070C0"/>
                </a:solidFill>
              </a:rPr>
              <a:t> is chemically similar to steroids with an unsaturated </a:t>
            </a:r>
            <a:r>
              <a:rPr lang="en-IN" sz="1600" dirty="0" err="1" smtClean="0">
                <a:solidFill>
                  <a:srgbClr val="0070C0"/>
                </a:solidFill>
              </a:rPr>
              <a:t>lactone</a:t>
            </a:r>
            <a:r>
              <a:rPr lang="en-IN" sz="1600" dirty="0" smtClean="0">
                <a:solidFill>
                  <a:srgbClr val="0070C0"/>
                </a:solidFill>
              </a:rPr>
              <a:t> ring attached at C-17. the various sugars are linked to </a:t>
            </a:r>
            <a:r>
              <a:rPr lang="en-IN" sz="1600" dirty="0" err="1" smtClean="0">
                <a:solidFill>
                  <a:srgbClr val="0070C0"/>
                </a:solidFill>
              </a:rPr>
              <a:t>alglycon</a:t>
            </a:r>
            <a:r>
              <a:rPr lang="en-IN" sz="1600" dirty="0" smtClean="0">
                <a:solidFill>
                  <a:srgbClr val="0070C0"/>
                </a:solidFill>
              </a:rPr>
              <a:t> at C-3 position .It is the pharmacologically active portion of the glycosides. </a:t>
            </a:r>
          </a:p>
          <a:p>
            <a:pPr marL="427482" indent="-400050" fontAlgn="base"/>
            <a:endParaRPr lang="en-IN" sz="1600" dirty="0" smtClean="0">
              <a:solidFill>
                <a:srgbClr val="0070C0"/>
              </a:solidFill>
            </a:endParaRPr>
          </a:p>
          <a:p>
            <a:pPr fontAlgn="base"/>
            <a:r>
              <a:rPr lang="en-IN" sz="1600" dirty="0" smtClean="0">
                <a:solidFill>
                  <a:srgbClr val="0070C0"/>
                </a:solidFill>
              </a:rPr>
              <a:t>*   The sugars modify the water and lipid solubility of the glycoside molecule and, thus   affect its potency and duration of action.</a:t>
            </a:r>
          </a:p>
          <a:p>
            <a:pPr fontAlgn="base"/>
            <a:endParaRPr lang="en-IN" sz="1600" dirty="0">
              <a:solidFill>
                <a:srgbClr val="0070C0"/>
              </a:solidFill>
            </a:endParaRPr>
          </a:p>
        </p:txBody>
      </p:sp>
      <p:pic>
        <p:nvPicPr>
          <p:cNvPr id="4" name="Picture 3" descr="http://cdn.biologydiscussion.com/wp-content/uploads/2017/02/clip_image004_thumb-27.jpg">
            <a:hlinkClick r:id="rId2"/>
          </p:cNvPr>
          <p:cNvPicPr/>
          <p:nvPr/>
        </p:nvPicPr>
        <p:blipFill>
          <a:blip r:embed="rId3"/>
          <a:srcRect/>
          <a:stretch>
            <a:fillRect/>
          </a:stretch>
        </p:blipFill>
        <p:spPr bwMode="auto">
          <a:xfrm>
            <a:off x="1828800" y="3124200"/>
            <a:ext cx="6096000" cy="3124200"/>
          </a:xfrm>
          <a:prstGeom prst="rect">
            <a:avLst/>
          </a:prstGeom>
          <a:noFill/>
          <a:ln w="9525">
            <a:noFill/>
            <a:miter lim="800000"/>
            <a:headEnd/>
            <a:tailEnd/>
          </a:ln>
        </p:spPr>
      </p:pic>
      <p:sp>
        <p:nvSpPr>
          <p:cNvPr id="5" name="Rounded Rectangle 4"/>
          <p:cNvSpPr/>
          <p:nvPr/>
        </p:nvSpPr>
        <p:spPr>
          <a:xfrm>
            <a:off x="4267200" y="5943600"/>
            <a:ext cx="9144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fontScale="90000"/>
          </a:bodyPr>
          <a:lstStyle/>
          <a:p>
            <a:r>
              <a:rPr lang="en-IN" sz="2200" b="1" dirty="0" smtClean="0">
                <a:solidFill>
                  <a:srgbClr val="FF0000"/>
                </a:solidFill>
              </a:rPr>
              <a:t/>
            </a:r>
            <a:br>
              <a:rPr lang="en-IN" sz="2200" b="1" dirty="0" smtClean="0">
                <a:solidFill>
                  <a:srgbClr val="FF0000"/>
                </a:solidFill>
              </a:rPr>
            </a:br>
            <a:r>
              <a:rPr lang="en-IN" sz="2200" b="1" dirty="0" smtClean="0">
                <a:solidFill>
                  <a:srgbClr val="FF0000"/>
                </a:solidFill>
              </a:rPr>
              <a:t>PHARMACOLOGICAL  ACTION  OF  GLYCOSIDES</a:t>
            </a:r>
            <a:r>
              <a:rPr lang="en-IN" dirty="0" smtClean="0">
                <a:solidFill>
                  <a:srgbClr val="FF0000"/>
                </a:solidFill>
              </a:rPr>
              <a:t/>
            </a:r>
            <a:br>
              <a:rPr lang="en-IN" dirty="0" smtClean="0">
                <a:solidFill>
                  <a:srgbClr val="FF0000"/>
                </a:solidFill>
              </a:rPr>
            </a:br>
            <a:endParaRPr lang="en-IN" dirty="0">
              <a:solidFill>
                <a:srgbClr val="FF0000"/>
              </a:solidFill>
            </a:endParaRPr>
          </a:p>
        </p:txBody>
      </p:sp>
      <p:sp>
        <p:nvSpPr>
          <p:cNvPr id="3" name="Content Placeholder 2"/>
          <p:cNvSpPr>
            <a:spLocks noGrp="1"/>
          </p:cNvSpPr>
          <p:nvPr>
            <p:ph idx="1"/>
          </p:nvPr>
        </p:nvSpPr>
        <p:spPr>
          <a:xfrm>
            <a:off x="1219200" y="1066800"/>
            <a:ext cx="7650480" cy="5029200"/>
          </a:xfrm>
        </p:spPr>
        <p:txBody>
          <a:bodyPr>
            <a:normAutofit/>
          </a:bodyPr>
          <a:lstStyle/>
          <a:p>
            <a:pPr fontAlgn="base"/>
            <a:r>
              <a:rPr lang="en-IN" sz="2000" dirty="0" smtClean="0">
                <a:solidFill>
                  <a:srgbClr val="0070C0"/>
                </a:solidFill>
              </a:rPr>
              <a:t>Cardiac glycosides have the positive </a:t>
            </a:r>
            <a:r>
              <a:rPr lang="en-IN" sz="2000" dirty="0" err="1" smtClean="0">
                <a:solidFill>
                  <a:srgbClr val="0070C0"/>
                </a:solidFill>
              </a:rPr>
              <a:t>ionotropic</a:t>
            </a:r>
            <a:r>
              <a:rPr lang="en-IN" sz="2000" dirty="0" smtClean="0">
                <a:solidFill>
                  <a:srgbClr val="0070C0"/>
                </a:solidFill>
              </a:rPr>
              <a:t> effect on heart. They increase the force of contraction of myocardium &amp; Decrease in heart rate.</a:t>
            </a:r>
          </a:p>
          <a:p>
            <a:pPr fontAlgn="base">
              <a:buNone/>
            </a:pPr>
            <a:endParaRPr lang="en-IN" sz="2000" dirty="0" smtClean="0">
              <a:solidFill>
                <a:srgbClr val="0070C0"/>
              </a:solidFill>
            </a:endParaRPr>
          </a:p>
          <a:p>
            <a:pPr fontAlgn="base"/>
            <a:r>
              <a:rPr lang="en-IN" sz="2000" dirty="0" smtClean="0">
                <a:solidFill>
                  <a:srgbClr val="0070C0"/>
                </a:solidFill>
              </a:rPr>
              <a:t> Its main action in </a:t>
            </a:r>
            <a:r>
              <a:rPr lang="en-IN" sz="2400" dirty="0" smtClean="0">
                <a:solidFill>
                  <a:srgbClr val="002060"/>
                </a:solidFill>
              </a:rPr>
              <a:t>congestive heart failure.</a:t>
            </a:r>
          </a:p>
          <a:p>
            <a:pPr fontAlgn="base">
              <a:buNone/>
            </a:pPr>
            <a:endParaRPr lang="en-IN" sz="2000" dirty="0" smtClean="0">
              <a:solidFill>
                <a:srgbClr val="0070C0"/>
              </a:solidFill>
            </a:endParaRPr>
          </a:p>
          <a:p>
            <a:pPr fontAlgn="base"/>
            <a:r>
              <a:rPr lang="en-IN" sz="2000" dirty="0" smtClean="0">
                <a:solidFill>
                  <a:srgbClr val="0070C0"/>
                </a:solidFill>
              </a:rPr>
              <a:t>Digitalis increases cardiac output &amp; diuresis hence relief in oedema.</a:t>
            </a:r>
          </a:p>
          <a:p>
            <a:pPr fontAlgn="base">
              <a:buNone/>
            </a:pPr>
            <a:endParaRPr lang="en-IN" sz="2000" dirty="0" smtClean="0">
              <a:solidFill>
                <a:srgbClr val="0070C0"/>
              </a:solidFill>
            </a:endParaRPr>
          </a:p>
          <a:p>
            <a:pPr fontAlgn="base"/>
            <a:r>
              <a:rPr lang="en-IN" sz="2000" dirty="0" smtClean="0">
                <a:solidFill>
                  <a:srgbClr val="0070C0"/>
                </a:solidFill>
              </a:rPr>
              <a:t>Digitalis decreases the cardiac filling pressures ,venous and capillary pressures &amp; heart size . </a:t>
            </a:r>
          </a:p>
          <a:p>
            <a:pPr fontAlgn="base">
              <a:buNone/>
            </a:pPr>
            <a:endParaRPr lang="en-IN" sz="2000" dirty="0" smtClean="0">
              <a:solidFill>
                <a:srgbClr val="0070C0"/>
              </a:solidFill>
            </a:endParaRPr>
          </a:p>
          <a:p>
            <a:pPr fontAlgn="base">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IN" b="1" dirty="0" smtClean="0">
                <a:solidFill>
                  <a:srgbClr val="FF0000"/>
                </a:solidFill>
              </a:rPr>
              <a:t>Sequence associated with CHF</a:t>
            </a:r>
            <a:endParaRPr lang="en-IN" dirty="0" smtClean="0">
              <a:solidFill>
                <a:srgbClr val="FF0000"/>
              </a:solidFill>
            </a:endParaRPr>
          </a:p>
        </p:txBody>
      </p:sp>
      <p:sp>
        <p:nvSpPr>
          <p:cNvPr id="3" name="Content Placeholder 2"/>
          <p:cNvSpPr>
            <a:spLocks noGrp="1"/>
          </p:cNvSpPr>
          <p:nvPr>
            <p:ph idx="1"/>
          </p:nvPr>
        </p:nvSpPr>
        <p:spPr/>
        <p:txBody>
          <a:bodyPr>
            <a:normAutofit fontScale="55000" lnSpcReduction="20000"/>
          </a:bodyPr>
          <a:lstStyle/>
          <a:p>
            <a:pPr fontAlgn="base">
              <a:buFont typeface="Wingdings" pitchFamily="2" charset="2"/>
              <a:buChar char="Ø"/>
            </a:pPr>
            <a:r>
              <a:rPr lang="en-IN" sz="2500" b="1" dirty="0" smtClean="0">
                <a:solidFill>
                  <a:srgbClr val="0070C0"/>
                </a:solidFill>
              </a:rPr>
              <a:t>Increase the force of contraction of myocardium</a:t>
            </a:r>
            <a:r>
              <a:rPr lang="en-IN" sz="2900" b="1" dirty="0" smtClean="0">
                <a:solidFill>
                  <a:srgbClr val="0070C0"/>
                </a:solidFill>
              </a:rPr>
              <a:t>.</a:t>
            </a:r>
          </a:p>
          <a:p>
            <a:pPr fontAlgn="base">
              <a:buNone/>
            </a:pPr>
            <a:endParaRPr lang="en-IN" sz="1600" b="1" dirty="0" smtClean="0">
              <a:solidFill>
                <a:srgbClr val="0070C0"/>
              </a:solidFill>
            </a:endParaRPr>
          </a:p>
          <a:p>
            <a:pPr fontAlgn="base">
              <a:buFont typeface="Wingdings" pitchFamily="2" charset="2"/>
              <a:buChar char="Ø"/>
            </a:pPr>
            <a:r>
              <a:rPr lang="en-IN" sz="2500" b="1" dirty="0" smtClean="0">
                <a:solidFill>
                  <a:srgbClr val="0070C0"/>
                </a:solidFill>
              </a:rPr>
              <a:t>Decrease in heart rate</a:t>
            </a:r>
            <a:r>
              <a:rPr lang="en-IN" sz="3600" b="1" dirty="0" smtClean="0">
                <a:solidFill>
                  <a:srgbClr val="0070C0"/>
                </a:solidFill>
              </a:rPr>
              <a:t>.</a:t>
            </a:r>
          </a:p>
          <a:p>
            <a:pPr fontAlgn="base">
              <a:buNone/>
            </a:pPr>
            <a:endParaRPr lang="en-IN" sz="2800" dirty="0" smtClean="0">
              <a:solidFill>
                <a:srgbClr val="0070C0"/>
              </a:solidFill>
            </a:endParaRPr>
          </a:p>
          <a:p>
            <a:pPr fontAlgn="base">
              <a:buFont typeface="Wingdings" pitchFamily="2" charset="2"/>
              <a:buChar char="Ø"/>
            </a:pPr>
            <a:r>
              <a:rPr lang="en-IN" dirty="0" smtClean="0">
                <a:solidFill>
                  <a:srgbClr val="0070C0"/>
                </a:solidFill>
              </a:rPr>
              <a:t>Increase in cardiac output.</a:t>
            </a:r>
          </a:p>
          <a:p>
            <a:pPr fontAlgn="base">
              <a:buNone/>
            </a:pPr>
            <a:endParaRPr lang="en-IN" sz="2800" dirty="0" smtClean="0">
              <a:solidFill>
                <a:srgbClr val="0070C0"/>
              </a:solidFill>
            </a:endParaRPr>
          </a:p>
          <a:p>
            <a:pPr fontAlgn="base">
              <a:buFont typeface="Wingdings" pitchFamily="2" charset="2"/>
              <a:buChar char="Ø"/>
            </a:pPr>
            <a:r>
              <a:rPr lang="en-IN" dirty="0" smtClean="0">
                <a:solidFill>
                  <a:srgbClr val="0070C0"/>
                </a:solidFill>
              </a:rPr>
              <a:t>Decrease in blood volume.</a:t>
            </a:r>
          </a:p>
          <a:p>
            <a:pPr fontAlgn="base">
              <a:buNone/>
            </a:pPr>
            <a:endParaRPr lang="en-IN" sz="2800" dirty="0" smtClean="0">
              <a:solidFill>
                <a:srgbClr val="0070C0"/>
              </a:solidFill>
            </a:endParaRPr>
          </a:p>
          <a:p>
            <a:pPr fontAlgn="base">
              <a:buFont typeface="Wingdings" pitchFamily="2" charset="2"/>
              <a:buChar char="Ø"/>
            </a:pPr>
            <a:r>
              <a:rPr lang="en-IN" dirty="0" smtClean="0">
                <a:solidFill>
                  <a:srgbClr val="0070C0"/>
                </a:solidFill>
              </a:rPr>
              <a:t>Reduction in venous congestion.</a:t>
            </a:r>
          </a:p>
          <a:p>
            <a:pPr fontAlgn="base">
              <a:buNone/>
            </a:pPr>
            <a:endParaRPr lang="en-IN" sz="2800" dirty="0" smtClean="0">
              <a:solidFill>
                <a:srgbClr val="0070C0"/>
              </a:solidFill>
            </a:endParaRPr>
          </a:p>
          <a:p>
            <a:pPr fontAlgn="base">
              <a:buFont typeface="Wingdings" pitchFamily="2" charset="2"/>
              <a:buChar char="Ø"/>
            </a:pPr>
            <a:r>
              <a:rPr lang="en-IN" dirty="0" smtClean="0">
                <a:solidFill>
                  <a:srgbClr val="0070C0"/>
                </a:solidFill>
              </a:rPr>
              <a:t>Increase in renal blood flow.</a:t>
            </a:r>
          </a:p>
          <a:p>
            <a:pPr fontAlgn="base">
              <a:buNone/>
            </a:pPr>
            <a:endParaRPr lang="en-IN" sz="2800" dirty="0" smtClean="0">
              <a:solidFill>
                <a:srgbClr val="0070C0"/>
              </a:solidFill>
            </a:endParaRPr>
          </a:p>
          <a:p>
            <a:pPr fontAlgn="base">
              <a:buFont typeface="Wingdings" pitchFamily="2" charset="2"/>
              <a:buChar char="Ø"/>
            </a:pPr>
            <a:r>
              <a:rPr lang="en-IN" dirty="0" smtClean="0">
                <a:solidFill>
                  <a:srgbClr val="0070C0"/>
                </a:solidFill>
              </a:rPr>
              <a:t>Diuresis and relief in oedema.</a:t>
            </a:r>
          </a:p>
          <a:p>
            <a:pPr fontAlgn="base">
              <a:buNone/>
            </a:pPr>
            <a:endParaRPr lang="en-IN" sz="2800" dirty="0" smtClean="0">
              <a:solidFill>
                <a:srgbClr val="0070C0"/>
              </a:solidFill>
            </a:endParaRPr>
          </a:p>
          <a:p>
            <a:pPr fontAlgn="base">
              <a:buFont typeface="Wingdings" pitchFamily="2" charset="2"/>
              <a:buChar char="Ø"/>
            </a:pPr>
            <a:r>
              <a:rPr lang="en-IN" sz="2900" dirty="0" smtClean="0">
                <a:solidFill>
                  <a:srgbClr val="0070C0"/>
                </a:solidFill>
              </a:rPr>
              <a:t>Return of heart size to normal.</a:t>
            </a:r>
          </a:p>
          <a:p>
            <a:pPr fontAlgn="base">
              <a:buNone/>
            </a:pPr>
            <a:endParaRPr lang="en-IN" sz="2900" dirty="0" smtClean="0">
              <a:solidFill>
                <a:srgbClr val="0070C0"/>
              </a:solidFill>
            </a:endParaRPr>
          </a:p>
          <a:p>
            <a:pPr fontAlgn="base">
              <a:buNone/>
            </a:pPr>
            <a:r>
              <a:rPr lang="en-IN" sz="2900" dirty="0" smtClean="0">
                <a:solidFill>
                  <a:srgbClr val="FF00FF"/>
                </a:solidFill>
              </a:rPr>
              <a:t>All these can be explained on the basis of +</a:t>
            </a:r>
            <a:r>
              <a:rPr lang="en-IN" sz="2900" dirty="0" err="1" smtClean="0">
                <a:solidFill>
                  <a:srgbClr val="FF00FF"/>
                </a:solidFill>
              </a:rPr>
              <a:t>ve</a:t>
            </a:r>
            <a:r>
              <a:rPr lang="en-IN" sz="2900" dirty="0" smtClean="0">
                <a:solidFill>
                  <a:srgbClr val="FF00FF"/>
                </a:solidFill>
              </a:rPr>
              <a:t> </a:t>
            </a:r>
            <a:r>
              <a:rPr lang="en-IN" sz="2900" dirty="0" err="1" smtClean="0">
                <a:solidFill>
                  <a:srgbClr val="FF00FF"/>
                </a:solidFill>
              </a:rPr>
              <a:t>ionotropic</a:t>
            </a:r>
            <a:r>
              <a:rPr lang="en-IN" sz="2900" dirty="0" smtClean="0">
                <a:solidFill>
                  <a:srgbClr val="FF00FF"/>
                </a:solidFill>
              </a:rPr>
              <a:t> effect of cardiac glycosides.</a:t>
            </a:r>
          </a:p>
          <a:p>
            <a:pPr fontAlgn="base">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57174"/>
            <a:ext cx="7498080" cy="1143000"/>
          </a:xfrm>
        </p:spPr>
        <p:txBody>
          <a:bodyPr>
            <a:normAutofit fontScale="90000"/>
          </a:bodyPr>
          <a:lstStyle/>
          <a:p>
            <a:r>
              <a:rPr lang="en-IN" b="1" dirty="0" smtClean="0">
                <a:solidFill>
                  <a:srgbClr val="FF0000"/>
                </a:solidFill>
              </a:rPr>
              <a:t/>
            </a:r>
            <a:br>
              <a:rPr lang="en-IN" b="1" dirty="0" smtClean="0">
                <a:solidFill>
                  <a:srgbClr val="FF0000"/>
                </a:solidFill>
              </a:rPr>
            </a:br>
            <a:r>
              <a:rPr lang="en-IN" b="1" dirty="0" smtClean="0">
                <a:solidFill>
                  <a:srgbClr val="FF0000"/>
                </a:solidFill>
              </a:rPr>
              <a:t> MECHANISM OF ACTION</a:t>
            </a:r>
            <a:r>
              <a:rPr lang="en-IN" dirty="0" smtClean="0"/>
              <a:t/>
            </a:r>
            <a:br>
              <a:rPr lang="en-IN" dirty="0" smtClean="0"/>
            </a:br>
            <a:endParaRPr lang="en-IN" dirty="0">
              <a:solidFill>
                <a:srgbClr val="FF0000"/>
              </a:solidFill>
            </a:endParaRPr>
          </a:p>
        </p:txBody>
      </p:sp>
      <p:sp>
        <p:nvSpPr>
          <p:cNvPr id="3" name="Content Placeholder 2"/>
          <p:cNvSpPr>
            <a:spLocks noGrp="1"/>
          </p:cNvSpPr>
          <p:nvPr>
            <p:ph idx="1"/>
          </p:nvPr>
        </p:nvSpPr>
        <p:spPr/>
        <p:txBody>
          <a:bodyPr>
            <a:normAutofit/>
          </a:bodyPr>
          <a:lstStyle/>
          <a:p>
            <a:pPr>
              <a:buNone/>
            </a:pPr>
            <a:r>
              <a:rPr lang="en-IN" sz="2800" dirty="0" smtClean="0"/>
              <a:t>  </a:t>
            </a:r>
            <a:r>
              <a:rPr lang="en-IN" sz="2800" dirty="0" smtClean="0">
                <a:solidFill>
                  <a:srgbClr val="0070C0"/>
                </a:solidFill>
              </a:rPr>
              <a:t>Cardiac glycosides inhibits the Na</a:t>
            </a:r>
            <a:r>
              <a:rPr lang="en-IN" sz="2800" baseline="30000" dirty="0" smtClean="0">
                <a:solidFill>
                  <a:srgbClr val="0070C0"/>
                </a:solidFill>
              </a:rPr>
              <a:t>+</a:t>
            </a:r>
            <a:r>
              <a:rPr lang="en-IN" sz="2800" dirty="0" smtClean="0">
                <a:solidFill>
                  <a:srgbClr val="0070C0"/>
                </a:solidFill>
              </a:rPr>
              <a:t>, K</a:t>
            </a:r>
            <a:r>
              <a:rPr lang="en-IN" sz="2800" baseline="30000" dirty="0" smtClean="0">
                <a:solidFill>
                  <a:srgbClr val="0070C0"/>
                </a:solidFill>
              </a:rPr>
              <a:t>+</a:t>
            </a:r>
            <a:r>
              <a:rPr lang="en-IN" sz="2800" dirty="0" smtClean="0">
                <a:solidFill>
                  <a:srgbClr val="0070C0"/>
                </a:solidFill>
              </a:rPr>
              <a:t>– AT </a:t>
            </a:r>
            <a:r>
              <a:rPr lang="en-IN" sz="2800" dirty="0" err="1" smtClean="0">
                <a:solidFill>
                  <a:srgbClr val="0070C0"/>
                </a:solidFill>
              </a:rPr>
              <a:t>Pase</a:t>
            </a:r>
            <a:r>
              <a:rPr lang="en-IN" sz="2800" dirty="0" smtClean="0">
                <a:solidFill>
                  <a:srgbClr val="0070C0"/>
                </a:solidFill>
              </a:rPr>
              <a:t> system(Na</a:t>
            </a:r>
            <a:r>
              <a:rPr lang="en-IN" sz="2800" baseline="30000" dirty="0" smtClean="0">
                <a:solidFill>
                  <a:srgbClr val="0070C0"/>
                </a:solidFill>
              </a:rPr>
              <a:t>+</a:t>
            </a:r>
            <a:r>
              <a:rPr lang="en-IN" sz="2800" dirty="0" smtClean="0">
                <a:solidFill>
                  <a:srgbClr val="0070C0"/>
                </a:solidFill>
              </a:rPr>
              <a:t>– K</a:t>
            </a:r>
            <a:r>
              <a:rPr lang="en-IN" sz="2800" baseline="30000" dirty="0" smtClean="0">
                <a:solidFill>
                  <a:srgbClr val="0070C0"/>
                </a:solidFill>
              </a:rPr>
              <a:t>+</a:t>
            </a:r>
            <a:r>
              <a:rPr lang="en-IN" sz="2800" dirty="0" smtClean="0">
                <a:solidFill>
                  <a:srgbClr val="0070C0"/>
                </a:solidFill>
              </a:rPr>
              <a:t> pump) located on the surface of myocardial cell membrane, and thus interfere with the Na</a:t>
            </a:r>
            <a:r>
              <a:rPr lang="en-IN" sz="2800" baseline="30000" dirty="0" smtClean="0">
                <a:solidFill>
                  <a:srgbClr val="0070C0"/>
                </a:solidFill>
              </a:rPr>
              <a:t>+</a:t>
            </a:r>
            <a:r>
              <a:rPr lang="en-IN" sz="2800" dirty="0" smtClean="0">
                <a:solidFill>
                  <a:srgbClr val="0070C0"/>
                </a:solidFill>
              </a:rPr>
              <a:t>Ca</a:t>
            </a:r>
            <a:r>
              <a:rPr lang="en-IN" sz="2800" baseline="30000" dirty="0" smtClean="0">
                <a:solidFill>
                  <a:srgbClr val="0070C0"/>
                </a:solidFill>
              </a:rPr>
              <a:t>2+ </a:t>
            </a:r>
            <a:r>
              <a:rPr lang="en-IN" sz="2800" dirty="0" smtClean="0">
                <a:solidFill>
                  <a:srgbClr val="0070C0"/>
                </a:solidFill>
              </a:rPr>
              <a:t>exchange resulting into intracellular accumulation of Ca</a:t>
            </a:r>
            <a:r>
              <a:rPr lang="en-IN" sz="2800" baseline="30000" dirty="0" smtClean="0">
                <a:solidFill>
                  <a:srgbClr val="0070C0"/>
                </a:solidFill>
              </a:rPr>
              <a:t>2+ </a:t>
            </a:r>
            <a:r>
              <a:rPr lang="en-IN" sz="2800" dirty="0" smtClean="0">
                <a:solidFill>
                  <a:srgbClr val="0070C0"/>
                </a:solidFill>
              </a:rPr>
              <a:t> therefore more of Ca</a:t>
            </a:r>
            <a:r>
              <a:rPr lang="en-IN" sz="2800" baseline="30000" dirty="0" smtClean="0">
                <a:solidFill>
                  <a:srgbClr val="0070C0"/>
                </a:solidFill>
              </a:rPr>
              <a:t>2+</a:t>
            </a:r>
            <a:r>
              <a:rPr lang="en-IN" sz="2800" dirty="0" smtClean="0">
                <a:solidFill>
                  <a:srgbClr val="0070C0"/>
                </a:solidFill>
              </a:rPr>
              <a:t> ions are made available to interact with contractile protein causing increase in force of contraction of myocardium as a whole. Na</a:t>
            </a:r>
            <a:r>
              <a:rPr lang="en-IN" sz="2800" baseline="30000" dirty="0" smtClean="0">
                <a:solidFill>
                  <a:srgbClr val="0070C0"/>
                </a:solidFill>
              </a:rPr>
              <a:t>+</a:t>
            </a:r>
            <a:r>
              <a:rPr lang="en-IN" sz="2800" dirty="0" smtClean="0">
                <a:solidFill>
                  <a:srgbClr val="0070C0"/>
                </a:solidFill>
              </a:rPr>
              <a:t>, K</a:t>
            </a:r>
            <a:r>
              <a:rPr lang="en-IN" sz="2800" baseline="30000" dirty="0" smtClean="0">
                <a:solidFill>
                  <a:srgbClr val="0070C0"/>
                </a:solidFill>
              </a:rPr>
              <a:t>+</a:t>
            </a:r>
            <a:r>
              <a:rPr lang="en-IN" sz="2800" dirty="0" smtClean="0">
                <a:solidFill>
                  <a:srgbClr val="0070C0"/>
                </a:solidFill>
              </a:rPr>
              <a:t>– AT </a:t>
            </a:r>
            <a:r>
              <a:rPr lang="en-IN" sz="2800" dirty="0" err="1" smtClean="0">
                <a:solidFill>
                  <a:srgbClr val="0070C0"/>
                </a:solidFill>
              </a:rPr>
              <a:t>Pase</a:t>
            </a:r>
            <a:r>
              <a:rPr lang="en-IN" sz="2800" dirty="0" smtClean="0">
                <a:solidFill>
                  <a:srgbClr val="0070C0"/>
                </a:solidFill>
              </a:rPr>
              <a:t>  is the pharmacological receptor of cardiac glycosides.</a:t>
            </a:r>
            <a:endParaRPr lang="en-IN" sz="2800" baseline="30000" dirty="0" smtClean="0">
              <a:solidFill>
                <a:srgbClr val="0070C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2473</TotalTime>
  <Words>952</Words>
  <Application>Microsoft Office PowerPoint</Application>
  <PresentationFormat>On-screen Show (4:3)</PresentationFormat>
  <Paragraphs>182</Paragraphs>
  <Slides>21</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21</vt:i4>
      </vt:variant>
    </vt:vector>
  </HeadingPairs>
  <TitlesOfParts>
    <vt:vector size="35" baseType="lpstr">
      <vt:lpstr>Abbey-Medium Extended</vt:lpstr>
      <vt:lpstr>Arial</vt:lpstr>
      <vt:lpstr>Arial Rounded MT Bold</vt:lpstr>
      <vt:lpstr>Calibri</vt:lpstr>
      <vt:lpstr>Calibri Light</vt:lpstr>
      <vt:lpstr>Corbel</vt:lpstr>
      <vt:lpstr>Courier New</vt:lpstr>
      <vt:lpstr>Gill Sans MT</vt:lpstr>
      <vt:lpstr>Times New Roman</vt:lpstr>
      <vt:lpstr>Verdana</vt:lpstr>
      <vt:lpstr>Wingdings</vt:lpstr>
      <vt:lpstr>Wingdings 2</vt:lpstr>
      <vt:lpstr>Solstice</vt:lpstr>
      <vt:lpstr>Office Theme</vt:lpstr>
      <vt:lpstr>Drugs that affect the Cardiovascular System</vt:lpstr>
      <vt:lpstr>DRUGS ACTING  ON  CARDIO VASCULAR  SYSTEM  </vt:lpstr>
      <vt:lpstr>     CARDIAC GLYCOSIDES</vt:lpstr>
      <vt:lpstr>        CARDIOTONICS</vt:lpstr>
      <vt:lpstr> CARDIOTONIC &amp; CARDIOSTIMULANT :   </vt:lpstr>
      <vt:lpstr>CHEMICAL NATURE &amp; PROPERTIES OF GLYCOSIDES</vt:lpstr>
      <vt:lpstr> PHARMACOLOGICAL  ACTION  OF  GLYCOSIDES </vt:lpstr>
      <vt:lpstr>Sequence associated with CHF</vt:lpstr>
      <vt:lpstr>  MECHANISM OF ACTION </vt:lpstr>
      <vt:lpstr>Continued…</vt:lpstr>
      <vt:lpstr>CLINICAL USES</vt:lpstr>
      <vt:lpstr>ANTIARRYTHMIC DRUGS</vt:lpstr>
      <vt:lpstr>PowerPoint Presentation</vt:lpstr>
      <vt:lpstr>Classification of antiarrhythmic drugs</vt:lpstr>
      <vt:lpstr>DIGITALIZATION</vt:lpstr>
      <vt:lpstr>Vasodilators &amp;  Antihypertensive drugs </vt:lpstr>
      <vt:lpstr>Drug Classes Used to Treat Hypertension</vt:lpstr>
      <vt:lpstr>HAEMATINICS (Anti-anaemic)</vt:lpstr>
      <vt:lpstr>  COAGULANT </vt:lpstr>
      <vt:lpstr>ANTICOAGULANT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Nnbmbmbm,</dc:title>
  <dc:creator>hp; archana_dr@yahoo.com</dc:creator>
  <cp:lastModifiedBy>Dr. Nirbhay Kumar</cp:lastModifiedBy>
  <cp:revision>109</cp:revision>
  <dcterms:created xsi:type="dcterms:W3CDTF">2006-08-16T00:00:00Z</dcterms:created>
  <dcterms:modified xsi:type="dcterms:W3CDTF">2020-04-10T15:06:36Z</dcterms:modified>
</cp:coreProperties>
</file>