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79" r:id="rId4"/>
    <p:sldId id="259" r:id="rId5"/>
    <p:sldId id="257" r:id="rId6"/>
    <p:sldId id="258" r:id="rId7"/>
    <p:sldId id="277" r:id="rId8"/>
    <p:sldId id="261" r:id="rId9"/>
    <p:sldId id="266" r:id="rId10"/>
    <p:sldId id="267"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B0F6F6"/>
    <a:srgbClr val="FF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6663E-B0B1-476D-956E-A0CFC715B901}" type="datetimeFigureOut">
              <a:rPr lang="en-IN" smtClean="0"/>
              <a:t>08-04-2020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DA897-70FE-4062-AB26-8A21AAA6AF5D}" type="slidenum">
              <a:rPr lang="en-IN" smtClean="0"/>
              <a:t>‹#›</a:t>
            </a:fld>
            <a:endParaRPr lang="en-IN"/>
          </a:p>
        </p:txBody>
      </p:sp>
    </p:spTree>
    <p:extLst>
      <p:ext uri="{BB962C8B-B14F-4D97-AF65-F5344CB8AC3E}">
        <p14:creationId xmlns:p14="http://schemas.microsoft.com/office/powerpoint/2010/main" val="2791321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BD6C59E-F38A-4DDD-9A0F-24C4914F1EB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sz="2400">
                <a:solidFill>
                  <a:schemeClr val="tx1"/>
                </a:solidFill>
                <a:latin typeface="Times New Roman" panose="02020603050405020304" pitchFamily="18" charset="0"/>
              </a:defRPr>
            </a:lvl1pPr>
            <a:lvl2pPr marL="742950" indent="-285750" defTabSz="865188">
              <a:defRPr sz="2400">
                <a:solidFill>
                  <a:schemeClr val="tx1"/>
                </a:solidFill>
                <a:latin typeface="Times New Roman" panose="02020603050405020304" pitchFamily="18" charset="0"/>
              </a:defRPr>
            </a:lvl2pPr>
            <a:lvl3pPr marL="1143000" indent="-228600" defTabSz="865188">
              <a:defRPr sz="2400">
                <a:solidFill>
                  <a:schemeClr val="tx1"/>
                </a:solidFill>
                <a:latin typeface="Times New Roman" panose="02020603050405020304" pitchFamily="18" charset="0"/>
              </a:defRPr>
            </a:lvl3pPr>
            <a:lvl4pPr marL="1600200" indent="-228600" defTabSz="865188">
              <a:defRPr sz="2400">
                <a:solidFill>
                  <a:schemeClr val="tx1"/>
                </a:solidFill>
                <a:latin typeface="Times New Roman" panose="02020603050405020304" pitchFamily="18" charset="0"/>
              </a:defRPr>
            </a:lvl4pPr>
            <a:lvl5pPr marL="2057400" indent="-228600" defTabSz="865188">
              <a:defRPr sz="24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5188" rtl="0" eaLnBrk="1" fontAlgn="auto" latinLnBrk="0" hangingPunct="1">
              <a:lnSpc>
                <a:spcPct val="100000"/>
              </a:lnSpc>
              <a:spcBef>
                <a:spcPts val="0"/>
              </a:spcBef>
              <a:spcAft>
                <a:spcPts val="0"/>
              </a:spcAft>
              <a:buClrTx/>
              <a:buSzTx/>
              <a:buFontTx/>
              <a:buNone/>
              <a:tabLst/>
              <a:defRPr/>
            </a:pPr>
            <a:fld id="{A5F8F5CE-D499-4D4B-B455-2F678C83878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865188"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0115" name="Rectangle 2">
            <a:extLst>
              <a:ext uri="{FF2B5EF4-FFF2-40B4-BE49-F238E27FC236}">
                <a16:creationId xmlns:a16="http://schemas.microsoft.com/office/drawing/2014/main" id="{448F8F02-C27A-4942-80F0-BF9D8190090B}"/>
              </a:ext>
            </a:extLst>
          </p:cNvPr>
          <p:cNvSpPr>
            <a:spLocks noGrp="1" noRot="1" noChangeAspect="1" noChangeArrowheads="1" noTextEdit="1"/>
          </p:cNvSpPr>
          <p:nvPr>
            <p:ph type="sldImg"/>
          </p:nvPr>
        </p:nvSpPr>
        <p:spPr>
          <a:xfrm>
            <a:off x="858838" y="685800"/>
            <a:ext cx="5143500" cy="3429000"/>
          </a:xfrm>
          <a:ln/>
        </p:spPr>
      </p:sp>
      <p:sp>
        <p:nvSpPr>
          <p:cNvPr id="90116" name="Rectangle 3">
            <a:extLst>
              <a:ext uri="{FF2B5EF4-FFF2-40B4-BE49-F238E27FC236}">
                <a16:creationId xmlns:a16="http://schemas.microsoft.com/office/drawing/2014/main" id="{49BB2423-C61A-46A4-B32C-33FC2AA45B3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ru-RU" altLang="en-US"/>
          </a:p>
        </p:txBody>
      </p:sp>
    </p:spTree>
    <p:extLst>
      <p:ext uri="{BB962C8B-B14F-4D97-AF65-F5344CB8AC3E}">
        <p14:creationId xmlns:p14="http://schemas.microsoft.com/office/powerpoint/2010/main" val="187283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E962-8916-4836-AEE2-9CA692921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06AC99-8BDA-45A7-B2E5-4DC663EDA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EC854A5-CAD3-4367-8D31-B3283AF9376B}"/>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4FE32D73-0513-4E0F-90F9-515DA1A7FF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5A792B-3962-4665-A46F-66C56F1A2FDB}"/>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143408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DDBF-C2FF-479F-A535-6EBE49076B5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67C980-4538-46F7-BA6B-9439066B9E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6B4EBD-C82E-458E-90BC-ED144D6A9CC3}"/>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795D212A-C06F-4C05-9AB6-9328B8E4B1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05AF96-6A6D-4EB2-8DF3-DE650B7D633C}"/>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365735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B4C9A-05C9-4656-91A3-AC34DE848D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24992E-CEAC-4D00-9913-53D6605E3E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6644AC-F947-42A5-AC11-59CB3B3E0B2C}"/>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C627B17B-20D7-417A-BF7E-5C2893F1FE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67CE4B-62AF-48DE-A5EE-7B565C148D8F}"/>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31553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56F2-23F8-4187-96E9-99A95A125D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546AB4-3076-468A-BFE7-3692491DB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224CFF4-153C-4094-8AAB-19A712C506C5}"/>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F430EA1E-3B31-454D-864A-B0BC289575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041435-E46F-4B12-877B-66620C31C07B}"/>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170451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BDB0-967D-40D4-A3B8-48F02EE754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34A8028-863F-43BD-84AE-390027F0C3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E5E1EE-613D-482D-A0D8-B68BE7E61FDA}"/>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3B295540-06D9-498C-82C1-8E0E80D384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0C2E30-11FE-49E2-8797-980D3B4CB3A2}"/>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236756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DBF1-EAE5-4A83-85A1-4CDC69A80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C13A53C-94D3-4F5D-8967-A9AD060C2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0C4C91-3FCB-4BA4-8889-3EC756B8B7FB}"/>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BDC1850F-A345-4FAA-854D-FF53675756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AE5253-810B-4B04-9B27-633947C28EA0}"/>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2001144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C168-B7A0-462A-BCF0-ADFBA7DC18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A65F87-3269-46D6-A4A1-6A2EBECB6D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5421836-8584-4471-AEFA-303B2DD222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C949B27-AF05-47BE-9445-05EE81192DDE}"/>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6" name="Footer Placeholder 5">
            <a:extLst>
              <a:ext uri="{FF2B5EF4-FFF2-40B4-BE49-F238E27FC236}">
                <a16:creationId xmlns:a16="http://schemas.microsoft.com/office/drawing/2014/main" id="{C8DC5796-329E-450C-A911-65F8D59A0E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DEA7993-EC99-4DD6-8033-DFAE7E1DF4E3}"/>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421871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16A6-CE14-4C63-B6D5-470E3FA25BE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29FD1D-FF57-4A1B-8E0C-2BD391A95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5AF8CE-16A9-487D-80A5-24C194ABB0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A8413A5-436E-45C5-9B49-EC46DC1AB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D4B30B-C7BE-47CB-8F61-81DA048F12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2719621-6598-4038-8827-17B0ACA594B3}"/>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8" name="Footer Placeholder 7">
            <a:extLst>
              <a:ext uri="{FF2B5EF4-FFF2-40B4-BE49-F238E27FC236}">
                <a16:creationId xmlns:a16="http://schemas.microsoft.com/office/drawing/2014/main" id="{7EF50D9F-9B43-443B-8416-EE3101E00EA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C811C2D-CFD3-45A6-88CE-96B176EF94DD}"/>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7380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4520-F4E6-4F69-A770-89BAFA3EBC8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D856BFA-F14D-474A-BBD9-6246C0D4AEC5}"/>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4" name="Footer Placeholder 3">
            <a:extLst>
              <a:ext uri="{FF2B5EF4-FFF2-40B4-BE49-F238E27FC236}">
                <a16:creationId xmlns:a16="http://schemas.microsoft.com/office/drawing/2014/main" id="{546D6DDA-92B6-4CBA-9D0B-474F4C333E3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230F7E5-D593-40E9-9785-651469F5DCAC}"/>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164662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416B0-42AA-4D31-B0EF-EB9E99004D91}"/>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3" name="Footer Placeholder 2">
            <a:extLst>
              <a:ext uri="{FF2B5EF4-FFF2-40B4-BE49-F238E27FC236}">
                <a16:creationId xmlns:a16="http://schemas.microsoft.com/office/drawing/2014/main" id="{D7C6A431-2040-4DE5-9D97-F40CB6F2F2E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B966DF6-BD24-4B85-AA6F-929537D787AF}"/>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296820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B10D-7A20-4E3A-AFF8-033C37A2E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FB006B7-4F95-477C-889A-58D77428F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AF24066-0126-4678-9D8C-A840751DC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1B6D1-4DEA-47BA-A34F-E9B092AC03B1}"/>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6" name="Footer Placeholder 5">
            <a:extLst>
              <a:ext uri="{FF2B5EF4-FFF2-40B4-BE49-F238E27FC236}">
                <a16:creationId xmlns:a16="http://schemas.microsoft.com/office/drawing/2014/main" id="{3B38B96D-D7DF-47D5-B8B7-E4ABEF95EE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370A0D-D9DC-4348-B41D-259FA30B2D46}"/>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4936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BA9D-90FC-44A8-B3BD-918F46A68E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85E402-72CA-4271-A2FB-DAAB6F877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3ADE08-C3DF-45BC-8952-7205F1E0AF41}"/>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4596CFDD-EBED-424A-A3E9-D7B8413707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0910D0-AE8E-4D9C-9C91-6D348FCE7EFA}"/>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88090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6D7-0317-4384-859B-469131BFB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B67EBD-3B80-4D2F-8A19-8BB6FC276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3A4123D-39CA-4624-B7B0-4DE829BA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36314-1016-482E-B460-C4150AFBFE17}"/>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6" name="Footer Placeholder 5">
            <a:extLst>
              <a:ext uri="{FF2B5EF4-FFF2-40B4-BE49-F238E27FC236}">
                <a16:creationId xmlns:a16="http://schemas.microsoft.com/office/drawing/2014/main" id="{264C9D68-FCDE-4562-AC8B-0BADEB8210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9662CA-2864-446D-B4DF-39DEBF2E0389}"/>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92811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2E2A-6364-4C3D-B249-CD55DD41BC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F24AC1-8DCA-467F-8C4B-FB09AB1D32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1105A4-5E66-46DE-9033-3C5E34A2279A}"/>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04CD2079-5A38-4877-8F32-6EB7995A25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1B9679-E5D1-4AA0-9F12-E994B455B6FA}"/>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3107931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48163-3279-4A28-84FF-8CAF65F898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7D5B5E-D626-496F-9B6F-AF9D49FD09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91764B-FF2B-4C7C-8E72-302D3B2A4E77}"/>
              </a:ext>
            </a:extLst>
          </p:cNvPr>
          <p:cNvSpPr>
            <a:spLocks noGrp="1"/>
          </p:cNvSpPr>
          <p:nvPr>
            <p:ph type="dt" sz="half" idx="10"/>
          </p:nvPr>
        </p:nvSpPr>
        <p:spPr/>
        <p:txBody>
          <a:body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C747D1DF-F752-474C-949D-7D59E73B65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B03544-2FA1-41D2-B59A-61B35845A472}"/>
              </a:ext>
            </a:extLst>
          </p:cNvPr>
          <p:cNvSpPr>
            <a:spLocks noGrp="1"/>
          </p:cNvSpPr>
          <p:nvPr>
            <p:ph type="sldNum" sz="quarter" idx="12"/>
          </p:nvPr>
        </p:nvSpPr>
        <p:spPr/>
        <p:txBody>
          <a:bodyPr/>
          <a:lstStyle/>
          <a:p>
            <a:fld id="{2D960546-7483-4E3A-8BF8-04EB32E8BAD7}" type="slidenum">
              <a:rPr lang="en-IN" smtClean="0"/>
              <a:t>‹#›</a:t>
            </a:fld>
            <a:endParaRPr lang="en-IN"/>
          </a:p>
        </p:txBody>
      </p:sp>
    </p:spTree>
    <p:extLst>
      <p:ext uri="{BB962C8B-B14F-4D97-AF65-F5344CB8AC3E}">
        <p14:creationId xmlns:p14="http://schemas.microsoft.com/office/powerpoint/2010/main" val="310432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90C0-5D79-4D89-A8A3-ABD9EB719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53E3B80-6DB7-4804-9671-B59B7206A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D336A7-004C-4581-AC18-6C69EAA54039}"/>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E1DE7FB1-2DA0-4E1E-A878-32F359F414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34D1BF-636D-4570-BD63-E7E1CBF5EF44}"/>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141775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761A-6A78-48DA-82B4-8DC4C994D2E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AD1645-0C7F-4555-9EB3-D35CBE8391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0FA2652-F603-4BB9-A3EF-E838C256A8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895F644-670E-4DE5-9085-D20CAA13F7F1}"/>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6" name="Footer Placeholder 5">
            <a:extLst>
              <a:ext uri="{FF2B5EF4-FFF2-40B4-BE49-F238E27FC236}">
                <a16:creationId xmlns:a16="http://schemas.microsoft.com/office/drawing/2014/main" id="{0A59B423-316B-4AEE-BAF3-20A5B038B28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BFD94F-B4CE-4288-9590-B51837A019D7}"/>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34087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C70E-1F0F-43A7-8AD2-3AD21249B19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153EA33-BD84-4CE8-8535-D0BCFA049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6B5B2F-860F-41E0-803F-AD7008170B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04AF753-6038-46BD-A72E-F20DEC9CC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57B86A-8B26-4D27-95F9-869D991139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53C0855-7AC1-465C-989E-8271F77EA879}"/>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8" name="Footer Placeholder 7">
            <a:extLst>
              <a:ext uri="{FF2B5EF4-FFF2-40B4-BE49-F238E27FC236}">
                <a16:creationId xmlns:a16="http://schemas.microsoft.com/office/drawing/2014/main" id="{3F14B46D-7E27-42B1-B95E-DFBB92ACEBF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B83E346-E447-46BD-814C-EA469FC46356}"/>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42823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A6EE-6DFA-4413-BA96-8C3EB5D4B1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8DC937-9CAF-4106-B7CF-E271CBDD7FAB}"/>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4" name="Footer Placeholder 3">
            <a:extLst>
              <a:ext uri="{FF2B5EF4-FFF2-40B4-BE49-F238E27FC236}">
                <a16:creationId xmlns:a16="http://schemas.microsoft.com/office/drawing/2014/main" id="{7807E745-1096-4BBB-8605-68A291F7EA8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D934650-E5F2-4D4F-98C6-C5EF8805A748}"/>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184430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49D86-353F-448C-A8FA-3D5AC0E1E425}"/>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3" name="Footer Placeholder 2">
            <a:extLst>
              <a:ext uri="{FF2B5EF4-FFF2-40B4-BE49-F238E27FC236}">
                <a16:creationId xmlns:a16="http://schemas.microsoft.com/office/drawing/2014/main" id="{7BD5B3A4-9681-45EE-8E40-2EDFC8531B9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C82B659-FA29-49CF-8718-7DC32BF80326}"/>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198062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B448-80A8-4A23-BBAB-BD69AA7FB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E6C4106-8691-4052-95AD-9572C980B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8C7D18D-F0B8-40C3-86F1-AE323D51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83596-391B-4DB5-9F5B-E32DF2BD4A65}"/>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6" name="Footer Placeholder 5">
            <a:extLst>
              <a:ext uri="{FF2B5EF4-FFF2-40B4-BE49-F238E27FC236}">
                <a16:creationId xmlns:a16="http://schemas.microsoft.com/office/drawing/2014/main" id="{1A61A1F1-D8A4-4F1F-87B0-FC735F7F6E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46773D-F1F7-47AE-8671-4C879713ADD1}"/>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237804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34B2-4161-446B-ABC6-BBD26AC09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2448F35-B44F-4265-9EA6-0E0652286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35518D5-BF33-4003-9442-D401E501B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F60DD1-5EF2-468A-A0CF-D71A9258AE04}"/>
              </a:ext>
            </a:extLst>
          </p:cNvPr>
          <p:cNvSpPr>
            <a:spLocks noGrp="1"/>
          </p:cNvSpPr>
          <p:nvPr>
            <p:ph type="dt" sz="half" idx="10"/>
          </p:nvPr>
        </p:nvSpPr>
        <p:spPr/>
        <p:txBody>
          <a:bodyPr/>
          <a:lstStyle/>
          <a:p>
            <a:fld id="{FC1FA91C-B0AB-4159-8D3C-1B89BBC91424}" type="datetimeFigureOut">
              <a:rPr lang="en-IN" smtClean="0"/>
              <a:t>08-04-2020</a:t>
            </a:fld>
            <a:endParaRPr lang="en-IN"/>
          </a:p>
        </p:txBody>
      </p:sp>
      <p:sp>
        <p:nvSpPr>
          <p:cNvPr id="6" name="Footer Placeholder 5">
            <a:extLst>
              <a:ext uri="{FF2B5EF4-FFF2-40B4-BE49-F238E27FC236}">
                <a16:creationId xmlns:a16="http://schemas.microsoft.com/office/drawing/2014/main" id="{8E61BFAF-9960-4B41-8FD1-6472862E15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3855E0-2B46-49BB-98E6-46D0100B6FE4}"/>
              </a:ext>
            </a:extLst>
          </p:cNvPr>
          <p:cNvSpPr>
            <a:spLocks noGrp="1"/>
          </p:cNvSpPr>
          <p:nvPr>
            <p:ph type="sldNum" sz="quarter" idx="12"/>
          </p:nvPr>
        </p:nvSpPr>
        <p:spPr/>
        <p:txBody>
          <a:bodyPr/>
          <a:lstStyle/>
          <a:p>
            <a:fld id="{42482DB9-9CD7-4605-813E-D89E1A93A95B}" type="slidenum">
              <a:rPr lang="en-IN" smtClean="0"/>
              <a:t>‹#›</a:t>
            </a:fld>
            <a:endParaRPr lang="en-IN"/>
          </a:p>
        </p:txBody>
      </p:sp>
    </p:spTree>
    <p:extLst>
      <p:ext uri="{BB962C8B-B14F-4D97-AF65-F5344CB8AC3E}">
        <p14:creationId xmlns:p14="http://schemas.microsoft.com/office/powerpoint/2010/main" val="399576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63D17-1477-4811-B001-E21A68B98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E6F16F-8B00-4A84-954A-18586A0C3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A1299C-7DC5-4378-A63F-40879BBF6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FA91C-B0AB-4159-8D3C-1B89BBC91424}" type="datetimeFigureOut">
              <a:rPr lang="en-IN" smtClean="0"/>
              <a:t>08-04-2020</a:t>
            </a:fld>
            <a:endParaRPr lang="en-IN"/>
          </a:p>
        </p:txBody>
      </p:sp>
      <p:sp>
        <p:nvSpPr>
          <p:cNvPr id="5" name="Footer Placeholder 4">
            <a:extLst>
              <a:ext uri="{FF2B5EF4-FFF2-40B4-BE49-F238E27FC236}">
                <a16:creationId xmlns:a16="http://schemas.microsoft.com/office/drawing/2014/main" id="{8CC14EF0-93C4-44CE-9C8E-71619D36B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02A5409-6BA6-409F-A001-F59E711EE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2DB9-9CD7-4605-813E-D89E1A93A95B}" type="slidenum">
              <a:rPr lang="en-IN" smtClean="0"/>
              <a:t>‹#›</a:t>
            </a:fld>
            <a:endParaRPr lang="en-IN"/>
          </a:p>
        </p:txBody>
      </p:sp>
    </p:spTree>
    <p:extLst>
      <p:ext uri="{BB962C8B-B14F-4D97-AF65-F5344CB8AC3E}">
        <p14:creationId xmlns:p14="http://schemas.microsoft.com/office/powerpoint/2010/main" val="364764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C4AA7-D5E0-4DC7-AE98-F8B06ACC5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EE880E-E097-41AE-A028-95C8449C1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F32FE5-0DBC-4FA1-863A-B362E7874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15734-14F4-4FB3-B541-DA2B58A4BA84}" type="datetimeFigureOut">
              <a:rPr lang="en-IN" smtClean="0"/>
              <a:t>08-04-2020</a:t>
            </a:fld>
            <a:endParaRPr lang="en-IN"/>
          </a:p>
        </p:txBody>
      </p:sp>
      <p:sp>
        <p:nvSpPr>
          <p:cNvPr id="5" name="Footer Placeholder 4">
            <a:extLst>
              <a:ext uri="{FF2B5EF4-FFF2-40B4-BE49-F238E27FC236}">
                <a16:creationId xmlns:a16="http://schemas.microsoft.com/office/drawing/2014/main" id="{7C5BEEE4-C23F-4D8B-8CDD-29B75AF63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EDBBE6-B461-4408-8437-3835717B0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60546-7483-4E3A-8BF8-04EB32E8BAD7}" type="slidenum">
              <a:rPr lang="en-IN" smtClean="0"/>
              <a:t>‹#›</a:t>
            </a:fld>
            <a:endParaRPr lang="en-IN"/>
          </a:p>
        </p:txBody>
      </p:sp>
    </p:spTree>
    <p:extLst>
      <p:ext uri="{BB962C8B-B14F-4D97-AF65-F5344CB8AC3E}">
        <p14:creationId xmlns:p14="http://schemas.microsoft.com/office/powerpoint/2010/main" val="281289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2E6E-1F76-4865-9D74-1E549B8F1539}"/>
              </a:ext>
            </a:extLst>
          </p:cNvPr>
          <p:cNvSpPr>
            <a:spLocks noGrp="1"/>
          </p:cNvSpPr>
          <p:nvPr>
            <p:ph type="ctrTitle"/>
          </p:nvPr>
        </p:nvSpPr>
        <p:spPr/>
        <p:txBody>
          <a:bodyPr/>
          <a:lstStyle/>
          <a:p>
            <a:r>
              <a:rPr lang="en-IN" dirty="0"/>
              <a:t>HERPESVIRIDAE</a:t>
            </a:r>
          </a:p>
        </p:txBody>
      </p:sp>
      <p:sp>
        <p:nvSpPr>
          <p:cNvPr id="3" name="Subtitle 2">
            <a:extLst>
              <a:ext uri="{FF2B5EF4-FFF2-40B4-BE49-F238E27FC236}">
                <a16:creationId xmlns:a16="http://schemas.microsoft.com/office/drawing/2014/main" id="{FEFEB81E-54C0-4050-8FA9-D5F93C9C938A}"/>
              </a:ext>
            </a:extLst>
          </p:cNvPr>
          <p:cNvSpPr>
            <a:spLocks noGrp="1"/>
          </p:cNvSpPr>
          <p:nvPr>
            <p:ph type="subTitle" idx="1"/>
          </p:nvPr>
        </p:nvSpPr>
        <p:spPr/>
        <p:txBody>
          <a:bodyPr/>
          <a:lstStyle/>
          <a:p>
            <a:r>
              <a:rPr lang="en-IN" dirty="0"/>
              <a:t>VMC 605</a:t>
            </a:r>
          </a:p>
        </p:txBody>
      </p:sp>
    </p:spTree>
    <p:extLst>
      <p:ext uri="{BB962C8B-B14F-4D97-AF65-F5344CB8AC3E}">
        <p14:creationId xmlns:p14="http://schemas.microsoft.com/office/powerpoint/2010/main" val="355535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D7791F9-4C24-4401-8248-695F5A28AF76}"/>
              </a:ext>
            </a:extLst>
          </p:cNvPr>
          <p:cNvSpPr>
            <a:spLocks noGrp="1" noChangeArrowheads="1"/>
          </p:cNvSpPr>
          <p:nvPr>
            <p:ph type="title"/>
          </p:nvPr>
        </p:nvSpPr>
        <p:spPr>
          <a:xfrm>
            <a:off x="1396551" y="178594"/>
            <a:ext cx="5733119" cy="714375"/>
          </a:xfrm>
          <a:ln/>
        </p:spPr>
        <p:txBody>
          <a:bodyPr>
            <a:normAutofit/>
          </a:bodyPr>
          <a:lstStyle/>
          <a:p>
            <a:r>
              <a:rPr lang="en-US" altLang="en-US" sz="3375" dirty="0"/>
              <a:t>Replication of Herpesviruses</a:t>
            </a:r>
          </a:p>
        </p:txBody>
      </p:sp>
      <p:sp>
        <p:nvSpPr>
          <p:cNvPr id="19458" name="Rectangle 2">
            <a:extLst>
              <a:ext uri="{FF2B5EF4-FFF2-40B4-BE49-F238E27FC236}">
                <a16:creationId xmlns:a16="http://schemas.microsoft.com/office/drawing/2014/main" id="{8558301F-B11D-4021-B1BE-659025425347}"/>
              </a:ext>
            </a:extLst>
          </p:cNvPr>
          <p:cNvSpPr>
            <a:spLocks/>
          </p:cNvSpPr>
          <p:nvPr/>
        </p:nvSpPr>
        <p:spPr bwMode="auto">
          <a:xfrm>
            <a:off x="424070" y="982266"/>
            <a:ext cx="6930888" cy="569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marL="571500" indent="-571500" algn="l">
              <a:defRPr sz="1200">
                <a:solidFill>
                  <a:schemeClr val="tx1"/>
                </a:solidFill>
                <a:latin typeface="Gill Sans" charset="0"/>
              </a:defRPr>
            </a:lvl1pPr>
            <a:lvl2pPr marL="1257300" indent="-571500" algn="l">
              <a:defRPr sz="1200">
                <a:solidFill>
                  <a:schemeClr val="tx1"/>
                </a:solidFill>
                <a:latin typeface="Gill Sans" charset="0"/>
              </a:defRPr>
            </a:lvl2pPr>
            <a:lvl3pPr marL="1600200" indent="-571500"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lvl="1">
              <a:spcBef>
                <a:spcPts val="562"/>
              </a:spcBef>
              <a:buSzPct val="171000"/>
              <a:buFont typeface="Gill Sans" charset="0"/>
              <a:buChar char="•"/>
            </a:pPr>
            <a:r>
              <a:rPr lang="en-US" altLang="en-US" sz="2400" dirty="0">
                <a:latin typeface="Arial" panose="020B0604020202020204" pitchFamily="34" charset="0"/>
                <a:cs typeface="Arial" panose="020B0604020202020204" pitchFamily="34" charset="0"/>
              </a:rPr>
              <a:t>Nuclear escape</a:t>
            </a:r>
          </a:p>
          <a:p>
            <a:pPr marL="1543050" lvl="4" indent="-285750">
              <a:spcBef>
                <a:spcPts val="562"/>
              </a:spcBef>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Viral proteins induce budding of the capsid through </a:t>
            </a:r>
            <a:r>
              <a:rPr lang="en-US" altLang="en-US" sz="1800" dirty="0">
                <a:solidFill>
                  <a:srgbClr val="FF0000"/>
                </a:solidFill>
                <a:latin typeface="Arial" panose="020B0604020202020204" pitchFamily="34" charset="0"/>
                <a:cs typeface="Arial" panose="020B0604020202020204" pitchFamily="34" charset="0"/>
              </a:rPr>
              <a:t>both </a:t>
            </a:r>
            <a:r>
              <a:rPr lang="en-US" altLang="en-US" sz="1800" dirty="0">
                <a:latin typeface="Arial" panose="020B0604020202020204" pitchFamily="34" charset="0"/>
                <a:cs typeface="Arial" panose="020B0604020202020204" pitchFamily="34" charset="0"/>
              </a:rPr>
              <a:t>nuclear membranes</a:t>
            </a:r>
          </a:p>
          <a:p>
            <a:pPr marL="1543050" lvl="4" indent="-285750">
              <a:spcBef>
                <a:spcPts val="562"/>
              </a:spcBef>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Thus, capsid escapes into the cytoplasm</a:t>
            </a:r>
            <a:endParaRPr lang="en-US" altLang="en-US" sz="2400" dirty="0">
              <a:latin typeface="Arial" panose="020B0604020202020204" pitchFamily="34" charset="0"/>
              <a:cs typeface="Arial" panose="020B0604020202020204" pitchFamily="34" charset="0"/>
            </a:endParaRPr>
          </a:p>
          <a:p>
            <a:pPr lvl="1">
              <a:spcBef>
                <a:spcPts val="562"/>
              </a:spcBef>
              <a:buSzPct val="171000"/>
              <a:buFont typeface="Gill Sans" charset="0"/>
              <a:buChar char="•"/>
            </a:pPr>
            <a:r>
              <a:rPr lang="en-US" altLang="en-US" sz="2400" dirty="0">
                <a:latin typeface="Arial" panose="020B0604020202020204" pitchFamily="34" charset="0"/>
                <a:cs typeface="Arial" panose="020B0604020202020204" pitchFamily="34" charset="0"/>
              </a:rPr>
              <a:t>Viral proteins associate with the cellular vesicles</a:t>
            </a:r>
          </a:p>
          <a:p>
            <a:pPr marL="1314450" lvl="2" indent="-285750">
              <a:spcBef>
                <a:spcPts val="562"/>
              </a:spcBef>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These proteins have affinity for the capsid proteins and cause the vesicle to </a:t>
            </a:r>
            <a:r>
              <a:rPr lang="en-US" altLang="en-US" sz="1800" dirty="0">
                <a:solidFill>
                  <a:srgbClr val="FF0000"/>
                </a:solidFill>
                <a:latin typeface="Arial" panose="020B0604020202020204" pitchFamily="34" charset="0"/>
                <a:cs typeface="Arial" panose="020B0604020202020204" pitchFamily="34" charset="0"/>
              </a:rPr>
              <a:t>wrap around the virus</a:t>
            </a:r>
            <a:r>
              <a:rPr lang="en-US" altLang="en-US" sz="1800" dirty="0">
                <a:latin typeface="Arial" panose="020B0604020202020204" pitchFamily="34" charset="0"/>
                <a:cs typeface="Arial" panose="020B0604020202020204" pitchFamily="34" charset="0"/>
              </a:rPr>
              <a:t>, providing it with an </a:t>
            </a:r>
            <a:r>
              <a:rPr lang="en-US" altLang="en-US" sz="1800" dirty="0">
                <a:solidFill>
                  <a:srgbClr val="FF0000"/>
                </a:solidFill>
                <a:latin typeface="Arial" panose="020B0604020202020204" pitchFamily="34" charset="0"/>
                <a:cs typeface="Arial" panose="020B0604020202020204" pitchFamily="34" charset="0"/>
              </a:rPr>
              <a:t>double-layered envelope</a:t>
            </a:r>
          </a:p>
          <a:p>
            <a:pPr marL="685800" lvl="1" indent="0">
              <a:spcBef>
                <a:spcPts val="562"/>
              </a:spcBef>
              <a:buSzPct val="171000"/>
            </a:pPr>
            <a:endParaRPr lang="en-US" altLang="en-US" sz="1800" dirty="0">
              <a:solidFill>
                <a:srgbClr val="FF0000"/>
              </a:solidFill>
              <a:latin typeface="Arial" panose="020B0604020202020204" pitchFamily="34" charset="0"/>
              <a:cs typeface="Arial" panose="020B0604020202020204" pitchFamily="34" charset="0"/>
            </a:endParaRPr>
          </a:p>
          <a:p>
            <a:pPr lvl="1">
              <a:spcBef>
                <a:spcPts val="562"/>
              </a:spcBef>
              <a:buSzPct val="171000"/>
              <a:buFont typeface="Gill Sans" charset="0"/>
              <a:buChar char="•"/>
            </a:pPr>
            <a:r>
              <a:rPr lang="en-US" altLang="en-US" sz="2400" dirty="0">
                <a:latin typeface="Arial" panose="020B0604020202020204" pitchFamily="34" charset="0"/>
                <a:cs typeface="Arial" panose="020B0604020202020204" pitchFamily="34" charset="0"/>
              </a:rPr>
              <a:t>Virus traverses the ER then Golgi prior to release from the cell</a:t>
            </a:r>
          </a:p>
          <a:p>
            <a:pPr marL="1314450" lvl="2" indent="-285750">
              <a:spcBef>
                <a:spcPts val="562"/>
              </a:spcBef>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The </a:t>
            </a:r>
            <a:r>
              <a:rPr lang="en-US" altLang="en-US" sz="1800" dirty="0">
                <a:solidFill>
                  <a:srgbClr val="FF0000"/>
                </a:solidFill>
                <a:latin typeface="Arial" panose="020B0604020202020204" pitchFamily="34" charset="0"/>
                <a:cs typeface="Arial" panose="020B0604020202020204" pitchFamily="34" charset="0"/>
              </a:rPr>
              <a:t>outer membrane </a:t>
            </a:r>
            <a:r>
              <a:rPr lang="en-US" altLang="en-US" sz="1800" dirty="0">
                <a:latin typeface="Arial" panose="020B0604020202020204" pitchFamily="34" charset="0"/>
                <a:cs typeface="Arial" panose="020B0604020202020204" pitchFamily="34" charset="0"/>
              </a:rPr>
              <a:t>fuses with the plasma membrane</a:t>
            </a:r>
          </a:p>
          <a:p>
            <a:pPr marL="1314450" lvl="2" indent="-285750">
              <a:spcBef>
                <a:spcPts val="562"/>
              </a:spcBef>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This permits the virus to leave the cell while retaining the </a:t>
            </a:r>
            <a:r>
              <a:rPr lang="en-US" altLang="en-US" sz="1800" dirty="0">
                <a:solidFill>
                  <a:srgbClr val="FF0000"/>
                </a:solidFill>
                <a:latin typeface="Arial" panose="020B0604020202020204" pitchFamily="34" charset="0"/>
                <a:cs typeface="Arial" panose="020B0604020202020204" pitchFamily="34" charset="0"/>
              </a:rPr>
              <a:t>inner membrane</a:t>
            </a:r>
          </a:p>
        </p:txBody>
      </p:sp>
      <p:pic>
        <p:nvPicPr>
          <p:cNvPr id="19459" name="Picture 3">
            <a:extLst>
              <a:ext uri="{FF2B5EF4-FFF2-40B4-BE49-F238E27FC236}">
                <a16:creationId xmlns:a16="http://schemas.microsoft.com/office/drawing/2014/main" id="{FBF8D578-5A5F-47B5-9EFA-65DD00AFBE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763108" y="146427"/>
            <a:ext cx="4269866" cy="60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5251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DC5F-70A6-4F6F-B2AE-ED7988F4B808}"/>
              </a:ext>
            </a:extLst>
          </p:cNvPr>
          <p:cNvSpPr>
            <a:spLocks noGrp="1"/>
          </p:cNvSpPr>
          <p:nvPr>
            <p:ph type="title"/>
          </p:nvPr>
        </p:nvSpPr>
        <p:spPr>
          <a:xfrm>
            <a:off x="838200" y="365125"/>
            <a:ext cx="4515678" cy="1325563"/>
          </a:xfrm>
        </p:spPr>
        <p:txBody>
          <a:bodyPr/>
          <a:lstStyle/>
          <a:p>
            <a:r>
              <a:rPr lang="en-IN" dirty="0"/>
              <a:t>Bovine Herpesvirus</a:t>
            </a:r>
          </a:p>
        </p:txBody>
      </p:sp>
      <p:sp>
        <p:nvSpPr>
          <p:cNvPr id="3" name="Content Placeholder 2">
            <a:extLst>
              <a:ext uri="{FF2B5EF4-FFF2-40B4-BE49-F238E27FC236}">
                <a16:creationId xmlns:a16="http://schemas.microsoft.com/office/drawing/2014/main" id="{28CB029E-6EF9-49A7-B5F5-31BD41E50FFA}"/>
              </a:ext>
            </a:extLst>
          </p:cNvPr>
          <p:cNvSpPr>
            <a:spLocks noGrp="1"/>
          </p:cNvSpPr>
          <p:nvPr>
            <p:ph idx="1"/>
          </p:nvPr>
        </p:nvSpPr>
        <p:spPr>
          <a:xfrm>
            <a:off x="838200" y="2506662"/>
            <a:ext cx="10515600" cy="3695355"/>
          </a:xfrm>
        </p:spPr>
        <p:txBody>
          <a:bodyPr>
            <a:normAutofit fontScale="92500" lnSpcReduction="10000"/>
          </a:bodyPr>
          <a:lstStyle/>
          <a:p>
            <a:pPr marL="0" indent="0" fontAlgn="base">
              <a:buNone/>
            </a:pPr>
            <a:r>
              <a:rPr lang="en-IN" b="1" dirty="0"/>
              <a:t>Taxonomic Tree</a:t>
            </a:r>
          </a:p>
          <a:p>
            <a:pPr fontAlgn="base"/>
            <a:r>
              <a:rPr lang="en-IN" dirty="0"/>
              <a:t>Domain: Virus</a:t>
            </a:r>
          </a:p>
          <a:p>
            <a:pPr fontAlgn="base"/>
            <a:r>
              <a:rPr lang="en-IN" dirty="0"/>
              <a:t>    Group: "ssDNA viruses"</a:t>
            </a:r>
          </a:p>
          <a:p>
            <a:pPr fontAlgn="base"/>
            <a:r>
              <a:rPr lang="en-IN" dirty="0"/>
              <a:t>        Group: "DNA viruses"</a:t>
            </a:r>
          </a:p>
          <a:p>
            <a:pPr fontAlgn="base"/>
            <a:r>
              <a:rPr lang="en-IN" dirty="0"/>
              <a:t>            Order: </a:t>
            </a:r>
            <a:r>
              <a:rPr lang="en-IN" dirty="0" err="1"/>
              <a:t>Herpesvirales</a:t>
            </a:r>
            <a:endParaRPr lang="en-IN" dirty="0"/>
          </a:p>
          <a:p>
            <a:pPr fontAlgn="base"/>
            <a:r>
              <a:rPr lang="en-IN" dirty="0"/>
              <a:t>                Family: Herpesviridae</a:t>
            </a:r>
          </a:p>
          <a:p>
            <a:pPr fontAlgn="base"/>
            <a:r>
              <a:rPr lang="en-IN" dirty="0"/>
              <a:t>                    Genus: </a:t>
            </a:r>
            <a:r>
              <a:rPr lang="en-IN" dirty="0" err="1"/>
              <a:t>Varicellovirus</a:t>
            </a:r>
            <a:endParaRPr lang="en-IN" dirty="0"/>
          </a:p>
          <a:p>
            <a:pPr fontAlgn="base"/>
            <a:r>
              <a:rPr lang="en-IN" dirty="0"/>
              <a:t>                        Species: bovine herpesvirus 1</a:t>
            </a:r>
          </a:p>
          <a:p>
            <a:endParaRPr lang="en-IN" dirty="0"/>
          </a:p>
        </p:txBody>
      </p:sp>
      <p:sp>
        <p:nvSpPr>
          <p:cNvPr id="5" name="Rectangle 4">
            <a:extLst>
              <a:ext uri="{FF2B5EF4-FFF2-40B4-BE49-F238E27FC236}">
                <a16:creationId xmlns:a16="http://schemas.microsoft.com/office/drawing/2014/main" id="{08DE8F2A-2DA2-4525-9F70-7E0928C0415A}"/>
              </a:ext>
            </a:extLst>
          </p:cNvPr>
          <p:cNvSpPr/>
          <p:nvPr/>
        </p:nvSpPr>
        <p:spPr>
          <a:xfrm>
            <a:off x="5897217" y="823077"/>
            <a:ext cx="4837044" cy="2031325"/>
          </a:xfrm>
          <a:prstGeom prst="rect">
            <a:avLst/>
          </a:prstGeom>
        </p:spPr>
        <p:txBody>
          <a:bodyPr wrap="square">
            <a:spAutoFit/>
          </a:bodyPr>
          <a:lstStyle/>
          <a:p>
            <a:pPr fontAlgn="base"/>
            <a:r>
              <a:rPr lang="en-IN" b="1" dirty="0">
                <a:solidFill>
                  <a:srgbClr val="444444"/>
                </a:solidFill>
                <a:latin typeface="open_sansregular"/>
              </a:rPr>
              <a:t>Preferred Scientific Name</a:t>
            </a:r>
          </a:p>
          <a:p>
            <a:pPr fontAlgn="base">
              <a:buFont typeface="Arial" panose="020B0604020202020204" pitchFamily="34" charset="0"/>
              <a:buChar char="•"/>
            </a:pPr>
            <a:r>
              <a:rPr lang="en-IN" dirty="0">
                <a:solidFill>
                  <a:srgbClr val="333333"/>
                </a:solidFill>
                <a:latin typeface="open_sansregular"/>
              </a:rPr>
              <a:t>bovine herpesvirus 1</a:t>
            </a:r>
          </a:p>
          <a:p>
            <a:pPr fontAlgn="base"/>
            <a:r>
              <a:rPr lang="en-IN" b="1" dirty="0">
                <a:solidFill>
                  <a:srgbClr val="444444"/>
                </a:solidFill>
                <a:latin typeface="open_sansregular"/>
              </a:rPr>
              <a:t>International Common Names</a:t>
            </a:r>
          </a:p>
          <a:p>
            <a:pPr fontAlgn="base">
              <a:buFont typeface="Arial" panose="020B0604020202020204" pitchFamily="34" charset="0"/>
              <a:buChar char="•"/>
            </a:pPr>
            <a:r>
              <a:rPr lang="en-IN" b="1" dirty="0">
                <a:solidFill>
                  <a:srgbClr val="333333"/>
                </a:solidFill>
                <a:latin typeface="open_sansregular"/>
              </a:rPr>
              <a:t>English: </a:t>
            </a:r>
            <a:r>
              <a:rPr lang="en-IN" dirty="0">
                <a:solidFill>
                  <a:srgbClr val="333333"/>
                </a:solidFill>
                <a:latin typeface="open_sansregular"/>
              </a:rPr>
              <a:t>infectious bovine rhinotracheitis virus</a:t>
            </a:r>
          </a:p>
          <a:p>
            <a:pPr fontAlgn="base"/>
            <a:r>
              <a:rPr lang="en-IN" b="1" dirty="0">
                <a:solidFill>
                  <a:srgbClr val="444444"/>
                </a:solidFill>
                <a:latin typeface="open_sansregular"/>
              </a:rPr>
              <a:t>English acronym</a:t>
            </a:r>
          </a:p>
          <a:p>
            <a:pPr fontAlgn="base">
              <a:buFont typeface="Arial" panose="020B0604020202020204" pitchFamily="34" charset="0"/>
              <a:buChar char="•"/>
            </a:pPr>
            <a:r>
              <a:rPr lang="en-IN" dirty="0">
                <a:solidFill>
                  <a:srgbClr val="333333"/>
                </a:solidFill>
                <a:latin typeface="open_sansregular"/>
              </a:rPr>
              <a:t>BoHV-1</a:t>
            </a:r>
          </a:p>
          <a:p>
            <a:pPr fontAlgn="base">
              <a:buFont typeface="Arial" panose="020B0604020202020204" pitchFamily="34" charset="0"/>
              <a:buChar char="•"/>
            </a:pPr>
            <a:r>
              <a:rPr lang="en-IN" dirty="0">
                <a:solidFill>
                  <a:srgbClr val="333333"/>
                </a:solidFill>
                <a:latin typeface="open_sansregular"/>
              </a:rPr>
              <a:t>IBRV</a:t>
            </a:r>
            <a:endParaRPr lang="en-IN" b="0" i="0" dirty="0">
              <a:solidFill>
                <a:srgbClr val="333333"/>
              </a:solidFill>
              <a:effectLst/>
              <a:latin typeface="open_sansregular"/>
            </a:endParaRPr>
          </a:p>
        </p:txBody>
      </p:sp>
    </p:spTree>
    <p:extLst>
      <p:ext uri="{BB962C8B-B14F-4D97-AF65-F5344CB8AC3E}">
        <p14:creationId xmlns:p14="http://schemas.microsoft.com/office/powerpoint/2010/main" val="18117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FB322349-9934-497C-9E74-6E2C888FD82C}"/>
              </a:ext>
            </a:extLst>
          </p:cNvPr>
          <p:cNvSpPr txBox="1">
            <a:spLocks noChangeArrowheads="1"/>
          </p:cNvSpPr>
          <p:nvPr/>
        </p:nvSpPr>
        <p:spPr bwMode="auto">
          <a:xfrm>
            <a:off x="1271588" y="381001"/>
            <a:ext cx="9720262"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b="1" dirty="0">
                <a:solidFill>
                  <a:srgbClr val="FF0000"/>
                </a:solidFill>
                <a:cs typeface="Times New Roman" panose="02020603050405020304" pitchFamily="18" charset="0"/>
              </a:rPr>
              <a:t>Classification</a:t>
            </a:r>
            <a:endParaRPr lang="uk-UA" altLang="en-US" sz="3600" b="1" dirty="0">
              <a:solidFill>
                <a:srgbClr val="FF0000"/>
              </a:solidFill>
              <a:cs typeface="Times New Roman" panose="02020603050405020304" pitchFamily="18" charset="0"/>
            </a:endParaRPr>
          </a:p>
          <a:p>
            <a:pPr algn="just" eaLnBrk="1" hangingPunct="1">
              <a:spcBef>
                <a:spcPct val="50000"/>
              </a:spcBef>
            </a:pPr>
            <a:r>
              <a:rPr lang="en-US" altLang="en-US" dirty="0">
                <a:solidFill>
                  <a:schemeClr val="tx2"/>
                </a:solidFill>
              </a:rPr>
              <a:t> </a:t>
            </a:r>
            <a:r>
              <a:rPr lang="en-US" altLang="en-US" dirty="0"/>
              <a:t>Three subfamily</a:t>
            </a:r>
            <a:r>
              <a:rPr lang="uk-UA" altLang="en-US" dirty="0"/>
              <a:t>:</a:t>
            </a:r>
          </a:p>
          <a:p>
            <a:pPr marL="1828800" lvl="3" indent="-457200">
              <a:spcBef>
                <a:spcPct val="50000"/>
              </a:spcBef>
              <a:buFont typeface="Wingdings" panose="05000000000000000000" pitchFamily="2" charset="2"/>
              <a:buChar char="§"/>
            </a:pPr>
            <a:r>
              <a:rPr lang="en-US" altLang="en-US" sz="3200" b="1" dirty="0">
                <a:cs typeface="Times New Roman" panose="02020603050405020304" pitchFamily="18" charset="0"/>
                <a:sym typeface="Symbol" panose="05050102010706020507" pitchFamily="18" charset="2"/>
              </a:rPr>
              <a:t>  </a:t>
            </a:r>
            <a:r>
              <a:rPr lang="uk-UA" altLang="en-US" sz="3200" b="1" dirty="0">
                <a:sym typeface="Symbol" panose="05050102010706020507" pitchFamily="18" charset="2"/>
              </a:rPr>
              <a:t> </a:t>
            </a:r>
            <a:r>
              <a:rPr lang="en-US" altLang="en-US" sz="3200" b="1" dirty="0">
                <a:cs typeface="Times New Roman" panose="02020603050405020304" pitchFamily="18" charset="0"/>
              </a:rPr>
              <a:t>(</a:t>
            </a:r>
            <a:r>
              <a:rPr lang="en-US" altLang="en-US" sz="3200" b="1" dirty="0" err="1">
                <a:cs typeface="Times New Roman" panose="02020603050405020304" pitchFamily="18" charset="0"/>
              </a:rPr>
              <a:t>Alphaherpesvirinae</a:t>
            </a:r>
            <a:r>
              <a:rPr lang="uk-UA" altLang="en-US" sz="3200" b="1" dirty="0"/>
              <a:t>)</a:t>
            </a:r>
            <a:r>
              <a:rPr lang="en-US" altLang="en-US" sz="3200" b="1" dirty="0">
                <a:cs typeface="Times New Roman" panose="02020603050405020304" pitchFamily="18" charset="0"/>
              </a:rPr>
              <a:t>, </a:t>
            </a:r>
            <a:endParaRPr lang="uk-UA" altLang="en-US" sz="3200" b="1" dirty="0"/>
          </a:p>
          <a:p>
            <a:pPr marL="1828800" lvl="3" indent="-457200">
              <a:spcBef>
                <a:spcPct val="50000"/>
              </a:spcBef>
              <a:buFont typeface="Wingdings" panose="05000000000000000000" pitchFamily="2" charset="2"/>
              <a:buChar char="§"/>
            </a:pPr>
            <a:r>
              <a:rPr lang="uk-UA" altLang="en-US" sz="3200" b="1" dirty="0">
                <a:sym typeface="Symbol" panose="05050102010706020507" pitchFamily="18" charset="2"/>
              </a:rPr>
              <a:t>  </a:t>
            </a:r>
            <a:r>
              <a:rPr lang="en-US" altLang="en-US" sz="3200" b="1" dirty="0">
                <a:cs typeface="Times New Roman" panose="02020603050405020304" pitchFamily="18" charset="0"/>
                <a:sym typeface="Symbol" panose="05050102010706020507" pitchFamily="18" charset="2"/>
              </a:rPr>
              <a:t></a:t>
            </a:r>
            <a:r>
              <a:rPr lang="en-US" altLang="en-US" sz="3200" b="1" dirty="0">
                <a:cs typeface="Times New Roman" panose="02020603050405020304" pitchFamily="18" charset="0"/>
              </a:rPr>
              <a:t> </a:t>
            </a:r>
            <a:r>
              <a:rPr lang="uk-UA" altLang="en-US" sz="3200" b="1" dirty="0"/>
              <a:t>(</a:t>
            </a:r>
            <a:r>
              <a:rPr lang="en-US" altLang="en-US" sz="3200" b="1" dirty="0" err="1">
                <a:cs typeface="Times New Roman" panose="02020603050405020304" pitchFamily="18" charset="0"/>
              </a:rPr>
              <a:t>Betaherpesvirinae</a:t>
            </a:r>
            <a:r>
              <a:rPr lang="uk-UA" altLang="en-US" sz="3200" b="1" dirty="0"/>
              <a:t>),</a:t>
            </a:r>
          </a:p>
          <a:p>
            <a:pPr marL="1828800" lvl="3" indent="-457200">
              <a:spcBef>
                <a:spcPct val="50000"/>
              </a:spcBef>
              <a:buFont typeface="Wingdings" panose="05000000000000000000" pitchFamily="2" charset="2"/>
              <a:buChar char="§"/>
            </a:pPr>
            <a:r>
              <a:rPr lang="uk-UA" altLang="en-US" sz="3200" b="1" dirty="0">
                <a:sym typeface="Symbol" panose="05050102010706020507" pitchFamily="18" charset="2"/>
              </a:rPr>
              <a:t> </a:t>
            </a:r>
            <a:r>
              <a:rPr lang="en-IN" altLang="en-US" sz="3200" b="1" dirty="0">
                <a:sym typeface="Symbol" panose="05050102010706020507" pitchFamily="18" charset="2"/>
              </a:rPr>
              <a:t> </a:t>
            </a:r>
            <a:r>
              <a:rPr lang="en-US" altLang="en-US" sz="3200" b="1" dirty="0">
                <a:cs typeface="Times New Roman" panose="02020603050405020304" pitchFamily="18" charset="0"/>
                <a:sym typeface="Symbol" panose="05050102010706020507" pitchFamily="18" charset="2"/>
              </a:rPr>
              <a:t></a:t>
            </a:r>
            <a:r>
              <a:rPr lang="en-US" altLang="en-US" sz="3200" b="1" dirty="0">
                <a:cs typeface="Times New Roman" panose="02020603050405020304" pitchFamily="18" charset="0"/>
              </a:rPr>
              <a:t> </a:t>
            </a:r>
            <a:r>
              <a:rPr lang="uk-UA" altLang="en-US" sz="3200" b="1" dirty="0"/>
              <a:t>(</a:t>
            </a:r>
            <a:r>
              <a:rPr lang="en-US" altLang="en-US" sz="3200" b="1" dirty="0" err="1">
                <a:cs typeface="Times New Roman" panose="02020603050405020304" pitchFamily="18" charset="0"/>
              </a:rPr>
              <a:t>Gammaherpesvirinae</a:t>
            </a:r>
            <a:r>
              <a:rPr lang="en-US" altLang="en-US" sz="3200" b="1" dirty="0">
                <a:cs typeface="Times New Roman" panose="02020603050405020304" pitchFamily="18" charset="0"/>
              </a:rPr>
              <a:t>)</a:t>
            </a:r>
            <a:r>
              <a:rPr lang="en-US" altLang="en-US" sz="3200" dirty="0">
                <a:cs typeface="Times New Roman" panose="02020603050405020304" pitchFamily="18" charset="0"/>
              </a:rPr>
              <a:t> </a:t>
            </a:r>
            <a:endParaRPr lang="en-US" altLang="en-US" sz="3200" dirty="0">
              <a:latin typeface="Pragmatica" charset="0"/>
              <a:cs typeface="Times New Roman" panose="02020603050405020304" pitchFamily="18" charset="0"/>
            </a:endParaRPr>
          </a:p>
          <a:p>
            <a:pPr algn="just" eaLnBrk="1" hangingPunct="1">
              <a:spcBef>
                <a:spcPct val="50000"/>
              </a:spcBef>
            </a:pPr>
            <a:r>
              <a:rPr lang="en-US" altLang="en-US" dirty="0">
                <a:cs typeface="Times New Roman" panose="02020603050405020304" pitchFamily="18" charset="0"/>
              </a:rPr>
              <a:t> </a:t>
            </a:r>
            <a:r>
              <a:rPr lang="en-US" altLang="en-US" sz="2800" b="1" dirty="0" err="1">
                <a:cs typeface="Times New Roman" panose="02020603050405020304" pitchFamily="18" charset="0"/>
              </a:rPr>
              <a:t>Alphaherpesvirinae</a:t>
            </a:r>
            <a:r>
              <a:rPr lang="uk-UA" altLang="en-US" b="1" dirty="0"/>
              <a:t>:</a:t>
            </a:r>
            <a:r>
              <a:rPr lang="en-US" altLang="en-US" dirty="0">
                <a:cs typeface="Times New Roman" panose="02020603050405020304" pitchFamily="18" charset="0"/>
              </a:rPr>
              <a:t>  a lot of hosts, short reproductive cycle, effective cells (infected ones) destroying, latent form of existence in ganglia. </a:t>
            </a:r>
            <a:endParaRPr lang="uk-UA" altLang="en-US" dirty="0"/>
          </a:p>
          <a:p>
            <a:pPr algn="just" eaLnBrk="1" hangingPunct="1">
              <a:spcBef>
                <a:spcPct val="50000"/>
              </a:spcBef>
            </a:pPr>
            <a:r>
              <a:rPr lang="en-US" altLang="en-US" b="1" dirty="0" err="1">
                <a:cs typeface="Times New Roman" panose="02020603050405020304" pitchFamily="18" charset="0"/>
              </a:rPr>
              <a:t>Simplexvirus</a:t>
            </a:r>
            <a:r>
              <a:rPr lang="en-US" altLang="en-US" dirty="0">
                <a:cs typeface="Times New Roman" panose="02020603050405020304" pitchFamily="18" charset="0"/>
              </a:rPr>
              <a:t> (</a:t>
            </a:r>
            <a:r>
              <a:rPr lang="en-US" altLang="en-US" b="1" dirty="0">
                <a:cs typeface="Times New Roman" panose="02020603050405020304" pitchFamily="18" charset="0"/>
              </a:rPr>
              <a:t>HSV-1, HSV-2) </a:t>
            </a:r>
            <a:r>
              <a:rPr lang="en-US" altLang="en-US" dirty="0">
                <a:cs typeface="Times New Roman" panose="02020603050405020304" pitchFamily="18" charset="0"/>
              </a:rPr>
              <a:t> , </a:t>
            </a:r>
            <a:r>
              <a:rPr lang="en-US" altLang="en-US" b="1" dirty="0" err="1">
                <a:cs typeface="Times New Roman" panose="02020603050405020304" pitchFamily="18" charset="0"/>
              </a:rPr>
              <a:t>Poikilovirus</a:t>
            </a:r>
            <a:r>
              <a:rPr lang="en-US" altLang="en-US" dirty="0">
                <a:cs typeface="Times New Roman" panose="02020603050405020304" pitchFamily="18"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40068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B375-E645-4C10-A763-5587AE9D9827}"/>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3D8CA8A8-2F4E-4A9A-B973-2A7839E5E43A}"/>
              </a:ext>
            </a:extLst>
          </p:cNvPr>
          <p:cNvGraphicFramePr>
            <a:graphicFrameLocks noGrp="1"/>
          </p:cNvGraphicFramePr>
          <p:nvPr>
            <p:ph idx="1"/>
            <p:extLst>
              <p:ext uri="{D42A27DB-BD31-4B8C-83A1-F6EECF244321}">
                <p14:modId xmlns:p14="http://schemas.microsoft.com/office/powerpoint/2010/main" val="2694500518"/>
              </p:ext>
            </p:extLst>
          </p:nvPr>
        </p:nvGraphicFramePr>
        <p:xfrm>
          <a:off x="0" y="-95303"/>
          <a:ext cx="12192000" cy="7505230"/>
        </p:xfrm>
        <a:graphic>
          <a:graphicData uri="http://schemas.openxmlformats.org/drawingml/2006/table">
            <a:tbl>
              <a:tblPr firstRow="1" firstCol="1" bandRow="1">
                <a:tableStyleId>{5C22544A-7EE6-4342-B048-85BDC9FD1C3A}</a:tableStyleId>
              </a:tblPr>
              <a:tblGrid>
                <a:gridCol w="2355998">
                  <a:extLst>
                    <a:ext uri="{9D8B030D-6E8A-4147-A177-3AD203B41FA5}">
                      <a16:colId xmlns:a16="http://schemas.microsoft.com/office/drawing/2014/main" val="1355862219"/>
                    </a:ext>
                  </a:extLst>
                </a:gridCol>
                <a:gridCol w="2472516">
                  <a:extLst>
                    <a:ext uri="{9D8B030D-6E8A-4147-A177-3AD203B41FA5}">
                      <a16:colId xmlns:a16="http://schemas.microsoft.com/office/drawing/2014/main" val="568471217"/>
                    </a:ext>
                  </a:extLst>
                </a:gridCol>
                <a:gridCol w="3681743">
                  <a:extLst>
                    <a:ext uri="{9D8B030D-6E8A-4147-A177-3AD203B41FA5}">
                      <a16:colId xmlns:a16="http://schemas.microsoft.com/office/drawing/2014/main" val="3601920607"/>
                    </a:ext>
                  </a:extLst>
                </a:gridCol>
                <a:gridCol w="3681743">
                  <a:extLst>
                    <a:ext uri="{9D8B030D-6E8A-4147-A177-3AD203B41FA5}">
                      <a16:colId xmlns:a16="http://schemas.microsoft.com/office/drawing/2014/main" val="1725531454"/>
                    </a:ext>
                  </a:extLst>
                </a:gridCol>
              </a:tblGrid>
              <a:tr h="248343">
                <a:tc>
                  <a:txBody>
                    <a:bodyPr/>
                    <a:lstStyle/>
                    <a:p>
                      <a:pPr algn="ctr">
                        <a:lnSpc>
                          <a:spcPct val="115000"/>
                        </a:lnSpc>
                        <a:spcBef>
                          <a:spcPts val="1000"/>
                        </a:spcBef>
                        <a:spcAft>
                          <a:spcPts val="0"/>
                        </a:spcAft>
                      </a:pPr>
                      <a:r>
                        <a:rPr lang="en-US" sz="2400" dirty="0">
                          <a:effectLst>
                            <a:outerShdw blurRad="38100" dist="38100" dir="2700000" algn="tl">
                              <a:srgbClr val="000000">
                                <a:alpha val="43137"/>
                              </a:srgbClr>
                            </a:outerShdw>
                          </a:effectLst>
                          <a:latin typeface="Cambria (Headings)"/>
                        </a:rPr>
                        <a:t>FAMILY </a:t>
                      </a:r>
                      <a:endParaRPr lang="en-IN" sz="2400" b="1" dirty="0">
                        <a:solidFill>
                          <a:srgbClr val="4F81BD"/>
                        </a:solidFill>
                        <a:effectLst>
                          <a:outerShdw blurRad="38100" dist="38100" dir="2700000" algn="tl">
                            <a:srgbClr val="000000">
                              <a:alpha val="43137"/>
                            </a:srgbClr>
                          </a:outerShdw>
                        </a:effectLst>
                        <a:latin typeface="Cambria (Headings)"/>
                        <a:ea typeface="Times New Roman" panose="02020603050405020304" pitchFamily="18" charset="0"/>
                        <a:cs typeface="Mangal" panose="02040503050203030202" pitchFamily="18" charset="0"/>
                      </a:endParaRPr>
                    </a:p>
                  </a:txBody>
                  <a:tcPr marL="41118" marR="41118" marT="0" marB="0" anchor="ctr">
                    <a:solidFill>
                      <a:schemeClr val="accent2">
                        <a:lumMod val="75000"/>
                      </a:schemeClr>
                    </a:solidFill>
                  </a:tcPr>
                </a:tc>
                <a:tc>
                  <a:txBody>
                    <a:bodyPr/>
                    <a:lstStyle/>
                    <a:p>
                      <a:pPr algn="ctr">
                        <a:lnSpc>
                          <a:spcPct val="115000"/>
                        </a:lnSpc>
                        <a:spcBef>
                          <a:spcPts val="1000"/>
                        </a:spcBef>
                        <a:spcAft>
                          <a:spcPts val="0"/>
                        </a:spcAft>
                      </a:pPr>
                      <a:r>
                        <a:rPr lang="en-US" sz="2400" dirty="0">
                          <a:effectLst>
                            <a:outerShdw blurRad="38100" dist="38100" dir="2700000" algn="tl">
                              <a:srgbClr val="000000">
                                <a:alpha val="43137"/>
                              </a:srgbClr>
                            </a:outerShdw>
                          </a:effectLst>
                          <a:latin typeface="Cambria (Headings)"/>
                        </a:rPr>
                        <a:t>GENUS</a:t>
                      </a:r>
                      <a:endParaRPr lang="en-IN" sz="2400" b="1" dirty="0">
                        <a:solidFill>
                          <a:srgbClr val="4F81BD"/>
                        </a:solidFill>
                        <a:effectLst>
                          <a:outerShdw blurRad="38100" dist="38100" dir="2700000" algn="tl">
                            <a:srgbClr val="000000">
                              <a:alpha val="43137"/>
                            </a:srgbClr>
                          </a:outerShdw>
                        </a:effectLst>
                        <a:latin typeface="Cambria (Headings)"/>
                        <a:ea typeface="Times New Roman" panose="02020603050405020304" pitchFamily="18" charset="0"/>
                        <a:cs typeface="Mangal" panose="02040503050203030202" pitchFamily="18" charset="0"/>
                      </a:endParaRPr>
                    </a:p>
                  </a:txBody>
                  <a:tcPr marL="41118" marR="41118" marT="0" marB="0" anchor="ctr">
                    <a:solidFill>
                      <a:schemeClr val="accent2">
                        <a:lumMod val="75000"/>
                      </a:schemeClr>
                    </a:solidFill>
                  </a:tcPr>
                </a:tc>
                <a:tc>
                  <a:txBody>
                    <a:bodyPr/>
                    <a:lstStyle/>
                    <a:p>
                      <a:pPr algn="ctr">
                        <a:lnSpc>
                          <a:spcPct val="115000"/>
                        </a:lnSpc>
                        <a:spcBef>
                          <a:spcPts val="1000"/>
                        </a:spcBef>
                        <a:spcAft>
                          <a:spcPts val="0"/>
                        </a:spcAft>
                      </a:pPr>
                      <a:r>
                        <a:rPr lang="en-US" sz="2400" dirty="0">
                          <a:effectLst>
                            <a:outerShdw blurRad="38100" dist="38100" dir="2700000" algn="tl">
                              <a:srgbClr val="000000">
                                <a:alpha val="43137"/>
                              </a:srgbClr>
                            </a:outerShdw>
                          </a:effectLst>
                          <a:latin typeface="Cambria (Headings)"/>
                        </a:rPr>
                        <a:t>SPECIES</a:t>
                      </a:r>
                      <a:endParaRPr lang="en-IN" sz="2400" b="1" dirty="0">
                        <a:solidFill>
                          <a:srgbClr val="4F81BD"/>
                        </a:solidFill>
                        <a:effectLst>
                          <a:outerShdw blurRad="38100" dist="38100" dir="2700000" algn="tl">
                            <a:srgbClr val="000000">
                              <a:alpha val="43137"/>
                            </a:srgbClr>
                          </a:outerShdw>
                        </a:effectLst>
                        <a:latin typeface="Cambria (Headings)"/>
                        <a:ea typeface="Times New Roman" panose="02020603050405020304" pitchFamily="18" charset="0"/>
                        <a:cs typeface="Mangal" panose="02040503050203030202" pitchFamily="18" charset="0"/>
                      </a:endParaRPr>
                    </a:p>
                  </a:txBody>
                  <a:tcPr marL="41118" marR="41118" marT="0" marB="0" anchor="ctr">
                    <a:solidFill>
                      <a:schemeClr val="accent2">
                        <a:lumMod val="75000"/>
                      </a:schemeClr>
                    </a:solidFill>
                  </a:tcPr>
                </a:tc>
                <a:tc>
                  <a:txBody>
                    <a:bodyPr/>
                    <a:lstStyle/>
                    <a:p>
                      <a:pPr algn="ctr">
                        <a:lnSpc>
                          <a:spcPct val="115000"/>
                        </a:lnSpc>
                        <a:spcBef>
                          <a:spcPts val="1000"/>
                        </a:spcBef>
                        <a:spcAft>
                          <a:spcPts val="0"/>
                        </a:spcAft>
                      </a:pPr>
                      <a:r>
                        <a:rPr lang="en-US" sz="2400" dirty="0">
                          <a:effectLst>
                            <a:outerShdw blurRad="38100" dist="38100" dir="2700000" algn="tl">
                              <a:srgbClr val="000000">
                                <a:alpha val="43137"/>
                              </a:srgbClr>
                            </a:outerShdw>
                          </a:effectLst>
                          <a:latin typeface="Cambria (Headings)"/>
                        </a:rPr>
                        <a:t>DISEASE</a:t>
                      </a:r>
                      <a:endParaRPr lang="en-IN" sz="2400" b="1" dirty="0">
                        <a:solidFill>
                          <a:srgbClr val="4F81BD"/>
                        </a:solidFill>
                        <a:effectLst>
                          <a:outerShdw blurRad="38100" dist="38100" dir="2700000" algn="tl">
                            <a:srgbClr val="000000">
                              <a:alpha val="43137"/>
                            </a:srgbClr>
                          </a:outerShdw>
                        </a:effectLst>
                        <a:latin typeface="Cambria (Headings)"/>
                        <a:ea typeface="Times New Roman" panose="02020603050405020304" pitchFamily="18" charset="0"/>
                        <a:cs typeface="Mangal" panose="02040503050203030202" pitchFamily="18" charset="0"/>
                      </a:endParaRPr>
                    </a:p>
                  </a:txBody>
                  <a:tcPr marL="41118" marR="41118" marT="0" marB="0" anchor="ctr">
                    <a:solidFill>
                      <a:schemeClr val="accent2">
                        <a:lumMod val="75000"/>
                      </a:schemeClr>
                    </a:solidFill>
                  </a:tcPr>
                </a:tc>
                <a:extLst>
                  <a:ext uri="{0D108BD9-81ED-4DB2-BD59-A6C34878D82A}">
                    <a16:rowId xmlns:a16="http://schemas.microsoft.com/office/drawing/2014/main" val="2668390918"/>
                  </a:ext>
                </a:extLst>
              </a:tr>
              <a:tr h="248343">
                <a:tc>
                  <a:txBody>
                    <a:bodyPr/>
                    <a:lstStyle/>
                    <a:p>
                      <a:pPr algn="ctr">
                        <a:lnSpc>
                          <a:spcPct val="115000"/>
                        </a:lnSpc>
                        <a:spcBef>
                          <a:spcPts val="2400"/>
                        </a:spcBef>
                        <a:spcAft>
                          <a:spcPts val="0"/>
                        </a:spcAft>
                      </a:pPr>
                      <a:r>
                        <a:rPr lang="en-US" sz="2400" i="1" kern="0" dirty="0">
                          <a:solidFill>
                            <a:schemeClr val="accent4">
                              <a:lumMod val="40000"/>
                              <a:lumOff val="60000"/>
                            </a:schemeClr>
                          </a:solidFill>
                          <a:effectLst>
                            <a:outerShdw blurRad="38100" dist="38100" dir="2700000" algn="tl">
                              <a:srgbClr val="000000">
                                <a:alpha val="43137"/>
                              </a:srgbClr>
                            </a:outerShdw>
                          </a:effectLst>
                        </a:rPr>
                        <a:t>Herpesviridae</a:t>
                      </a:r>
                      <a:endParaRPr lang="en-IN" sz="2400" b="1" i="1" kern="0" dirty="0">
                        <a:solidFill>
                          <a:schemeClr val="accent4">
                            <a:lumMod val="40000"/>
                            <a:lumOff val="6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endParaRPr>
                    </a:p>
                  </a:txBody>
                  <a:tcPr marL="41118" marR="41118" marT="0" marB="0" anchor="ctr"/>
                </a:tc>
                <a:tc>
                  <a:txBody>
                    <a:bodyPr/>
                    <a:lstStyle/>
                    <a:p>
                      <a:pPr algn="ctr">
                        <a:lnSpc>
                          <a:spcPct val="115000"/>
                        </a:lnSpc>
                        <a:spcBef>
                          <a:spcPts val="1000"/>
                        </a:spcBef>
                        <a:spcAft>
                          <a:spcPts val="0"/>
                        </a:spcAft>
                      </a:pPr>
                      <a:r>
                        <a:rPr lang="en-US" sz="1400" dirty="0">
                          <a:effectLst/>
                        </a:rPr>
                        <a:t> </a:t>
                      </a:r>
                      <a:endParaRPr lang="en-IN" sz="1400" b="1" dirty="0">
                        <a:solidFill>
                          <a:srgbClr val="4F81BD"/>
                        </a:solidFill>
                        <a:effectLst/>
                        <a:latin typeface="Calibri" panose="020F0502020204030204" pitchFamily="34" charset="0"/>
                        <a:ea typeface="Times New Roman" panose="02020603050405020304" pitchFamily="18" charset="0"/>
                        <a:cs typeface="Mangal" panose="02040503050203030202" pitchFamily="18" charset="0"/>
                      </a:endParaRPr>
                    </a:p>
                  </a:txBody>
                  <a:tcPr marL="41118" marR="41118" marT="0" marB="0" anchor="ctr"/>
                </a:tc>
                <a:tc>
                  <a:txBody>
                    <a:bodyPr/>
                    <a:lstStyle/>
                    <a:p>
                      <a:pPr>
                        <a:lnSpc>
                          <a:spcPct val="115000"/>
                        </a:lnSpc>
                        <a:spcBef>
                          <a:spcPts val="1000"/>
                        </a:spcBef>
                        <a:spcAft>
                          <a:spcPts val="0"/>
                        </a:spcAft>
                      </a:pPr>
                      <a:r>
                        <a:rPr lang="en-US" sz="1400" dirty="0">
                          <a:effectLst/>
                        </a:rPr>
                        <a:t> </a:t>
                      </a:r>
                      <a:endParaRPr lang="en-IN" sz="1400" b="1" dirty="0">
                        <a:solidFill>
                          <a:srgbClr val="4F81BD"/>
                        </a:solidFill>
                        <a:effectLst/>
                        <a:latin typeface="Calibri" panose="020F0502020204030204" pitchFamily="34" charset="0"/>
                        <a:ea typeface="Times New Roman" panose="02020603050405020304" pitchFamily="18" charset="0"/>
                        <a:cs typeface="Mangal" panose="02040503050203030202" pitchFamily="18" charset="0"/>
                      </a:endParaRPr>
                    </a:p>
                  </a:txBody>
                  <a:tcPr marL="41118" marR="41118" marT="0" marB="0" anchor="ctr"/>
                </a:tc>
                <a:tc>
                  <a:txBody>
                    <a:bodyPr/>
                    <a:lstStyle/>
                    <a:p>
                      <a:pPr algn="ct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tc>
                <a:extLst>
                  <a:ext uri="{0D108BD9-81ED-4DB2-BD59-A6C34878D82A}">
                    <a16:rowId xmlns:a16="http://schemas.microsoft.com/office/drawing/2014/main" val="2371369226"/>
                  </a:ext>
                </a:extLst>
              </a:tr>
              <a:tr h="773400">
                <a:tc rowSpan="16">
                  <a:txBody>
                    <a:bodyPr/>
                    <a:lstStyle/>
                    <a:p>
                      <a:pPr algn="l">
                        <a:lnSpc>
                          <a:spcPct val="115000"/>
                        </a:lnSpc>
                        <a:spcBef>
                          <a:spcPts val="1000"/>
                        </a:spcBef>
                        <a:spcAft>
                          <a:spcPts val="0"/>
                        </a:spcAft>
                      </a:pPr>
                      <a:r>
                        <a:rPr lang="en-US" sz="1600" dirty="0">
                          <a:solidFill>
                            <a:srgbClr val="FFFF99"/>
                          </a:solidFill>
                          <a:effectLst/>
                        </a:rPr>
                        <a:t>Subfamily </a:t>
                      </a:r>
                      <a:endParaRPr lang="en-IN" sz="1600" dirty="0">
                        <a:solidFill>
                          <a:srgbClr val="FFFF99"/>
                        </a:solidFill>
                        <a:effectLst/>
                      </a:endParaRPr>
                    </a:p>
                    <a:p>
                      <a:pPr algn="l">
                        <a:lnSpc>
                          <a:spcPct val="115000"/>
                        </a:lnSpc>
                        <a:spcBef>
                          <a:spcPts val="1000"/>
                        </a:spcBef>
                        <a:spcAft>
                          <a:spcPts val="0"/>
                        </a:spcAft>
                      </a:pPr>
                      <a:r>
                        <a:rPr lang="en-US" sz="1800" i="1" dirty="0" err="1">
                          <a:solidFill>
                            <a:srgbClr val="FFFF99"/>
                          </a:solidFill>
                          <a:effectLst>
                            <a:outerShdw blurRad="38100" dist="38100" dir="2700000" algn="tl">
                              <a:srgbClr val="000000">
                                <a:alpha val="43137"/>
                              </a:srgbClr>
                            </a:outerShdw>
                          </a:effectLst>
                        </a:rPr>
                        <a:t>Alphaherpesvirinae</a:t>
                      </a:r>
                      <a:endParaRPr lang="en-IN" sz="1800" i="1" dirty="0">
                        <a:solidFill>
                          <a:srgbClr val="FFFF99"/>
                        </a:solidFill>
                        <a:effectLst>
                          <a:outerShdw blurRad="38100" dist="38100" dir="2700000" algn="tl">
                            <a:srgbClr val="000000">
                              <a:alpha val="43137"/>
                            </a:srgbClr>
                          </a:outerShdw>
                        </a:effectLst>
                      </a:endParaRPr>
                    </a:p>
                    <a:p>
                      <a:pPr>
                        <a:lnSpc>
                          <a:spcPct val="115000"/>
                        </a:lnSpc>
                        <a:spcAft>
                          <a:spcPts val="0"/>
                        </a:spcAft>
                      </a:pPr>
                      <a:r>
                        <a:rPr lang="en-US" sz="1400" dirty="0">
                          <a:solidFill>
                            <a:srgbClr val="FFFF99"/>
                          </a:solidFill>
                          <a:effectLst/>
                        </a:rPr>
                        <a:t> </a:t>
                      </a:r>
                      <a:endParaRPr lang="en-IN" sz="1400" dirty="0">
                        <a:solidFill>
                          <a:srgbClr val="FFFF99"/>
                        </a:solidFill>
                        <a:effectLst/>
                      </a:endParaRPr>
                    </a:p>
                    <a:p>
                      <a:pPr>
                        <a:lnSpc>
                          <a:spcPct val="115000"/>
                        </a:lnSpc>
                        <a:spcAft>
                          <a:spcPts val="0"/>
                        </a:spcAft>
                      </a:pPr>
                      <a:r>
                        <a:rPr lang="en-US" sz="1400" dirty="0">
                          <a:solidFill>
                            <a:srgbClr val="FFFF99"/>
                          </a:solidFill>
                          <a:effectLst/>
                        </a:rPr>
                        <a:t>Prototype –                                           </a:t>
                      </a:r>
                      <a:r>
                        <a:rPr lang="en-US" sz="1400" dirty="0" err="1">
                          <a:solidFill>
                            <a:srgbClr val="FFFF99"/>
                          </a:solidFill>
                          <a:effectLst/>
                        </a:rPr>
                        <a:t>Hepes</a:t>
                      </a:r>
                      <a:r>
                        <a:rPr lang="en-US" sz="1400" dirty="0">
                          <a:solidFill>
                            <a:srgbClr val="FFFF99"/>
                          </a:solidFill>
                          <a:effectLst/>
                        </a:rPr>
                        <a:t> simplex virus 1</a:t>
                      </a:r>
                      <a:endParaRPr lang="en-IN" sz="1400" dirty="0">
                        <a:solidFill>
                          <a:srgbClr val="FFFF99"/>
                        </a:solidFill>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tc>
                <a:tc rowSpan="4">
                  <a:txBody>
                    <a:bodyPr/>
                    <a:lstStyle/>
                    <a:p>
                      <a:pPr algn="ctr">
                        <a:lnSpc>
                          <a:spcPct val="115000"/>
                        </a:lnSpc>
                        <a:spcAft>
                          <a:spcPts val="0"/>
                        </a:spcAft>
                      </a:pPr>
                      <a:r>
                        <a:rPr lang="en-US" sz="1400" b="1" dirty="0">
                          <a:effectLst/>
                          <a:latin typeface="Arial" panose="020B0604020202020204" pitchFamily="34" charset="0"/>
                          <a:cs typeface="Arial" panose="020B0604020202020204" pitchFamily="34" charset="0"/>
                        </a:rPr>
                        <a:t>Simplex Virus</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Bovine herpes virus 1 (BoHV-1)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marL="342900" lvl="0" indent="-342900">
                        <a:lnSpc>
                          <a:spcPct val="100000"/>
                        </a:lnSpc>
                        <a:spcAft>
                          <a:spcPts val="0"/>
                        </a:spcAft>
                        <a:buFont typeface="+mj-lt"/>
                        <a:buAutoNum type="romanUcPeriod"/>
                      </a:pPr>
                      <a:r>
                        <a:rPr lang="en-US" sz="1400" dirty="0">
                          <a:effectLst/>
                          <a:highlight>
                            <a:srgbClr val="FFFF00"/>
                          </a:highlight>
                        </a:rPr>
                        <a:t>Infectious Bovine </a:t>
                      </a:r>
                      <a:r>
                        <a:rPr lang="en-US" sz="1400" dirty="0" err="1">
                          <a:effectLst/>
                          <a:highlight>
                            <a:srgbClr val="FFFF00"/>
                          </a:highlight>
                        </a:rPr>
                        <a:t>Rhinotracheitis</a:t>
                      </a:r>
                      <a:r>
                        <a:rPr lang="en-US" sz="1400" dirty="0">
                          <a:effectLst/>
                          <a:highlight>
                            <a:srgbClr val="FFFF00"/>
                          </a:highlight>
                        </a:rPr>
                        <a:t> (IBR)</a:t>
                      </a:r>
                      <a:endParaRPr lang="en-IN" sz="1400" dirty="0">
                        <a:effectLst/>
                      </a:endParaRPr>
                    </a:p>
                    <a:p>
                      <a:pPr marL="342900" lvl="0" indent="-342900">
                        <a:lnSpc>
                          <a:spcPct val="100000"/>
                        </a:lnSpc>
                        <a:spcAft>
                          <a:spcPts val="0"/>
                        </a:spcAft>
                        <a:buFont typeface="+mj-lt"/>
                        <a:buAutoNum type="romanUcPeriod"/>
                      </a:pPr>
                      <a:r>
                        <a:rPr lang="en-US" sz="1400" dirty="0">
                          <a:effectLst/>
                        </a:rPr>
                        <a:t>Infectious Pustular  </a:t>
                      </a:r>
                      <a:r>
                        <a:rPr lang="en-US" sz="1400" dirty="0" err="1">
                          <a:effectLst/>
                        </a:rPr>
                        <a:t>Vulovovaginitis</a:t>
                      </a:r>
                      <a:endParaRPr lang="en-IN" sz="1400" dirty="0">
                        <a:effectLst/>
                      </a:endParaRPr>
                    </a:p>
                    <a:p>
                      <a:pPr marL="342900" lvl="0" indent="-342900">
                        <a:lnSpc>
                          <a:spcPct val="100000"/>
                        </a:lnSpc>
                        <a:spcAft>
                          <a:spcPts val="0"/>
                        </a:spcAft>
                        <a:buFont typeface="+mj-lt"/>
                        <a:buAutoNum type="romanUcPeriod"/>
                      </a:pPr>
                      <a:r>
                        <a:rPr lang="en-US" sz="1400" dirty="0">
                          <a:effectLst/>
                        </a:rPr>
                        <a:t>Infectious </a:t>
                      </a:r>
                      <a:r>
                        <a:rPr lang="en-US" sz="1400" dirty="0" err="1">
                          <a:effectLst/>
                        </a:rPr>
                        <a:t>Balanoposthitis</a:t>
                      </a:r>
                      <a:r>
                        <a:rPr lang="en-US" sz="1400" dirty="0">
                          <a:effectLst/>
                        </a:rPr>
                        <a:t> </a:t>
                      </a:r>
                      <a:r>
                        <a:rPr lang="en-US" sz="1400" dirty="0" err="1">
                          <a:effectLst/>
                        </a:rPr>
                        <a:t>Rhinotracheitis</a:t>
                      </a:r>
                      <a:r>
                        <a:rPr lang="en-US" sz="1400" dirty="0">
                          <a:effectLst/>
                        </a:rPr>
                        <a:t> </a:t>
                      </a:r>
                    </a:p>
                    <a:p>
                      <a:pPr marL="342900" lvl="0" indent="-342900">
                        <a:lnSpc>
                          <a:spcPct val="100000"/>
                        </a:lnSpc>
                        <a:spcAft>
                          <a:spcPts val="0"/>
                        </a:spcAft>
                        <a:buFont typeface="+mj-lt"/>
                        <a:buAutoNum type="romanUcPeriod"/>
                      </a:pPr>
                      <a:r>
                        <a:rPr lang="en-IN" sz="1400" dirty="0">
                          <a:effectLst/>
                          <a:latin typeface="Calibri" panose="020F0502020204030204" pitchFamily="34" charset="0"/>
                          <a:ea typeface="Calibri" panose="020F0502020204030204" pitchFamily="34" charset="0"/>
                          <a:cs typeface="Mangal" panose="02040503050203030202" pitchFamily="18" charset="0"/>
                        </a:rPr>
                        <a:t>Abortion </a:t>
                      </a:r>
                    </a:p>
                  </a:txBody>
                  <a:tcPr marL="41118" marR="41118" marT="0" marB="0" anchor="ctr">
                    <a:solidFill>
                      <a:schemeClr val="accent2">
                        <a:lumMod val="40000"/>
                        <a:lumOff val="60000"/>
                      </a:schemeClr>
                    </a:solidFill>
                  </a:tcPr>
                </a:tc>
                <a:extLst>
                  <a:ext uri="{0D108BD9-81ED-4DB2-BD59-A6C34878D82A}">
                    <a16:rowId xmlns:a16="http://schemas.microsoft.com/office/drawing/2014/main" val="2128868083"/>
                  </a:ext>
                </a:extLst>
              </a:tr>
              <a:tr h="496685">
                <a:tc vMerge="1">
                  <a:txBody>
                    <a:bodyPr/>
                    <a:lstStyle/>
                    <a:p>
                      <a:endParaRPr lang="en-IN"/>
                    </a:p>
                  </a:txBody>
                  <a:tcPr/>
                </a:tc>
                <a:tc vMerge="1">
                  <a:txBody>
                    <a:bodyPr/>
                    <a:lstStyle/>
                    <a:p>
                      <a:pPr algn="ctr">
                        <a:lnSpc>
                          <a:spcPct val="115000"/>
                        </a:lnSpc>
                        <a:spcAft>
                          <a:spcPts val="0"/>
                        </a:spcAft>
                      </a:pP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Bovine herpes virus 2  (BoHV-2)</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marL="342900" lvl="0" indent="-342900">
                        <a:lnSpc>
                          <a:spcPct val="115000"/>
                        </a:lnSpc>
                        <a:spcAft>
                          <a:spcPts val="0"/>
                        </a:spcAft>
                        <a:buFont typeface="+mj-lt"/>
                        <a:buAutoNum type="romanUcPeriod"/>
                        <a:tabLst>
                          <a:tab pos="1055370" algn="l"/>
                        </a:tabLst>
                      </a:pPr>
                      <a:r>
                        <a:rPr lang="en-US" sz="1400" dirty="0">
                          <a:effectLst/>
                        </a:rPr>
                        <a:t>Bovine </a:t>
                      </a:r>
                      <a:r>
                        <a:rPr lang="en-US" sz="1400" dirty="0" err="1">
                          <a:effectLst/>
                        </a:rPr>
                        <a:t>mammilitis</a:t>
                      </a:r>
                      <a:endParaRPr lang="en-IN" sz="1400" dirty="0">
                        <a:effectLst/>
                      </a:endParaRPr>
                    </a:p>
                    <a:p>
                      <a:pPr marL="342900" lvl="0" indent="-342900">
                        <a:lnSpc>
                          <a:spcPct val="115000"/>
                        </a:lnSpc>
                        <a:spcAft>
                          <a:spcPts val="0"/>
                        </a:spcAft>
                        <a:buFont typeface="+mj-lt"/>
                        <a:buAutoNum type="romanUcPeriod"/>
                        <a:tabLst>
                          <a:tab pos="1055370" algn="l"/>
                        </a:tabLst>
                      </a:pPr>
                      <a:r>
                        <a:rPr lang="en-US" sz="1400" dirty="0">
                          <a:effectLst/>
                        </a:rPr>
                        <a:t>Pseudo-lumpy skin disease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extLst>
                  <a:ext uri="{0D108BD9-81ED-4DB2-BD59-A6C34878D82A}">
                    <a16:rowId xmlns:a16="http://schemas.microsoft.com/office/drawing/2014/main" val="3241851756"/>
                  </a:ext>
                </a:extLst>
              </a:tr>
              <a:tr h="248343">
                <a:tc vMerge="1">
                  <a:txBody>
                    <a:bodyPr/>
                    <a:lstStyle/>
                    <a:p>
                      <a:endParaRPr lang="en-IN"/>
                    </a:p>
                  </a:txBody>
                  <a:tcPr/>
                </a:tc>
                <a:tc vMerge="1">
                  <a:txBody>
                    <a:bodyPr/>
                    <a:lstStyle/>
                    <a:p>
                      <a:pPr algn="ctr">
                        <a:lnSpc>
                          <a:spcPct val="115000"/>
                        </a:lnSpc>
                        <a:spcAft>
                          <a:spcPts val="0"/>
                        </a:spcAft>
                      </a:pP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Bovine herpesvirus 4 </a:t>
                      </a:r>
                      <a:r>
                        <a:rPr lang="en-US" sz="1400">
                          <a:effectLst/>
                        </a:rPr>
                        <a:t>(BoHV-4)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 </a:t>
                      </a:r>
                      <a:r>
                        <a:rPr lang="en-US" sz="1400" dirty="0" err="1">
                          <a:effectLst/>
                        </a:rPr>
                        <a:t>Rhinopnemonitis</a:t>
                      </a:r>
                      <a:r>
                        <a:rPr lang="en-US" sz="1400" dirty="0">
                          <a:effectLst/>
                        </a:rPr>
                        <a:t> in horses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extLst>
                  <a:ext uri="{0D108BD9-81ED-4DB2-BD59-A6C34878D82A}">
                    <a16:rowId xmlns:a16="http://schemas.microsoft.com/office/drawing/2014/main" val="3909214203"/>
                  </a:ext>
                </a:extLst>
              </a:tr>
              <a:tr h="248343">
                <a:tc vMerge="1">
                  <a:txBody>
                    <a:bodyPr/>
                    <a:lstStyle/>
                    <a:p>
                      <a:endParaRPr lang="en-IN"/>
                    </a:p>
                  </a:txBody>
                  <a:tcPr/>
                </a:tc>
                <a:tc vMerge="1">
                  <a:txBody>
                    <a:bodyPr/>
                    <a:lstStyle/>
                    <a:p>
                      <a:pPr algn="ctr">
                        <a:lnSpc>
                          <a:spcPct val="115000"/>
                        </a:lnSpc>
                        <a:spcAft>
                          <a:spcPts val="0"/>
                        </a:spcAft>
                      </a:pP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Bovine herpesvirus 5 (BoHV-5)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tc>
                  <a:txBody>
                    <a:bodyPr/>
                    <a:lstStyle/>
                    <a:p>
                      <a:pPr>
                        <a:lnSpc>
                          <a:spcPct val="115000"/>
                        </a:lnSpc>
                        <a:spcAft>
                          <a:spcPts val="0"/>
                        </a:spcAft>
                      </a:pPr>
                      <a:r>
                        <a:rPr lang="en-US" sz="1400" dirty="0">
                          <a:effectLst/>
                        </a:rPr>
                        <a:t>Encephalitis in cattle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2">
                        <a:lumMod val="40000"/>
                        <a:lumOff val="60000"/>
                      </a:schemeClr>
                    </a:solidFill>
                  </a:tcPr>
                </a:tc>
                <a:extLst>
                  <a:ext uri="{0D108BD9-81ED-4DB2-BD59-A6C34878D82A}">
                    <a16:rowId xmlns:a16="http://schemas.microsoft.com/office/drawing/2014/main" val="1375678964"/>
                  </a:ext>
                </a:extLst>
              </a:tr>
              <a:tr h="248343">
                <a:tc vMerge="1">
                  <a:txBody>
                    <a:bodyPr/>
                    <a:lstStyle/>
                    <a:p>
                      <a:endParaRPr lang="en-IN"/>
                    </a:p>
                  </a:txBody>
                  <a:tcPr/>
                </a:tc>
                <a:tc rowSpan="9">
                  <a:txBody>
                    <a:bodyPr/>
                    <a:lstStyle/>
                    <a:p>
                      <a:pPr algn="ctr">
                        <a:lnSpc>
                          <a:spcPct val="115000"/>
                        </a:lnSpc>
                        <a:spcAft>
                          <a:spcPts val="0"/>
                        </a:spcAft>
                      </a:pPr>
                      <a:r>
                        <a:rPr lang="en-US" sz="1400" b="1" dirty="0" err="1">
                          <a:effectLst/>
                          <a:latin typeface="Arial" panose="020B0604020202020204" pitchFamily="34" charset="0"/>
                          <a:cs typeface="Arial" panose="020B0604020202020204" pitchFamily="34" charset="0"/>
                        </a:rPr>
                        <a:t>Varicello</a:t>
                      </a:r>
                      <a:r>
                        <a:rPr lang="en-US" sz="1400" b="1" dirty="0">
                          <a:effectLst/>
                          <a:latin typeface="Arial" panose="020B0604020202020204" pitchFamily="34" charset="0"/>
                          <a:cs typeface="Arial" panose="020B0604020202020204" pitchFamily="34" charset="0"/>
                        </a:rPr>
                        <a:t> virus </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US" sz="1400" b="1" dirty="0">
                          <a:effectLst/>
                          <a:latin typeface="Arial" panose="020B0604020202020204" pitchFamily="34" charset="0"/>
                          <a:cs typeface="Arial" panose="020B0604020202020204" pitchFamily="34" charset="0"/>
                        </a:rPr>
                        <a:t> </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Caprine herpesvirus 5 (</a:t>
                      </a:r>
                      <a:r>
                        <a:rPr lang="en-IN" sz="1400" b="0" i="0" u="none" strike="noStrike" baseline="0" dirty="0">
                          <a:latin typeface="AGaramond-Regular"/>
                        </a:rPr>
                        <a:t>CpHV-5)</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conjunctivitis and respiratory disease in goats.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2125691095"/>
                  </a:ext>
                </a:extLst>
              </a:tr>
              <a:tr h="405695">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err="1">
                          <a:effectLst/>
                        </a:rPr>
                        <a:t>Suid</a:t>
                      </a:r>
                      <a:r>
                        <a:rPr lang="en-US" sz="1400" dirty="0">
                          <a:effectLst/>
                        </a:rPr>
                        <a:t> herpesvirus 1 (</a:t>
                      </a:r>
                      <a:r>
                        <a:rPr lang="en-IN" sz="1400" b="0" i="0" u="none" strike="noStrike" baseline="0" dirty="0">
                          <a:latin typeface="AGaramond-Regular"/>
                        </a:rPr>
                        <a:t>SuHV1</a:t>
                      </a:r>
                      <a:r>
                        <a:rPr lang="en-US" sz="1400" dirty="0">
                          <a:effectLst/>
                        </a:rPr>
                        <a: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err="1">
                          <a:effectLst/>
                        </a:rPr>
                        <a:t>Aujeszky</a:t>
                      </a:r>
                      <a:r>
                        <a:rPr lang="en-US" sz="1400" dirty="0">
                          <a:effectLst/>
                        </a:rPr>
                        <a:t> ’ s disease, pseudorabies or ‘ mad itch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2101795631"/>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Porcine herpesvirus 5</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1233445809"/>
                  </a:ext>
                </a:extLst>
              </a:tr>
              <a:tr h="496685">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Equine herpesvirus  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highlight>
                            <a:srgbClr val="FFFF00"/>
                          </a:highlight>
                        </a:rPr>
                        <a:t>Spontaneous Abortion,</a:t>
                      </a:r>
                      <a:r>
                        <a:rPr lang="en-US" sz="1400" dirty="0">
                          <a:effectLst/>
                        </a:rPr>
                        <a:t> perinatal foal mortality, respiratory disease, neurological disease/paralysis, respiratory disease, in horses.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4255859186"/>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Equine herpesvirus  3</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Coital exanthema in horses.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217502522"/>
                  </a:ext>
                </a:extLst>
              </a:tr>
              <a:tr h="496685">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Equine herpesvirus  4</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highlight>
                            <a:srgbClr val="FFFF00"/>
                          </a:highlight>
                        </a:rPr>
                        <a:t>Abortion,</a:t>
                      </a:r>
                      <a:r>
                        <a:rPr lang="en-US" sz="1400" dirty="0">
                          <a:effectLst/>
                        </a:rPr>
                        <a:t> perinatal foal mortality, respiratory disease, neurological disease, </a:t>
                      </a:r>
                      <a:r>
                        <a:rPr lang="en-US" sz="1400" dirty="0" err="1">
                          <a:effectLst/>
                        </a:rPr>
                        <a:t>rhinopneumonitis</a:t>
                      </a:r>
                      <a:r>
                        <a:rPr lang="en-US" sz="1400" dirty="0">
                          <a:effectLst/>
                        </a:rPr>
                        <a:t> in horses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4100565960"/>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Canine herpesvirus  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severe hemorrhagic disease in puppies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1969133137"/>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Felid herpesvirus  5</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feline viral </a:t>
                      </a:r>
                      <a:r>
                        <a:rPr lang="en-US" sz="1400" dirty="0" err="1">
                          <a:effectLst/>
                        </a:rPr>
                        <a:t>rhinotracheitis</a:t>
                      </a:r>
                      <a:r>
                        <a:rPr lang="en-US" sz="1400" dirty="0">
                          <a:effectLst/>
                        </a:rPr>
                        <a:t> and keratitis in cats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1603345516"/>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Simian varicella virus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tc>
                  <a:txBody>
                    <a:bodyPr/>
                    <a:lstStyle/>
                    <a:p>
                      <a:pPr>
                        <a:lnSpc>
                          <a:spcPct val="115000"/>
                        </a:lnSpc>
                        <a:spcAft>
                          <a:spcPts val="0"/>
                        </a:spcAft>
                      </a:pPr>
                      <a:r>
                        <a:rPr lang="en-US" sz="1400" dirty="0">
                          <a:effectLst/>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chemeClr val="accent6">
                        <a:lumMod val="40000"/>
                        <a:lumOff val="60000"/>
                      </a:schemeClr>
                    </a:solidFill>
                  </a:tcPr>
                </a:tc>
                <a:extLst>
                  <a:ext uri="{0D108BD9-81ED-4DB2-BD59-A6C34878D82A}">
                    <a16:rowId xmlns:a16="http://schemas.microsoft.com/office/drawing/2014/main" val="3426028421"/>
                  </a:ext>
                </a:extLst>
              </a:tr>
              <a:tr h="248343">
                <a:tc vMerge="1">
                  <a:txBody>
                    <a:bodyPr/>
                    <a:lstStyle/>
                    <a:p>
                      <a:endParaRPr lang="en-IN"/>
                    </a:p>
                  </a:txBody>
                  <a:tcPr/>
                </a:tc>
                <a:tc rowSpan="3">
                  <a:txBody>
                    <a:bodyPr/>
                    <a:lstStyle/>
                    <a:p>
                      <a:pPr algn="ctr">
                        <a:lnSpc>
                          <a:spcPct val="115000"/>
                        </a:lnSpc>
                        <a:spcAft>
                          <a:spcPts val="0"/>
                        </a:spcAft>
                      </a:pPr>
                      <a:r>
                        <a:rPr lang="en-US" sz="1400" b="1" dirty="0" err="1">
                          <a:effectLst/>
                          <a:latin typeface="Arial" panose="020B0604020202020204" pitchFamily="34" charset="0"/>
                          <a:cs typeface="Arial" panose="020B0604020202020204" pitchFamily="34" charset="0"/>
                        </a:rPr>
                        <a:t>Mardivirus</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99FF"/>
                    </a:solidFill>
                  </a:tcPr>
                </a:tc>
                <a:tc>
                  <a:txBody>
                    <a:bodyPr/>
                    <a:lstStyle/>
                    <a:p>
                      <a:pPr>
                        <a:lnSpc>
                          <a:spcPct val="115000"/>
                        </a:lnSpc>
                        <a:spcAft>
                          <a:spcPts val="0"/>
                        </a:spcAft>
                      </a:pPr>
                      <a:r>
                        <a:rPr lang="en-US" sz="1400" dirty="0" err="1">
                          <a:effectLst/>
                        </a:rPr>
                        <a:t>Gallid</a:t>
                      </a:r>
                      <a:r>
                        <a:rPr lang="en-US" sz="1400" dirty="0">
                          <a:effectLst/>
                        </a:rPr>
                        <a:t> herpesvirus  1 (GaHV-1)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tc>
                  <a:txBody>
                    <a:bodyPr/>
                    <a:lstStyle/>
                    <a:p>
                      <a:pPr>
                        <a:lnSpc>
                          <a:spcPct val="115000"/>
                        </a:lnSpc>
                        <a:spcAft>
                          <a:spcPts val="0"/>
                        </a:spcAft>
                      </a:pPr>
                      <a:r>
                        <a:rPr lang="en-US" sz="1400">
                          <a:effectLst/>
                          <a:highlight>
                            <a:srgbClr val="FFFF00"/>
                          </a:highlight>
                        </a:rPr>
                        <a:t>Infectious Laryngotracheitis of chicken</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extLst>
                  <a:ext uri="{0D108BD9-81ED-4DB2-BD59-A6C34878D82A}">
                    <a16:rowId xmlns:a16="http://schemas.microsoft.com/office/drawing/2014/main" val="4129486731"/>
                  </a:ext>
                </a:extLst>
              </a:tr>
              <a:tr h="248343">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400" dirty="0" err="1">
                          <a:effectLst/>
                        </a:rPr>
                        <a:t>Gallid</a:t>
                      </a:r>
                      <a:r>
                        <a:rPr lang="en-US" sz="1400" dirty="0">
                          <a:effectLst/>
                        </a:rPr>
                        <a:t> herpesvirus  2 (GaHV-2)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tc>
                  <a:txBody>
                    <a:bodyPr/>
                    <a:lstStyle/>
                    <a:p>
                      <a:pPr>
                        <a:lnSpc>
                          <a:spcPct val="115000"/>
                        </a:lnSpc>
                        <a:spcAft>
                          <a:spcPts val="0"/>
                        </a:spcAft>
                      </a:pPr>
                      <a:r>
                        <a:rPr lang="en-US" sz="1400" dirty="0">
                          <a:effectLst/>
                          <a:highlight>
                            <a:srgbClr val="FFFF00"/>
                          </a:highlight>
                        </a:rPr>
                        <a:t>Marek’s disease of  chicken</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extLst>
                  <a:ext uri="{0D108BD9-81ED-4DB2-BD59-A6C34878D82A}">
                    <a16:rowId xmlns:a16="http://schemas.microsoft.com/office/drawing/2014/main" val="952483159"/>
                  </a:ext>
                </a:extLst>
              </a:tr>
              <a:tr h="248343">
                <a:tc vMerge="1">
                  <a:txBody>
                    <a:bodyPr/>
                    <a:lstStyle/>
                    <a:p>
                      <a:endParaRPr lang="en-IN"/>
                    </a:p>
                  </a:txBody>
                  <a:tcPr/>
                </a:tc>
                <a:tc vMerge="1">
                  <a:txBody>
                    <a:bodyPr/>
                    <a:lstStyle/>
                    <a:p>
                      <a:pPr algn="ctr">
                        <a:lnSpc>
                          <a:spcPct val="115000"/>
                        </a:lnSpc>
                        <a:spcAft>
                          <a:spcPts val="0"/>
                        </a:spcAft>
                      </a:pP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00CC00"/>
                    </a:solidFill>
                  </a:tcPr>
                </a:tc>
                <a:tc>
                  <a:txBody>
                    <a:bodyPr/>
                    <a:lstStyle/>
                    <a:p>
                      <a:pPr>
                        <a:lnSpc>
                          <a:spcPct val="115000"/>
                        </a:lnSpc>
                        <a:spcAft>
                          <a:spcPts val="0"/>
                        </a:spcAft>
                      </a:pPr>
                      <a:r>
                        <a:rPr lang="en-US" sz="1400" dirty="0">
                          <a:effectLst/>
                        </a:rPr>
                        <a:t>Anatid herpesvirus 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tc>
                  <a:txBody>
                    <a:bodyPr/>
                    <a:lstStyle/>
                    <a:p>
                      <a:pPr>
                        <a:lnSpc>
                          <a:spcPct val="115000"/>
                        </a:lnSpc>
                        <a:spcAft>
                          <a:spcPts val="0"/>
                        </a:spcAft>
                      </a:pPr>
                      <a:r>
                        <a:rPr lang="en-US" sz="1400" dirty="0">
                          <a:effectLst/>
                        </a:rPr>
                        <a:t>Duck Plague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99FF"/>
                    </a:solidFill>
                  </a:tcPr>
                </a:tc>
                <a:extLst>
                  <a:ext uri="{0D108BD9-81ED-4DB2-BD59-A6C34878D82A}">
                    <a16:rowId xmlns:a16="http://schemas.microsoft.com/office/drawing/2014/main" val="786521956"/>
                  </a:ext>
                </a:extLst>
              </a:tr>
              <a:tr h="496685">
                <a:tc>
                  <a:txBody>
                    <a:bodyPr/>
                    <a:lstStyle/>
                    <a:p>
                      <a:pPr>
                        <a:lnSpc>
                          <a:spcPct val="115000"/>
                        </a:lnSpc>
                        <a:spcBef>
                          <a:spcPts val="1000"/>
                        </a:spcBef>
                        <a:spcAft>
                          <a:spcPts val="0"/>
                        </a:spcAft>
                      </a:pPr>
                      <a:r>
                        <a:rPr lang="en-US" sz="1800" i="1" dirty="0" err="1">
                          <a:solidFill>
                            <a:srgbClr val="FFFF99"/>
                          </a:solidFill>
                          <a:effectLst>
                            <a:outerShdw blurRad="38100" dist="38100" dir="2700000" algn="tl">
                              <a:srgbClr val="000000">
                                <a:alpha val="43137"/>
                              </a:srgbClr>
                            </a:outerShdw>
                          </a:effectLst>
                        </a:rPr>
                        <a:t>Betaherpesvirinae</a:t>
                      </a:r>
                      <a:endParaRPr lang="en-IN" sz="1800" b="1" i="1" dirty="0">
                        <a:solidFill>
                          <a:srgbClr val="FFFF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angal" panose="02040503050203030202" pitchFamily="18" charset="0"/>
                      </a:endParaRPr>
                    </a:p>
                  </a:txBody>
                  <a:tcPr marL="41118" marR="41118" marT="0" marB="0" anchor="ctr"/>
                </a:tc>
                <a:tc>
                  <a:txBody>
                    <a:bodyPr/>
                    <a:lstStyle/>
                    <a:p>
                      <a:pPr algn="ctr">
                        <a:lnSpc>
                          <a:spcPct val="115000"/>
                        </a:lnSpc>
                        <a:spcAft>
                          <a:spcPts val="0"/>
                        </a:spcAft>
                      </a:pPr>
                      <a:r>
                        <a:rPr lang="en-US" sz="1400" b="1" dirty="0">
                          <a:effectLst/>
                          <a:latin typeface="Arial" panose="020B0604020202020204" pitchFamily="34" charset="0"/>
                          <a:cs typeface="Arial" panose="020B0604020202020204" pitchFamily="34" charset="0"/>
                        </a:rPr>
                        <a:t> </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FFFF99"/>
                    </a:solidFill>
                  </a:tcPr>
                </a:tc>
                <a:tc>
                  <a:txBody>
                    <a:bodyPr/>
                    <a:lstStyle/>
                    <a:p>
                      <a:pPr>
                        <a:lnSpc>
                          <a:spcPct val="115000"/>
                        </a:lnSpc>
                        <a:spcAft>
                          <a:spcPts val="0"/>
                        </a:spcAft>
                      </a:pPr>
                      <a:r>
                        <a:rPr lang="en-US" sz="1400" dirty="0">
                          <a:effectLst/>
                        </a:rPr>
                        <a:t>Porcine </a:t>
                      </a:r>
                      <a:r>
                        <a:rPr lang="en-US" sz="1400" dirty="0" err="1">
                          <a:effectLst/>
                        </a:rPr>
                        <a:t>hepesvirus</a:t>
                      </a:r>
                      <a:r>
                        <a:rPr lang="en-US" sz="1400" dirty="0">
                          <a:effectLst/>
                        </a:rPr>
                        <a:t>  2</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FF99"/>
                    </a:solidFill>
                  </a:tcPr>
                </a:tc>
                <a:tc>
                  <a:txBody>
                    <a:bodyPr/>
                    <a:lstStyle/>
                    <a:p>
                      <a:pPr algn="ctr">
                        <a:lnSpc>
                          <a:spcPct val="115000"/>
                        </a:lnSpc>
                        <a:spcAft>
                          <a:spcPts val="0"/>
                        </a:spcAft>
                      </a:pPr>
                      <a:r>
                        <a:rPr lang="en-US" sz="1400" dirty="0">
                          <a:effectLst/>
                        </a:rPr>
                        <a:t>Inclusion body rhinitis , generalized cytomegalovirus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FFFF99"/>
                    </a:solidFill>
                  </a:tcPr>
                </a:tc>
                <a:extLst>
                  <a:ext uri="{0D108BD9-81ED-4DB2-BD59-A6C34878D82A}">
                    <a16:rowId xmlns:a16="http://schemas.microsoft.com/office/drawing/2014/main" val="91620998"/>
                  </a:ext>
                </a:extLst>
              </a:tr>
              <a:tr h="248343">
                <a:tc>
                  <a:txBody>
                    <a:bodyPr/>
                    <a:lstStyle/>
                    <a:p>
                      <a:pPr>
                        <a:lnSpc>
                          <a:spcPct val="115000"/>
                        </a:lnSpc>
                        <a:spcAft>
                          <a:spcPts val="0"/>
                        </a:spcAft>
                      </a:pPr>
                      <a:r>
                        <a:rPr lang="en-US" sz="1800" i="1" dirty="0" err="1">
                          <a:solidFill>
                            <a:srgbClr val="FFFF99"/>
                          </a:solidFill>
                          <a:effectLst>
                            <a:outerShdw blurRad="38100" dist="38100" dir="2700000" algn="tl">
                              <a:srgbClr val="000000">
                                <a:alpha val="43137"/>
                              </a:srgbClr>
                            </a:outerShdw>
                          </a:effectLst>
                        </a:rPr>
                        <a:t>Gammaherpesvirinae</a:t>
                      </a:r>
                      <a:endParaRPr lang="en-IN" sz="1800" i="1" dirty="0">
                        <a:solidFill>
                          <a:srgbClr val="FFFF99"/>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tc>
                <a:tc>
                  <a:txBody>
                    <a:bodyPr/>
                    <a:lstStyle/>
                    <a:p>
                      <a:pPr algn="ctr">
                        <a:lnSpc>
                          <a:spcPct val="115000"/>
                        </a:lnSpc>
                        <a:spcAft>
                          <a:spcPts val="0"/>
                        </a:spcAft>
                      </a:pPr>
                      <a:r>
                        <a:rPr lang="en-US" sz="1400" b="1" dirty="0">
                          <a:effectLst/>
                          <a:latin typeface="Arial" panose="020B0604020202020204" pitchFamily="34" charset="0"/>
                          <a:cs typeface="Arial" panose="020B0604020202020204" pitchFamily="34" charset="0"/>
                        </a:rPr>
                        <a:t> </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41118" marR="41118" marT="0" marB="0" anchor="ctr">
                    <a:solidFill>
                      <a:srgbClr val="B0F6F6"/>
                    </a:solidFill>
                  </a:tcPr>
                </a:tc>
                <a:tc>
                  <a:txBody>
                    <a:bodyPr/>
                    <a:lstStyle/>
                    <a:p>
                      <a:pPr>
                        <a:lnSpc>
                          <a:spcPct val="115000"/>
                        </a:lnSpc>
                        <a:spcAft>
                          <a:spcPts val="0"/>
                        </a:spcAft>
                      </a:pPr>
                      <a:r>
                        <a:rPr lang="en-US" sz="1400" dirty="0" err="1">
                          <a:effectLst/>
                        </a:rPr>
                        <a:t>Alcelaphine</a:t>
                      </a:r>
                      <a:r>
                        <a:rPr lang="en-US" sz="1400" dirty="0">
                          <a:effectLst/>
                        </a:rPr>
                        <a:t> herpesvirus 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B0F6F6"/>
                    </a:solidFill>
                  </a:tcPr>
                </a:tc>
                <a:tc>
                  <a:txBody>
                    <a:bodyPr/>
                    <a:lstStyle/>
                    <a:p>
                      <a:pPr>
                        <a:lnSpc>
                          <a:spcPct val="115000"/>
                        </a:lnSpc>
                        <a:spcAft>
                          <a:spcPts val="0"/>
                        </a:spcAft>
                      </a:pPr>
                      <a:r>
                        <a:rPr lang="en-US" sz="1400" dirty="0">
                          <a:effectLst/>
                          <a:highlight>
                            <a:srgbClr val="FFFF00"/>
                          </a:highlight>
                        </a:rPr>
                        <a:t>Bovine malignant catarrhal fever</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41118" marR="41118" marT="0" marB="0" anchor="ctr">
                    <a:solidFill>
                      <a:srgbClr val="B0F6F6"/>
                    </a:solidFill>
                  </a:tcPr>
                </a:tc>
                <a:extLst>
                  <a:ext uri="{0D108BD9-81ED-4DB2-BD59-A6C34878D82A}">
                    <a16:rowId xmlns:a16="http://schemas.microsoft.com/office/drawing/2014/main" val="1466306890"/>
                  </a:ext>
                </a:extLst>
              </a:tr>
            </a:tbl>
          </a:graphicData>
        </a:graphic>
      </p:graphicFrame>
    </p:spTree>
    <p:extLst>
      <p:ext uri="{BB962C8B-B14F-4D97-AF65-F5344CB8AC3E}">
        <p14:creationId xmlns:p14="http://schemas.microsoft.com/office/powerpoint/2010/main" val="128695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A2A3C9E-2BDB-4940-AD73-1266BB9B6432}"/>
              </a:ext>
            </a:extLst>
          </p:cNvPr>
          <p:cNvGraphicFramePr>
            <a:graphicFrameLocks noGrp="1"/>
          </p:cNvGraphicFramePr>
          <p:nvPr>
            <p:ph idx="1"/>
            <p:extLst>
              <p:ext uri="{D42A27DB-BD31-4B8C-83A1-F6EECF244321}">
                <p14:modId xmlns:p14="http://schemas.microsoft.com/office/powerpoint/2010/main" val="2964492330"/>
              </p:ext>
            </p:extLst>
          </p:nvPr>
        </p:nvGraphicFramePr>
        <p:xfrm>
          <a:off x="561103" y="1365306"/>
          <a:ext cx="10519981" cy="4457977"/>
        </p:xfrm>
        <a:graphic>
          <a:graphicData uri="http://schemas.openxmlformats.org/drawingml/2006/table">
            <a:tbl>
              <a:tblPr firstRow="1" firstCol="1" bandRow="1"/>
              <a:tblGrid>
                <a:gridCol w="1730698">
                  <a:extLst>
                    <a:ext uri="{9D8B030D-6E8A-4147-A177-3AD203B41FA5}">
                      <a16:colId xmlns:a16="http://schemas.microsoft.com/office/drawing/2014/main" val="205273448"/>
                    </a:ext>
                  </a:extLst>
                </a:gridCol>
                <a:gridCol w="2235853">
                  <a:extLst>
                    <a:ext uri="{9D8B030D-6E8A-4147-A177-3AD203B41FA5}">
                      <a16:colId xmlns:a16="http://schemas.microsoft.com/office/drawing/2014/main" val="3226350392"/>
                    </a:ext>
                  </a:extLst>
                </a:gridCol>
                <a:gridCol w="3276715">
                  <a:extLst>
                    <a:ext uri="{9D8B030D-6E8A-4147-A177-3AD203B41FA5}">
                      <a16:colId xmlns:a16="http://schemas.microsoft.com/office/drawing/2014/main" val="1439814052"/>
                    </a:ext>
                  </a:extLst>
                </a:gridCol>
                <a:gridCol w="3276715">
                  <a:extLst>
                    <a:ext uri="{9D8B030D-6E8A-4147-A177-3AD203B41FA5}">
                      <a16:colId xmlns:a16="http://schemas.microsoft.com/office/drawing/2014/main" val="4212142219"/>
                    </a:ext>
                  </a:extLst>
                </a:gridCol>
              </a:tblGrid>
              <a:tr h="1074646">
                <a:tc>
                  <a:txBody>
                    <a:bodyPr/>
                    <a:lstStyle/>
                    <a:p>
                      <a:pPr>
                        <a:lnSpc>
                          <a:spcPct val="115000"/>
                        </a:lnSpc>
                        <a:spcAft>
                          <a:spcPts val="0"/>
                        </a:spcAft>
                      </a:pP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r>
                        <a:rPr lang="en-US" sz="1100" b="1" i="1"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r>
                        <a:rPr lang="en-US" sz="1100" b="1" u="sng" dirty="0">
                          <a:solidFill>
                            <a:schemeClr val="bg1"/>
                          </a:solidFill>
                          <a:effectLst/>
                          <a:latin typeface="Arial" panose="020B0604020202020204" pitchFamily="34" charset="0"/>
                          <a:ea typeface="Calibri" panose="020F0502020204030204" pitchFamily="34" charset="0"/>
                          <a:cs typeface="Mangal" panose="02040503050203030202" pitchFamily="18" charset="0"/>
                        </a:rPr>
                        <a:t>Sub family</a:t>
                      </a:r>
                      <a:r>
                        <a:rPr lang="en-US" sz="1100" b="1"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Bef>
                          <a:spcPts val="1000"/>
                        </a:spcBef>
                        <a:spcAft>
                          <a:spcPts val="0"/>
                        </a:spcAft>
                      </a:pPr>
                      <a:r>
                        <a:rPr lang="en-US" sz="1100" b="1" i="1" dirty="0" err="1">
                          <a:solidFill>
                            <a:schemeClr val="bg1"/>
                          </a:solidFill>
                          <a:effectLst/>
                          <a:latin typeface="Arial" panose="020B0604020202020204" pitchFamily="34" charset="0"/>
                          <a:ea typeface="Times New Roman" panose="02020603050405020304" pitchFamily="18" charset="0"/>
                          <a:cs typeface="Mangal" panose="02040503050203030202" pitchFamily="18" charset="0"/>
                        </a:rPr>
                        <a:t>Betaherpesvirinae</a:t>
                      </a:r>
                      <a:endParaRPr lang="en-IN" sz="1000" b="1"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000" b="1" i="1" dirty="0">
                          <a:solidFill>
                            <a:schemeClr val="tx1"/>
                          </a:solidFill>
                          <a:effectLst/>
                          <a:latin typeface="Arial" panose="020B0604020202020204" pitchFamily="34" charset="0"/>
                          <a:ea typeface="Calibri" panose="020F0502020204030204" pitchFamily="34" charset="0"/>
                          <a:cs typeface="Mangal" panose="02040503050203030202" pitchFamily="18" charset="0"/>
                        </a:rPr>
                        <a:t> </a:t>
                      </a:r>
                      <a:r>
                        <a:rPr lang="en-IN" sz="1000" b="1" i="1" u="none" strike="noStrike" baseline="0" dirty="0">
                          <a:solidFill>
                            <a:schemeClr val="tx1"/>
                          </a:solidFill>
                          <a:latin typeface="AGaramond-BoldItalic"/>
                        </a:rPr>
                        <a:t>Cytomegalovirus</a:t>
                      </a:r>
                      <a:endParaRPr lang="en-IN" sz="10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angal" panose="02040503050203030202" pitchFamily="18" charset="0"/>
                        </a:rPr>
                        <a:t>Porcine </a:t>
                      </a:r>
                      <a:r>
                        <a:rPr lang="en-US" sz="1000" dirty="0" err="1">
                          <a:solidFill>
                            <a:schemeClr val="tx1"/>
                          </a:solidFill>
                          <a:effectLst/>
                          <a:latin typeface="Arial" panose="020B0604020202020204" pitchFamily="34" charset="0"/>
                          <a:ea typeface="Calibri" panose="020F0502020204030204" pitchFamily="34" charset="0"/>
                          <a:cs typeface="Mangal" panose="02040503050203030202" pitchFamily="18" charset="0"/>
                        </a:rPr>
                        <a:t>hepesvirus</a:t>
                      </a:r>
                      <a:r>
                        <a:rPr lang="en-US" sz="1000" dirty="0">
                          <a:solidFill>
                            <a:schemeClr val="tx1"/>
                          </a:solidFill>
                          <a:effectLst/>
                          <a:latin typeface="Arial" panose="020B0604020202020204" pitchFamily="34" charset="0"/>
                          <a:ea typeface="Calibri" panose="020F0502020204030204" pitchFamily="34" charset="0"/>
                          <a:cs typeface="Mangal" panose="02040503050203030202" pitchFamily="18" charset="0"/>
                        </a:rPr>
                        <a:t>  2</a:t>
                      </a:r>
                    </a:p>
                    <a:p>
                      <a:pPr>
                        <a:lnSpc>
                          <a:spcPct val="115000"/>
                        </a:lnSpc>
                        <a:spcAft>
                          <a:spcPts val="0"/>
                        </a:spcAft>
                      </a:pPr>
                      <a:r>
                        <a:rPr lang="en-IN" sz="1000" b="0" i="1" u="none" strike="noStrike" baseline="0" dirty="0" err="1">
                          <a:solidFill>
                            <a:schemeClr val="tx1"/>
                          </a:solidFill>
                          <a:latin typeface="AGaramond-Italic"/>
                        </a:rPr>
                        <a:t>Suid</a:t>
                      </a:r>
                      <a:r>
                        <a:rPr lang="en-IN" sz="1000" b="0" i="1" u="none" strike="noStrike" baseline="0" dirty="0">
                          <a:solidFill>
                            <a:schemeClr val="tx1"/>
                          </a:solidFill>
                          <a:latin typeface="AGaramond-Italic"/>
                        </a:rPr>
                        <a:t> herpesvirus 2 (</a:t>
                      </a:r>
                      <a:r>
                        <a:rPr lang="en-IN" sz="1000" b="0" i="0" u="none" strike="noStrike" baseline="0" dirty="0">
                          <a:solidFill>
                            <a:schemeClr val="tx1"/>
                          </a:solidFill>
                          <a:latin typeface="AGaramond-Regular"/>
                        </a:rPr>
                        <a:t>SuHV2</a:t>
                      </a:r>
                      <a:r>
                        <a:rPr lang="en-IN" sz="1000" b="0" i="1" u="none" strike="noStrike" baseline="0" dirty="0">
                          <a:solidFill>
                            <a:schemeClr val="tx1"/>
                          </a:solidFill>
                          <a:latin typeface="AGaramond-Italic"/>
                        </a:rPr>
                        <a:t>)</a:t>
                      </a:r>
                      <a:endParaRPr lang="en-IN" sz="1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angal" panose="02040503050203030202" pitchFamily="18" charset="0"/>
                        </a:rPr>
                        <a:t>Inclusion body rhinitis , generalized cytomegalovirus </a:t>
                      </a:r>
                      <a:endParaRPr lang="en-IN" sz="1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26452265"/>
                  </a:ext>
                </a:extLst>
              </a:tr>
              <a:tr h="533731">
                <a:tc rowSpan="4">
                  <a:txBody>
                    <a:bodyPr/>
                    <a:lstStyle/>
                    <a:p>
                      <a:pPr>
                        <a:lnSpc>
                          <a:spcPct val="115000"/>
                        </a:lnSpc>
                        <a:spcAft>
                          <a:spcPts val="0"/>
                        </a:spcAft>
                      </a:pPr>
                      <a:r>
                        <a:rPr lang="en-US" sz="1100" b="1" u="none" strike="noStrike"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r>
                        <a:rPr lang="en-US" sz="1100" b="1" i="1"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r>
                        <a:rPr lang="en-US" sz="1100" b="1" u="sng" dirty="0">
                          <a:solidFill>
                            <a:schemeClr val="bg1"/>
                          </a:solidFill>
                          <a:effectLst/>
                          <a:latin typeface="Arial" panose="020B0604020202020204" pitchFamily="34" charset="0"/>
                          <a:ea typeface="Calibri" panose="020F0502020204030204" pitchFamily="34" charset="0"/>
                          <a:cs typeface="Mangal" panose="02040503050203030202" pitchFamily="18" charset="0"/>
                        </a:rPr>
                        <a:t>Sub family</a:t>
                      </a:r>
                      <a:r>
                        <a:rPr lang="en-US" sz="1100" b="1"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r>
                        <a:rPr lang="en-US" sz="1100" b="1" i="1" dirty="0" err="1">
                          <a:solidFill>
                            <a:schemeClr val="bg1"/>
                          </a:solidFill>
                          <a:effectLst/>
                          <a:latin typeface="Arial" panose="020B0604020202020204" pitchFamily="34" charset="0"/>
                          <a:ea typeface="Calibri" panose="020F0502020204030204" pitchFamily="34" charset="0"/>
                          <a:cs typeface="Mangal" panose="02040503050203030202" pitchFamily="18" charset="0"/>
                        </a:rPr>
                        <a:t>Gammaherpesvirinae</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100" b="1" i="1" dirty="0" err="1">
                          <a:effectLst/>
                          <a:latin typeface="Arial" panose="020B0604020202020204" pitchFamily="34" charset="0"/>
                          <a:ea typeface="Calibri" panose="020F0502020204030204" pitchFamily="34" charset="0"/>
                          <a:cs typeface="Mangal" panose="02040503050203030202" pitchFamily="18" charset="0"/>
                        </a:rPr>
                        <a:t>Macavirus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100" dirty="0" err="1">
                          <a:effectLst/>
                          <a:latin typeface="Arial" panose="020B0604020202020204" pitchFamily="34" charset="0"/>
                          <a:ea typeface="Calibri" panose="020F0502020204030204" pitchFamily="34" charset="0"/>
                          <a:cs typeface="Mangal" panose="02040503050203030202" pitchFamily="18" charset="0"/>
                        </a:rPr>
                        <a:t>Alcelaphine</a:t>
                      </a:r>
                      <a:r>
                        <a:rPr lang="en-US" sz="1100" dirty="0">
                          <a:effectLst/>
                          <a:latin typeface="Arial" panose="020B0604020202020204" pitchFamily="34" charset="0"/>
                          <a:ea typeface="Calibri" panose="020F0502020204030204" pitchFamily="34" charset="0"/>
                          <a:cs typeface="Mangal" panose="02040503050203030202" pitchFamily="18" charset="0"/>
                        </a:rPr>
                        <a:t> herpesvirus 1 (AlHV1)                                      </a:t>
                      </a:r>
                      <a:r>
                        <a:rPr lang="en-US" sz="1000" dirty="0">
                          <a:effectLst/>
                          <a:latin typeface="Arial" panose="020B0604020202020204" pitchFamily="34" charset="0"/>
                          <a:ea typeface="Calibri" panose="020F0502020204030204" pitchFamily="34" charset="0"/>
                          <a:cs typeface="Mangal" panose="02040503050203030202" pitchFamily="18" charset="0"/>
                        </a:rPr>
                        <a:t>Malignant catarrhal fever virus(MCFV)</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000">
                          <a:effectLst/>
                          <a:highlight>
                            <a:srgbClr val="FFFF00"/>
                          </a:highlight>
                          <a:latin typeface="Arial" panose="020B0604020202020204" pitchFamily="34" charset="0"/>
                          <a:ea typeface="Calibri" panose="020F0502020204030204" pitchFamily="34" charset="0"/>
                          <a:cs typeface="Mangal" panose="02040503050203030202" pitchFamily="18" charset="0"/>
                        </a:rPr>
                        <a:t>Malignant catarrhal fever(MCF)</a:t>
                      </a:r>
                      <a:endParaRPr lang="en-IN" sz="100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extLst>
                  <a:ext uri="{0D108BD9-81ED-4DB2-BD59-A6C34878D82A}">
                    <a16:rowId xmlns:a16="http://schemas.microsoft.com/office/drawing/2014/main" val="367828522"/>
                  </a:ext>
                </a:extLst>
              </a:tr>
              <a:tr h="533731">
                <a:tc vMerge="1">
                  <a:txBody>
                    <a:bodyPr/>
                    <a:lstStyle/>
                    <a:p>
                      <a:endParaRPr lang="en-IN"/>
                    </a:p>
                  </a:txBody>
                  <a:tcPr/>
                </a:tc>
                <a:tc>
                  <a:txBody>
                    <a:bodyPr/>
                    <a:lstStyle/>
                    <a:p>
                      <a:pPr algn="ctr">
                        <a:lnSpc>
                          <a:spcPct val="115000"/>
                        </a:lnSpc>
                        <a:spcAft>
                          <a:spcPts val="0"/>
                        </a:spcAft>
                      </a:pPr>
                      <a:r>
                        <a:rPr lang="en-US" sz="1100" b="1" i="1" dirty="0" err="1">
                          <a:effectLst/>
                          <a:latin typeface="Arial" panose="020B0604020202020204" pitchFamily="34" charset="0"/>
                          <a:ea typeface="Calibri" panose="020F0502020204030204" pitchFamily="34" charset="0"/>
                          <a:cs typeface="Mangal" panose="02040503050203030202" pitchFamily="18" charset="0"/>
                        </a:rPr>
                        <a:t>Macavirus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000" i="1" dirty="0" err="1">
                          <a:effectLst/>
                          <a:latin typeface="Arial" panose="020B0604020202020204" pitchFamily="34" charset="0"/>
                          <a:ea typeface="Calibri" panose="020F0502020204030204" pitchFamily="34" charset="0"/>
                          <a:cs typeface="Mangal" panose="02040503050203030202" pitchFamily="18" charset="0"/>
                        </a:rPr>
                        <a:t>Suid</a:t>
                      </a:r>
                      <a:r>
                        <a:rPr lang="en-US" sz="1000" i="1" dirty="0">
                          <a:effectLst/>
                          <a:latin typeface="Arial" panose="020B0604020202020204" pitchFamily="34" charset="0"/>
                          <a:ea typeface="Calibri" panose="020F0502020204030204" pitchFamily="34" charset="0"/>
                          <a:cs typeface="Mangal" panose="02040503050203030202" pitchFamily="18" charset="0"/>
                        </a:rPr>
                        <a:t> herpesvirus 5</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000">
                          <a:effectLst/>
                          <a:latin typeface="Arial" panose="020B0604020202020204" pitchFamily="34" charset="0"/>
                          <a:ea typeface="Calibri" panose="020F0502020204030204" pitchFamily="34" charset="0"/>
                          <a:cs typeface="Mangal" panose="02040503050203030202" pitchFamily="18" charset="0"/>
                        </a:rPr>
                        <a:t> </a:t>
                      </a:r>
                      <a:endParaRPr lang="en-IN" sz="100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extLst>
                  <a:ext uri="{0D108BD9-81ED-4DB2-BD59-A6C34878D82A}">
                    <a16:rowId xmlns:a16="http://schemas.microsoft.com/office/drawing/2014/main" val="3679997917"/>
                  </a:ext>
                </a:extLst>
              </a:tr>
              <a:tr h="533731">
                <a:tc vMerge="1">
                  <a:txBody>
                    <a:bodyPr/>
                    <a:lstStyle/>
                    <a:p>
                      <a:endParaRPr lang="en-IN"/>
                    </a:p>
                  </a:txBody>
                  <a:tcPr/>
                </a:tc>
                <a:tc>
                  <a:txBody>
                    <a:bodyPr/>
                    <a:lstStyle/>
                    <a:p>
                      <a:pPr algn="ctr">
                        <a:lnSpc>
                          <a:spcPct val="115000"/>
                        </a:lnSpc>
                        <a:spcAft>
                          <a:spcPts val="0"/>
                        </a:spcAft>
                      </a:pPr>
                      <a:r>
                        <a:rPr lang="en-US" sz="1100" b="1" i="1" dirty="0" err="1">
                          <a:effectLst/>
                          <a:latin typeface="Arial" panose="020B0604020202020204" pitchFamily="34" charset="0"/>
                          <a:ea typeface="Calibri" panose="020F0502020204030204" pitchFamily="34" charset="0"/>
                          <a:cs typeface="Mangal" panose="02040503050203030202" pitchFamily="18" charset="0"/>
                        </a:rPr>
                        <a:t>Macavirus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000" i="1" dirty="0">
                          <a:effectLst/>
                          <a:latin typeface="Arial" panose="020B0604020202020204" pitchFamily="34" charset="0"/>
                          <a:ea typeface="Calibri" panose="020F0502020204030204" pitchFamily="34" charset="0"/>
                          <a:cs typeface="Mangal" panose="02040503050203030202" pitchFamily="18" charset="0"/>
                        </a:rPr>
                        <a:t>Ovine herpesvirus 2 (</a:t>
                      </a:r>
                      <a:r>
                        <a:rPr lang="en-US" sz="1000" dirty="0">
                          <a:effectLst/>
                          <a:latin typeface="Arial" panose="020B0604020202020204" pitchFamily="34" charset="0"/>
                          <a:ea typeface="Calibri" panose="020F0502020204030204" pitchFamily="34" charset="0"/>
                          <a:cs typeface="Mangal" panose="02040503050203030202" pitchFamily="18" charset="0"/>
                        </a:rPr>
                        <a:t>OvHV2)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Sheep - associated malignant catarrhal fever </a:t>
                      </a:r>
                      <a:r>
                        <a:rPr lang="en-US" sz="900" dirty="0">
                          <a:solidFill>
                            <a:srgbClr val="000000"/>
                          </a:solidFill>
                          <a:effectLst/>
                          <a:latin typeface="Arial" panose="020B0604020202020204" pitchFamily="34" charset="0"/>
                          <a:ea typeface="Calibri" panose="020F0502020204030204" pitchFamily="34" charset="0"/>
                          <a:cs typeface="Mangal" panose="02040503050203030202" pitchFamily="18" charset="0"/>
                        </a:rPr>
                        <a:t>of cattle 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F6F6"/>
                    </a:solidFill>
                  </a:tcPr>
                </a:tc>
                <a:extLst>
                  <a:ext uri="{0D108BD9-81ED-4DB2-BD59-A6C34878D82A}">
                    <a16:rowId xmlns:a16="http://schemas.microsoft.com/office/drawing/2014/main" val="315897067"/>
                  </a:ext>
                </a:extLst>
              </a:tr>
              <a:tr h="213875">
                <a:tc vMerge="1">
                  <a:txBody>
                    <a:bodyPr/>
                    <a:lstStyle/>
                    <a:p>
                      <a:endParaRPr lang="en-IN"/>
                    </a:p>
                  </a:txBody>
                  <a:tcPr/>
                </a:tc>
                <a:tc>
                  <a:txBody>
                    <a:bodyPr/>
                    <a:lstStyle/>
                    <a:p>
                      <a:pPr>
                        <a:lnSpc>
                          <a:spcPct val="115000"/>
                        </a:lnSpc>
                        <a:spcAft>
                          <a:spcPts val="0"/>
                        </a:spcAft>
                      </a:pPr>
                      <a:r>
                        <a:rPr lang="en-US" sz="900" b="1" i="1" dirty="0" err="1">
                          <a:solidFill>
                            <a:srgbClr val="000000"/>
                          </a:solidFill>
                          <a:effectLst/>
                          <a:latin typeface="Arial" panose="020B0604020202020204" pitchFamily="34" charset="0"/>
                          <a:ea typeface="Calibri" panose="020F0502020204030204" pitchFamily="34" charset="0"/>
                          <a:cs typeface="Mangal" panose="02040503050203030202" pitchFamily="18" charset="0"/>
                        </a:rPr>
                        <a:t>Rhadinovirus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i="1" dirty="0">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813223"/>
                  </a:ext>
                </a:extLst>
              </a:tr>
              <a:tr h="213875">
                <a:tc>
                  <a:txBody>
                    <a:bodyPr/>
                    <a:lstStyle/>
                    <a:p>
                      <a:pPr>
                        <a:lnSpc>
                          <a:spcPct val="115000"/>
                        </a:lnSpc>
                        <a:spcAft>
                          <a:spcPts val="0"/>
                        </a:spcAft>
                      </a:pPr>
                      <a:r>
                        <a:rPr lang="en-US" sz="100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US" sz="900" b="1" i="1" dirty="0" err="1">
                          <a:solidFill>
                            <a:srgbClr val="000000"/>
                          </a:solidFill>
                          <a:effectLst/>
                          <a:latin typeface="Arial" panose="020B0604020202020204" pitchFamily="34" charset="0"/>
                          <a:ea typeface="Calibri" panose="020F0502020204030204" pitchFamily="34" charset="0"/>
                          <a:cs typeface="Mangal" panose="02040503050203030202" pitchFamily="18" charset="0"/>
                        </a:rPr>
                        <a:t>Lymphocryptovirus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i="1" dirty="0">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160275"/>
                  </a:ext>
                </a:extLst>
              </a:tr>
              <a:tr h="926637">
                <a:tc>
                  <a:txBody>
                    <a:bodyPr/>
                    <a:lstStyle/>
                    <a:p>
                      <a:pPr>
                        <a:lnSpc>
                          <a:spcPct val="115000"/>
                        </a:lnSpc>
                        <a:spcAft>
                          <a:spcPts val="0"/>
                        </a:spcAft>
                      </a:pPr>
                      <a:r>
                        <a:rPr lang="en-US" sz="1000" dirty="0">
                          <a:solidFill>
                            <a:schemeClr val="bg1"/>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US" sz="900" b="1" i="1" dirty="0" err="1">
                          <a:solidFill>
                            <a:srgbClr val="000000"/>
                          </a:solidFill>
                          <a:effectLst/>
                          <a:latin typeface="Arial" panose="020B0604020202020204" pitchFamily="34" charset="0"/>
                          <a:ea typeface="Calibri" panose="020F0502020204030204" pitchFamily="34" charset="0"/>
                          <a:cs typeface="Mangal" panose="02040503050203030202" pitchFamily="18" charset="0"/>
                        </a:rPr>
                        <a:t>Percavirus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spcAft>
                          <a:spcPts val="0"/>
                        </a:spcAft>
                      </a:pPr>
                      <a:r>
                        <a:rPr lang="en-US" sz="1000" i="1" dirty="0">
                          <a:effectLst/>
                          <a:latin typeface="Arial" panose="020B0604020202020204" pitchFamily="34" charset="0"/>
                          <a:ea typeface="Calibri" panose="020F0502020204030204" pitchFamily="34" charset="0"/>
                          <a:cs typeface="Mangal" panose="02040503050203030202" pitchFamily="18" charset="0"/>
                        </a:rPr>
                        <a:t>Equid herpesvirus 2</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  equine cytomegalovirus infection.</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489196358"/>
                  </a:ext>
                </a:extLst>
              </a:tr>
              <a:tr h="427751">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US" sz="900" b="1" i="1" dirty="0">
                          <a:solidFill>
                            <a:srgbClr val="000000"/>
                          </a:solidFill>
                          <a:effectLst/>
                          <a:latin typeface="Arial" panose="020B0604020202020204" pitchFamily="34" charset="0"/>
                          <a:ea typeface="Calibri" panose="020F0502020204030204" pitchFamily="34" charset="0"/>
                          <a:cs typeface="Mangal" panose="02040503050203030202" pitchFamily="18" charset="0"/>
                        </a:rPr>
                        <a:t> </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spcAft>
                          <a:spcPts val="0"/>
                        </a:spcAft>
                      </a:pPr>
                      <a:r>
                        <a:rPr lang="en-US" sz="1000" i="1" dirty="0">
                          <a:effectLst/>
                          <a:latin typeface="Arial" panose="020B0604020202020204" pitchFamily="34" charset="0"/>
                          <a:ea typeface="Calibri" panose="020F0502020204030204" pitchFamily="34" charset="0"/>
                          <a:cs typeface="Mangal" panose="02040503050203030202" pitchFamily="18" charset="0"/>
                        </a:rPr>
                        <a:t> Equid herpesvirus 5</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 Multinodular pulmonary fibrosis (MPF)</a:t>
                      </a:r>
                    </a:p>
                    <a:p>
                      <a:pPr>
                        <a:lnSpc>
                          <a:spcPct val="115000"/>
                        </a:lnSpc>
                        <a:spcAft>
                          <a:spcPts val="0"/>
                        </a:spcAft>
                      </a:pPr>
                      <a:r>
                        <a:rPr lang="en-US" sz="1000" dirty="0">
                          <a:effectLst/>
                          <a:latin typeface="Arial" panose="020B0604020202020204" pitchFamily="34" charset="0"/>
                          <a:ea typeface="Calibri" panose="020F0502020204030204" pitchFamily="34" charset="0"/>
                          <a:cs typeface="Mangal" panose="02040503050203030202" pitchFamily="18" charset="0"/>
                        </a:rPr>
                        <a:t>Skin and ocular disease and lymphoma in horses</a:t>
                      </a: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marL="63372" marR="63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2538130082"/>
                  </a:ext>
                </a:extLst>
              </a:tr>
            </a:tbl>
          </a:graphicData>
        </a:graphic>
      </p:graphicFrame>
    </p:spTree>
    <p:extLst>
      <p:ext uri="{BB962C8B-B14F-4D97-AF65-F5344CB8AC3E}">
        <p14:creationId xmlns:p14="http://schemas.microsoft.com/office/powerpoint/2010/main" val="216451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BB32C5A-DE53-42E7-BFC8-31520B149D7C}"/>
              </a:ext>
            </a:extLst>
          </p:cNvPr>
          <p:cNvSpPr>
            <a:spLocks noGrp="1" noChangeArrowheads="1"/>
          </p:cNvSpPr>
          <p:nvPr>
            <p:ph type="title"/>
          </p:nvPr>
        </p:nvSpPr>
        <p:spPr>
          <a:xfrm>
            <a:off x="708246" y="229771"/>
            <a:ext cx="5652797" cy="714375"/>
          </a:xfrm>
          <a:ln/>
        </p:spPr>
        <p:txBody>
          <a:bodyPr/>
          <a:lstStyle/>
          <a:p>
            <a:r>
              <a:rPr lang="en-US" altLang="en-US" sz="3375" dirty="0">
                <a:latin typeface="Arial" panose="020B0604020202020204" pitchFamily="34" charset="0"/>
                <a:cs typeface="Arial" panose="020B0604020202020204" pitchFamily="34" charset="0"/>
              </a:rPr>
              <a:t>Properties of Herpesviruses</a:t>
            </a:r>
          </a:p>
        </p:txBody>
      </p:sp>
      <p:sp>
        <p:nvSpPr>
          <p:cNvPr id="16386" name="Rectangle 2">
            <a:extLst>
              <a:ext uri="{FF2B5EF4-FFF2-40B4-BE49-F238E27FC236}">
                <a16:creationId xmlns:a16="http://schemas.microsoft.com/office/drawing/2014/main" id="{9E80D0D5-AD86-48C4-B168-D0620495577D}"/>
              </a:ext>
            </a:extLst>
          </p:cNvPr>
          <p:cNvSpPr>
            <a:spLocks noGrp="1" noChangeArrowheads="1"/>
          </p:cNvSpPr>
          <p:nvPr>
            <p:ph type="body" idx="1"/>
          </p:nvPr>
        </p:nvSpPr>
        <p:spPr>
          <a:xfrm>
            <a:off x="629307" y="1114787"/>
            <a:ext cx="6089546" cy="4866680"/>
          </a:xfrm>
          <a:ln/>
        </p:spPr>
        <p:txBody>
          <a:bodyPr/>
          <a:lstStyle/>
          <a:p>
            <a:pPr marL="625056"/>
            <a:r>
              <a:rPr lang="en-US" altLang="en-US" sz="2109" dirty="0">
                <a:latin typeface="Helvetica" panose="020B0604020202020204" pitchFamily="34" charset="0"/>
                <a:cs typeface="Helvetica" panose="020B0604020202020204" pitchFamily="34" charset="0"/>
              </a:rPr>
              <a:t>Structure and Composition</a:t>
            </a:r>
          </a:p>
          <a:p>
            <a:pPr marL="937584" lvl="1">
              <a:spcBef>
                <a:spcPts val="562"/>
              </a:spcBef>
            </a:pPr>
            <a:r>
              <a:rPr lang="en-US" altLang="en-US" sz="2109" dirty="0">
                <a:latin typeface="Helvetica" panose="020B0604020202020204" pitchFamily="34" charset="0"/>
                <a:cs typeface="Helvetica" panose="020B0604020202020204" pitchFamily="34" charset="0"/>
              </a:rPr>
              <a:t>Spherical </a:t>
            </a:r>
            <a:r>
              <a:rPr lang="en-US" altLang="en-US" sz="2109" dirty="0" err="1">
                <a:latin typeface="Helvetica" panose="020B0604020202020204" pitchFamily="34" charset="0"/>
                <a:cs typeface="Helvetica" panose="020B0604020202020204" pitchFamily="34" charset="0"/>
              </a:rPr>
              <a:t>iscoahedron</a:t>
            </a:r>
            <a:r>
              <a:rPr lang="en-US" altLang="en-US" sz="2109" dirty="0">
                <a:latin typeface="Helvetica" panose="020B0604020202020204" pitchFamily="34" charset="0"/>
                <a:cs typeface="Helvetica" panose="020B0604020202020204" pitchFamily="34" charset="0"/>
              </a:rPr>
              <a:t>, 150-200 nm</a:t>
            </a:r>
          </a:p>
          <a:p>
            <a:pPr marL="937584" lvl="1">
              <a:spcBef>
                <a:spcPts val="562"/>
              </a:spcBef>
            </a:pPr>
            <a:r>
              <a:rPr lang="en-US" altLang="en-US" sz="2109" dirty="0">
                <a:latin typeface="Helvetica" panose="020B0604020202020204" pitchFamily="34" charset="0"/>
                <a:cs typeface="Helvetica" panose="020B0604020202020204" pitchFamily="34" charset="0"/>
              </a:rPr>
              <a:t>Double-stranded DNA, linear</a:t>
            </a:r>
          </a:p>
          <a:p>
            <a:pPr marL="937584" lvl="1">
              <a:spcBef>
                <a:spcPts val="562"/>
              </a:spcBef>
            </a:pPr>
            <a:r>
              <a:rPr lang="en-US" altLang="en-US" sz="2109" dirty="0">
                <a:latin typeface="Helvetica" panose="020B0604020202020204" pitchFamily="34" charset="0"/>
                <a:cs typeface="Helvetica" panose="020B0604020202020204" pitchFamily="34" charset="0"/>
              </a:rPr>
              <a:t>More than </a:t>
            </a:r>
            <a:r>
              <a:rPr lang="en-US" altLang="en-US" sz="2109" dirty="0">
                <a:solidFill>
                  <a:srgbClr val="FF0000"/>
                </a:solidFill>
                <a:latin typeface="Helvetica" panose="020B0604020202020204" pitchFamily="34" charset="0"/>
                <a:cs typeface="Helvetica" panose="020B0604020202020204" pitchFamily="34" charset="0"/>
              </a:rPr>
              <a:t>35 proteins</a:t>
            </a:r>
          </a:p>
          <a:p>
            <a:pPr marL="937584" lvl="1">
              <a:spcBef>
                <a:spcPts val="562"/>
              </a:spcBef>
            </a:pPr>
            <a:r>
              <a:rPr lang="en-US" altLang="en-US" sz="2109" dirty="0">
                <a:latin typeface="Helvetica" panose="020B0604020202020204" pitchFamily="34" charset="0"/>
                <a:cs typeface="Helvetica" panose="020B0604020202020204" pitchFamily="34" charset="0"/>
              </a:rPr>
              <a:t>Enveloped</a:t>
            </a:r>
          </a:p>
          <a:p>
            <a:pPr marL="937584" lvl="1">
              <a:spcBef>
                <a:spcPts val="562"/>
              </a:spcBef>
            </a:pPr>
            <a:r>
              <a:rPr lang="en-US" altLang="en-US" sz="2109" dirty="0">
                <a:solidFill>
                  <a:srgbClr val="FF0000"/>
                </a:solidFill>
                <a:latin typeface="Helvetica" panose="020B0604020202020204" pitchFamily="34" charset="0"/>
                <a:cs typeface="Helvetica" panose="020B0604020202020204" pitchFamily="34" charset="0"/>
              </a:rPr>
              <a:t>Replication from nucleus </a:t>
            </a:r>
            <a:r>
              <a:rPr lang="en-US" altLang="en-US" sz="2109" dirty="0">
                <a:latin typeface="Helvetica" panose="020B0604020202020204" pitchFamily="34" charset="0"/>
                <a:cs typeface="Helvetica" panose="020B0604020202020204" pitchFamily="34" charset="0"/>
              </a:rPr>
              <a:t>(budding)</a:t>
            </a:r>
          </a:p>
          <a:p>
            <a:pPr marL="937584" lvl="1">
              <a:spcBef>
                <a:spcPts val="562"/>
              </a:spcBef>
            </a:pPr>
            <a:r>
              <a:rPr lang="en-US" altLang="en-US" sz="2109" dirty="0">
                <a:latin typeface="Helvetica" panose="020B0604020202020204" pitchFamily="34" charset="0"/>
                <a:cs typeface="Helvetica" panose="020B0604020202020204" pitchFamily="34" charset="0"/>
              </a:rPr>
              <a:t>Features</a:t>
            </a:r>
          </a:p>
          <a:p>
            <a:pPr marL="1250112" lvl="2">
              <a:spcBef>
                <a:spcPts val="562"/>
              </a:spcBef>
            </a:pPr>
            <a:r>
              <a:rPr lang="en-US" altLang="en-US" sz="2109" dirty="0">
                <a:latin typeface="Helvetica" panose="020B0604020202020204" pitchFamily="34" charset="0"/>
                <a:cs typeface="Helvetica" panose="020B0604020202020204" pitchFamily="34" charset="0"/>
              </a:rPr>
              <a:t>Encode </a:t>
            </a:r>
            <a:r>
              <a:rPr lang="en-US" altLang="en-US" sz="2109" dirty="0">
                <a:solidFill>
                  <a:srgbClr val="FF0000"/>
                </a:solidFill>
                <a:latin typeface="Helvetica" panose="020B0604020202020204" pitchFamily="34" charset="0"/>
                <a:cs typeface="Helvetica" panose="020B0604020202020204" pitchFamily="34" charset="0"/>
              </a:rPr>
              <a:t>many enzymes</a:t>
            </a:r>
          </a:p>
          <a:p>
            <a:pPr marL="1250112" lvl="2">
              <a:spcBef>
                <a:spcPts val="562"/>
              </a:spcBef>
            </a:pPr>
            <a:r>
              <a:rPr lang="en-US" altLang="en-US" sz="2109" dirty="0">
                <a:latin typeface="Helvetica" panose="020B0604020202020204" pitchFamily="34" charset="0"/>
                <a:cs typeface="Helvetica" panose="020B0604020202020204" pitchFamily="34" charset="0"/>
              </a:rPr>
              <a:t>Establish </a:t>
            </a:r>
            <a:r>
              <a:rPr lang="en-US" altLang="en-US" sz="2109" dirty="0">
                <a:solidFill>
                  <a:srgbClr val="FF0000"/>
                </a:solidFill>
                <a:latin typeface="Helvetica" panose="020B0604020202020204" pitchFamily="34" charset="0"/>
                <a:cs typeface="Helvetica" panose="020B0604020202020204" pitchFamily="34" charset="0"/>
              </a:rPr>
              <a:t>latent </a:t>
            </a:r>
            <a:r>
              <a:rPr lang="en-US" altLang="en-US" sz="2109" dirty="0">
                <a:latin typeface="Helvetica" panose="020B0604020202020204" pitchFamily="34" charset="0"/>
                <a:cs typeface="Helvetica" panose="020B0604020202020204" pitchFamily="34" charset="0"/>
              </a:rPr>
              <a:t>infections</a:t>
            </a:r>
          </a:p>
          <a:p>
            <a:pPr marL="1250112" lvl="2">
              <a:spcBef>
                <a:spcPts val="562"/>
              </a:spcBef>
            </a:pPr>
            <a:r>
              <a:rPr lang="en-US" altLang="en-US" sz="2109" dirty="0">
                <a:solidFill>
                  <a:srgbClr val="FF0000"/>
                </a:solidFill>
                <a:latin typeface="Helvetica" panose="020B0604020202020204" pitchFamily="34" charset="0"/>
                <a:cs typeface="Helvetica" panose="020B0604020202020204" pitchFamily="34" charset="0"/>
              </a:rPr>
              <a:t>Lifelong persistence</a:t>
            </a:r>
          </a:p>
          <a:p>
            <a:pPr marL="1250112" lvl="2">
              <a:spcBef>
                <a:spcPts val="562"/>
              </a:spcBef>
            </a:pPr>
            <a:r>
              <a:rPr lang="en-US" altLang="en-US" sz="2109" dirty="0">
                <a:latin typeface="Helvetica" panose="020B0604020202020204" pitchFamily="34" charset="0"/>
                <a:cs typeface="Helvetica" panose="020B0604020202020204" pitchFamily="34" charset="0"/>
              </a:rPr>
              <a:t>Significant </a:t>
            </a:r>
            <a:r>
              <a:rPr lang="en-US" altLang="en-US" sz="2109" dirty="0">
                <a:solidFill>
                  <a:srgbClr val="FF0000"/>
                </a:solidFill>
                <a:latin typeface="Helvetica" panose="020B0604020202020204" pitchFamily="34" charset="0"/>
                <a:cs typeface="Helvetica" panose="020B0604020202020204" pitchFamily="34" charset="0"/>
              </a:rPr>
              <a:t>cause of death </a:t>
            </a:r>
            <a:r>
              <a:rPr lang="en-US" altLang="en-US" sz="2109" dirty="0">
                <a:latin typeface="Helvetica" panose="020B0604020202020204" pitchFamily="34" charset="0"/>
                <a:cs typeface="Helvetica" panose="020B0604020202020204" pitchFamily="34" charset="0"/>
              </a:rPr>
              <a:t>in immunocompromised hosts</a:t>
            </a:r>
          </a:p>
          <a:p>
            <a:pPr marL="1250112" lvl="2">
              <a:spcBef>
                <a:spcPts val="562"/>
              </a:spcBef>
            </a:pPr>
            <a:r>
              <a:rPr lang="en-US" altLang="en-US" sz="2109" dirty="0">
                <a:latin typeface="Helvetica" panose="020B0604020202020204" pitchFamily="34" charset="0"/>
                <a:cs typeface="Helvetica" panose="020B0604020202020204" pitchFamily="34" charset="0"/>
              </a:rPr>
              <a:t>Some can cause cancers</a:t>
            </a:r>
          </a:p>
        </p:txBody>
      </p:sp>
      <p:pic>
        <p:nvPicPr>
          <p:cNvPr id="3" name="Picture 2">
            <a:extLst>
              <a:ext uri="{FF2B5EF4-FFF2-40B4-BE49-F238E27FC236}">
                <a16:creationId xmlns:a16="http://schemas.microsoft.com/office/drawing/2014/main" id="{98B70582-56E5-4980-8874-67DB3D9DE6AC}"/>
              </a:ext>
            </a:extLst>
          </p:cNvPr>
          <p:cNvPicPr>
            <a:picLocks noChangeAspect="1"/>
          </p:cNvPicPr>
          <p:nvPr/>
        </p:nvPicPr>
        <p:blipFill>
          <a:blip r:embed="rId2"/>
          <a:stretch>
            <a:fillRect/>
          </a:stretch>
        </p:blipFill>
        <p:spPr>
          <a:xfrm>
            <a:off x="6732047" y="-43070"/>
            <a:ext cx="4830646" cy="1888292"/>
          </a:xfrm>
          <a:prstGeom prst="rect">
            <a:avLst/>
          </a:prstGeom>
        </p:spPr>
      </p:pic>
      <p:pic>
        <p:nvPicPr>
          <p:cNvPr id="2" name="Picture 1">
            <a:extLst>
              <a:ext uri="{FF2B5EF4-FFF2-40B4-BE49-F238E27FC236}">
                <a16:creationId xmlns:a16="http://schemas.microsoft.com/office/drawing/2014/main" id="{332D1625-ABB7-4961-9DCF-898D506610C3}"/>
              </a:ext>
            </a:extLst>
          </p:cNvPr>
          <p:cNvPicPr>
            <a:picLocks noChangeAspect="1"/>
          </p:cNvPicPr>
          <p:nvPr/>
        </p:nvPicPr>
        <p:blipFill>
          <a:blip r:embed="rId3"/>
          <a:stretch>
            <a:fillRect/>
          </a:stretch>
        </p:blipFill>
        <p:spPr>
          <a:xfrm>
            <a:off x="6834213" y="3763617"/>
            <a:ext cx="4865860" cy="3094383"/>
          </a:xfrm>
          <a:prstGeom prst="rect">
            <a:avLst/>
          </a:prstGeom>
        </p:spPr>
      </p:pic>
      <p:pic>
        <p:nvPicPr>
          <p:cNvPr id="4" name="Picture 3">
            <a:extLst>
              <a:ext uri="{FF2B5EF4-FFF2-40B4-BE49-F238E27FC236}">
                <a16:creationId xmlns:a16="http://schemas.microsoft.com/office/drawing/2014/main" id="{5D334AC3-4CB8-4A48-AAF3-2DFC77938D28}"/>
              </a:ext>
            </a:extLst>
          </p:cNvPr>
          <p:cNvPicPr>
            <a:picLocks noChangeAspect="1"/>
          </p:cNvPicPr>
          <p:nvPr/>
        </p:nvPicPr>
        <p:blipFill>
          <a:blip r:embed="rId4"/>
          <a:stretch>
            <a:fillRect/>
          </a:stretch>
        </p:blipFill>
        <p:spPr>
          <a:xfrm>
            <a:off x="8719502" y="1859951"/>
            <a:ext cx="3095931" cy="2063954"/>
          </a:xfrm>
          <a:prstGeom prst="rect">
            <a:avLst/>
          </a:prstGeom>
        </p:spPr>
      </p:pic>
      <p:sp>
        <p:nvSpPr>
          <p:cNvPr id="5" name="Rectangle 4">
            <a:extLst>
              <a:ext uri="{FF2B5EF4-FFF2-40B4-BE49-F238E27FC236}">
                <a16:creationId xmlns:a16="http://schemas.microsoft.com/office/drawing/2014/main" id="{12D011B3-6974-4FA0-8CB1-0EC9C0108F0F}"/>
              </a:ext>
            </a:extLst>
          </p:cNvPr>
          <p:cNvSpPr/>
          <p:nvPr/>
        </p:nvSpPr>
        <p:spPr>
          <a:xfrm>
            <a:off x="8719502" y="3705676"/>
            <a:ext cx="1510285" cy="276999"/>
          </a:xfrm>
          <a:prstGeom prst="rect">
            <a:avLst/>
          </a:prstGeom>
        </p:spPr>
        <p:txBody>
          <a:bodyPr wrap="none">
            <a:spAutoFit/>
          </a:bodyPr>
          <a:lstStyle/>
          <a:p>
            <a:r>
              <a:rPr lang="en-IN" sz="1200" dirty="0"/>
              <a:t>Source: Etienne </a:t>
            </a:r>
            <a:r>
              <a:rPr lang="en-IN" sz="1200" dirty="0" err="1"/>
              <a:t>Thiry</a:t>
            </a:r>
            <a:endParaRPr lang="en-IN" sz="1200" dirty="0"/>
          </a:p>
        </p:txBody>
      </p:sp>
    </p:spTree>
    <p:extLst>
      <p:ext uri="{BB962C8B-B14F-4D97-AF65-F5344CB8AC3E}">
        <p14:creationId xmlns:p14="http://schemas.microsoft.com/office/powerpoint/2010/main" val="226446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EED4-2FEC-4421-9378-F56A6C72BB4E}"/>
              </a:ext>
            </a:extLst>
          </p:cNvPr>
          <p:cNvSpPr>
            <a:spLocks noGrp="1"/>
          </p:cNvSpPr>
          <p:nvPr>
            <p:ph type="title"/>
          </p:nvPr>
        </p:nvSpPr>
        <p:spPr/>
        <p:txBody>
          <a:bodyPr>
            <a:normAutofit/>
          </a:bodyPr>
          <a:lstStyle/>
          <a:p>
            <a:r>
              <a:rPr lang="en-US" sz="3600" dirty="0">
                <a:solidFill>
                  <a:srgbClr val="000000"/>
                </a:solidFill>
                <a:latin typeface="Times New Roman" panose="02020603050405020304" pitchFamily="18" charset="0"/>
              </a:rPr>
              <a:t>All herpesvirus virions have four structural elements. </a:t>
            </a:r>
            <a:endParaRPr lang="en-IN" sz="4000" dirty="0"/>
          </a:p>
        </p:txBody>
      </p:sp>
      <p:sp>
        <p:nvSpPr>
          <p:cNvPr id="3" name="Content Placeholder 2">
            <a:extLst>
              <a:ext uri="{FF2B5EF4-FFF2-40B4-BE49-F238E27FC236}">
                <a16:creationId xmlns:a16="http://schemas.microsoft.com/office/drawing/2014/main" id="{17A7A5B4-5A73-4C54-95C4-6B8EBF4A868F}"/>
              </a:ext>
            </a:extLst>
          </p:cNvPr>
          <p:cNvSpPr>
            <a:spLocks noGrp="1"/>
          </p:cNvSpPr>
          <p:nvPr>
            <p:ph idx="1"/>
          </p:nvPr>
        </p:nvSpPr>
        <p:spPr>
          <a:xfrm>
            <a:off x="569844" y="1493676"/>
            <a:ext cx="6768548" cy="4893872"/>
          </a:xfrm>
          <a:solidFill>
            <a:srgbClr val="FFFF99"/>
          </a:solidFill>
        </p:spPr>
        <p:txBody>
          <a:bodyPr>
            <a:normAutofit fontScale="55000" lnSpcReduction="20000"/>
          </a:bodyPr>
          <a:lstStyle/>
          <a:p>
            <a:pPr>
              <a:lnSpc>
                <a:spcPct val="160000"/>
              </a:lnSpc>
            </a:pPr>
            <a:r>
              <a:rPr lang="en-US" b="1" i="0" dirty="0">
                <a:solidFill>
                  <a:srgbClr val="000000"/>
                </a:solidFill>
                <a:effectLst/>
                <a:latin typeface="Arial" panose="020B0604020202020204" pitchFamily="34" charset="0"/>
                <a:cs typeface="Arial" panose="020B0604020202020204" pitchFamily="34" charset="0"/>
              </a:rPr>
              <a:t>Envelope. </a:t>
            </a:r>
            <a:r>
              <a:rPr lang="en-US" b="0" i="0" dirty="0">
                <a:solidFill>
                  <a:srgbClr val="000000"/>
                </a:solidFill>
                <a:effectLst/>
                <a:latin typeface="Arial" panose="020B0604020202020204" pitchFamily="34" charset="0"/>
                <a:cs typeface="Arial" panose="020B0604020202020204" pitchFamily="34" charset="0"/>
              </a:rPr>
              <a:t>The envelope is the outer layer of the virion and is composed of altered host membrane and a dozen unique viral glycoproteins. They appear in electron micrographs as short spikes embedded in the envelope.</a:t>
            </a:r>
          </a:p>
          <a:p>
            <a:pPr>
              <a:lnSpc>
                <a:spcPct val="160000"/>
              </a:lnSpc>
            </a:pPr>
            <a:r>
              <a:rPr lang="en-US" b="1" i="0" dirty="0">
                <a:solidFill>
                  <a:srgbClr val="000000"/>
                </a:solidFill>
                <a:effectLst/>
                <a:latin typeface="Arial" panose="020B0604020202020204" pitchFamily="34" charset="0"/>
                <a:cs typeface="Arial" panose="020B0604020202020204" pitchFamily="34" charset="0"/>
              </a:rPr>
              <a:t>Tegument. </a:t>
            </a:r>
            <a:r>
              <a:rPr lang="en-US" b="0" i="0" dirty="0">
                <a:solidFill>
                  <a:srgbClr val="000000"/>
                </a:solidFill>
                <a:effectLst/>
                <a:latin typeface="Arial" panose="020B0604020202020204" pitchFamily="34" charset="0"/>
                <a:cs typeface="Arial" panose="020B0604020202020204" pitchFamily="34" charset="0"/>
              </a:rPr>
              <a:t>Between the capsid and envelope is an amorphous, sometimes asymmetrical, feature named the tegument. It consists of viral enzymes, some of which are needed to take control of the cell's chemical processes and subvert them to virion production, some of which defend against the host cell's immediate responses, and others for which the function is not yet understood.</a:t>
            </a:r>
          </a:p>
          <a:p>
            <a:pPr>
              <a:lnSpc>
                <a:spcPct val="160000"/>
              </a:lnSpc>
            </a:pPr>
            <a:r>
              <a:rPr lang="en-US" b="1" i="0" dirty="0">
                <a:solidFill>
                  <a:srgbClr val="000000"/>
                </a:solidFill>
                <a:effectLst/>
                <a:latin typeface="Arial" panose="020B0604020202020204" pitchFamily="34" charset="0"/>
                <a:cs typeface="Arial" panose="020B0604020202020204" pitchFamily="34" charset="0"/>
              </a:rPr>
              <a:t>Capsid. </a:t>
            </a:r>
            <a:r>
              <a:rPr lang="en-US" b="0" i="0" dirty="0">
                <a:solidFill>
                  <a:srgbClr val="000000"/>
                </a:solidFill>
                <a:effectLst/>
                <a:latin typeface="Arial" panose="020B0604020202020204" pitchFamily="34" charset="0"/>
                <a:cs typeface="Arial" panose="020B0604020202020204" pitchFamily="34" charset="0"/>
              </a:rPr>
              <a:t>Surrounding the core is an icosahedral capsid with a 100 nm diameter constructed of 162 capsomeres.</a:t>
            </a:r>
            <a:endParaRPr lang="en-US" b="1" i="0" dirty="0">
              <a:solidFill>
                <a:srgbClr val="000000"/>
              </a:solidFill>
              <a:effectLst/>
              <a:latin typeface="Arial" panose="020B0604020202020204" pitchFamily="34" charset="0"/>
              <a:cs typeface="Arial" panose="020B0604020202020204" pitchFamily="34" charset="0"/>
            </a:endParaRPr>
          </a:p>
          <a:p>
            <a:pPr>
              <a:lnSpc>
                <a:spcPct val="160000"/>
              </a:lnSpc>
            </a:pPr>
            <a:r>
              <a:rPr lang="en-US" b="1" i="0" dirty="0">
                <a:solidFill>
                  <a:srgbClr val="000000"/>
                </a:solidFill>
                <a:effectLst/>
                <a:latin typeface="Arial" panose="020B0604020202020204" pitchFamily="34" charset="0"/>
                <a:cs typeface="Arial" panose="020B0604020202020204" pitchFamily="34" charset="0"/>
              </a:rPr>
              <a:t>Core. </a:t>
            </a:r>
            <a:r>
              <a:rPr lang="en-US" b="0" i="0" dirty="0">
                <a:solidFill>
                  <a:srgbClr val="000000"/>
                </a:solidFill>
                <a:effectLst/>
                <a:latin typeface="Arial" panose="020B0604020202020204" pitchFamily="34" charset="0"/>
                <a:cs typeface="Arial" panose="020B0604020202020204" pitchFamily="34" charset="0"/>
              </a:rPr>
              <a:t>The core consists of a single linear molecule of dsDNA in the form of a torus.</a:t>
            </a:r>
          </a:p>
          <a:p>
            <a:pPr marL="0" indent="0">
              <a:buNone/>
            </a:pPr>
            <a:endParaRPr lang="en-IN" dirty="0"/>
          </a:p>
        </p:txBody>
      </p:sp>
      <p:pic>
        <p:nvPicPr>
          <p:cNvPr id="5" name="Picture 4">
            <a:extLst>
              <a:ext uri="{FF2B5EF4-FFF2-40B4-BE49-F238E27FC236}">
                <a16:creationId xmlns:a16="http://schemas.microsoft.com/office/drawing/2014/main" id="{3B493C65-AAAC-4BD7-9654-523AA3CF086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06748" y="1493676"/>
            <a:ext cx="4227443" cy="2595631"/>
          </a:xfrm>
          <a:prstGeom prst="rect">
            <a:avLst/>
          </a:prstGeom>
        </p:spPr>
      </p:pic>
    </p:spTree>
    <p:extLst>
      <p:ext uri="{BB962C8B-B14F-4D97-AF65-F5344CB8AC3E}">
        <p14:creationId xmlns:p14="http://schemas.microsoft.com/office/powerpoint/2010/main" val="121521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5904-2318-48A6-895E-8D9DA1C1F994}"/>
              </a:ext>
            </a:extLst>
          </p:cNvPr>
          <p:cNvSpPr>
            <a:spLocks noGrp="1"/>
          </p:cNvSpPr>
          <p:nvPr>
            <p:ph type="title"/>
          </p:nvPr>
        </p:nvSpPr>
        <p:spPr/>
        <p:txBody>
          <a:bodyPr/>
          <a:lstStyle/>
          <a:p>
            <a:r>
              <a:rPr lang="en-IN" dirty="0"/>
              <a:t>MORPHOLOGY</a:t>
            </a:r>
          </a:p>
        </p:txBody>
      </p:sp>
      <p:pic>
        <p:nvPicPr>
          <p:cNvPr id="4" name="Content Placeholder 3">
            <a:extLst>
              <a:ext uri="{FF2B5EF4-FFF2-40B4-BE49-F238E27FC236}">
                <a16:creationId xmlns:a16="http://schemas.microsoft.com/office/drawing/2014/main" id="{75FF9322-D4C2-4F09-8C00-1BA57ACFF3EA}"/>
              </a:ext>
            </a:extLst>
          </p:cNvPr>
          <p:cNvPicPr>
            <a:picLocks noGrp="1" noChangeAspect="1"/>
          </p:cNvPicPr>
          <p:nvPr>
            <p:ph idx="1"/>
          </p:nvPr>
        </p:nvPicPr>
        <p:blipFill rotWithShape="1">
          <a:blip r:embed="rId2">
            <a:lum contrast="20000"/>
          </a:blip>
          <a:srcRect t="5461" r="1550"/>
          <a:stretch/>
        </p:blipFill>
        <p:spPr>
          <a:xfrm>
            <a:off x="1487556" y="2010356"/>
            <a:ext cx="6412035" cy="3740906"/>
          </a:xfrm>
          <a:prstGeom prst="rect">
            <a:avLst/>
          </a:prstGeom>
          <a:ln>
            <a:solidFill>
              <a:schemeClr val="accent1"/>
            </a:solidFill>
          </a:ln>
        </p:spPr>
      </p:pic>
    </p:spTree>
    <p:extLst>
      <p:ext uri="{BB962C8B-B14F-4D97-AF65-F5344CB8AC3E}">
        <p14:creationId xmlns:p14="http://schemas.microsoft.com/office/powerpoint/2010/main" val="108479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3C6BD72-2786-4B8E-A1E4-BD662254A21D}"/>
              </a:ext>
            </a:extLst>
          </p:cNvPr>
          <p:cNvSpPr>
            <a:spLocks noGrp="1" noChangeArrowheads="1"/>
          </p:cNvSpPr>
          <p:nvPr>
            <p:ph type="title" idx="4294967295"/>
          </p:nvPr>
        </p:nvSpPr>
        <p:spPr>
          <a:xfrm>
            <a:off x="2063751" y="260350"/>
            <a:ext cx="7972425" cy="884238"/>
          </a:xfrm>
        </p:spPr>
        <p:txBody>
          <a:bodyPr anchor="b">
            <a:normAutofit/>
          </a:bodyPr>
          <a:lstStyle/>
          <a:p>
            <a:pPr algn="ctr" eaLnBrk="1" hangingPunct="1">
              <a:defRPr/>
            </a:pPr>
            <a:r>
              <a:rPr lang="en-US" b="1">
                <a:solidFill>
                  <a:srgbClr val="E41606"/>
                </a:solidFill>
              </a:rPr>
              <a:t>ICOSAHEDRAL CAPSID</a:t>
            </a:r>
          </a:p>
        </p:txBody>
      </p:sp>
      <p:sp>
        <p:nvSpPr>
          <p:cNvPr id="11267" name="Rectangle 3">
            <a:extLst>
              <a:ext uri="{FF2B5EF4-FFF2-40B4-BE49-F238E27FC236}">
                <a16:creationId xmlns:a16="http://schemas.microsoft.com/office/drawing/2014/main" id="{58A7241B-A2FE-4660-A413-DA7824A715CC}"/>
              </a:ext>
            </a:extLst>
          </p:cNvPr>
          <p:cNvSpPr>
            <a:spLocks noGrp="1" noChangeArrowheads="1"/>
          </p:cNvSpPr>
          <p:nvPr>
            <p:ph sz="quarter" idx="4294967295"/>
          </p:nvPr>
        </p:nvSpPr>
        <p:spPr>
          <a:xfrm>
            <a:off x="1466850" y="1143001"/>
            <a:ext cx="8401050" cy="5330825"/>
          </a:xfrm>
        </p:spPr>
        <p:txBody>
          <a:bodyPr vert="horz" lIns="91440" tIns="45720" rIns="91440" bIns="45720" rtlCol="0">
            <a:normAutofit/>
          </a:bodyPr>
          <a:lstStyle/>
          <a:p>
            <a:pPr marL="273050" indent="-273050"/>
            <a:r>
              <a:rPr lang="en-US" altLang="en-US"/>
              <a:t>A polyhedron with 20 equilateral faces and 12 vertices</a:t>
            </a:r>
          </a:p>
          <a:p>
            <a:pPr marL="273050" indent="-273050"/>
            <a:r>
              <a:rPr lang="en-US" altLang="en-US" b="1">
                <a:solidFill>
                  <a:srgbClr val="C00000"/>
                </a:solidFill>
              </a:rPr>
              <a:t>capsomers</a:t>
            </a:r>
          </a:p>
          <a:p>
            <a:pPr marL="639763" lvl="1" indent="-273050"/>
            <a:r>
              <a:rPr lang="en-US" altLang="en-US" sz="2600"/>
              <a:t>ring or knob-shaped units made of 5 or 6 protomers</a:t>
            </a:r>
          </a:p>
          <a:p>
            <a:pPr marL="639763" lvl="1" indent="-273050"/>
            <a:r>
              <a:rPr lang="en-US" altLang="en-US" sz="2600" b="1">
                <a:solidFill>
                  <a:srgbClr val="C00000"/>
                </a:solidFill>
              </a:rPr>
              <a:t>pentamers (pentons)</a:t>
            </a:r>
            <a:r>
              <a:rPr lang="en-US" altLang="en-US" sz="2600">
                <a:solidFill>
                  <a:srgbClr val="C00000"/>
                </a:solidFill>
              </a:rPr>
              <a:t> </a:t>
            </a:r>
            <a:r>
              <a:rPr lang="en-US" altLang="en-US" sz="2600"/>
              <a:t>– 5 subunit capsomers</a:t>
            </a:r>
          </a:p>
          <a:p>
            <a:pPr marL="639763" lvl="1" indent="-273050"/>
            <a:r>
              <a:rPr lang="en-US" altLang="en-US" sz="2600" b="1">
                <a:solidFill>
                  <a:srgbClr val="C00000"/>
                </a:solidFill>
              </a:rPr>
              <a:t>hexamers (hexons)</a:t>
            </a:r>
            <a:r>
              <a:rPr lang="en-US" altLang="en-US" sz="2600">
                <a:solidFill>
                  <a:srgbClr val="C00000"/>
                </a:solidFill>
              </a:rPr>
              <a:t> </a:t>
            </a:r>
            <a:r>
              <a:rPr lang="en-US" altLang="en-US" sz="2600"/>
              <a:t>– 6 subunit capsomers</a:t>
            </a:r>
          </a:p>
        </p:txBody>
      </p:sp>
      <p:pic>
        <p:nvPicPr>
          <p:cNvPr id="11268" name="Picture 4" descr="icosanim">
            <a:extLst>
              <a:ext uri="{FF2B5EF4-FFF2-40B4-BE49-F238E27FC236}">
                <a16:creationId xmlns:a16="http://schemas.microsoft.com/office/drawing/2014/main" id="{E9B7EFEA-8D7B-451A-A6AB-AE3AC6A3343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3276600"/>
            <a:ext cx="2990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Figure 1">
            <a:extLst>
              <a:ext uri="{FF2B5EF4-FFF2-40B4-BE49-F238E27FC236}">
                <a16:creationId xmlns:a16="http://schemas.microsoft.com/office/drawing/2014/main" id="{D8B6B3C8-7F9B-4405-B923-8582C6183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106" b="-1485"/>
          <a:stretch>
            <a:fillRect/>
          </a:stretch>
        </p:blipFill>
        <p:spPr bwMode="auto">
          <a:xfrm>
            <a:off x="5918200" y="3048000"/>
            <a:ext cx="4121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struc_caps_form_pro_c_la_784">
            <a:extLst>
              <a:ext uri="{FF2B5EF4-FFF2-40B4-BE49-F238E27FC236}">
                <a16:creationId xmlns:a16="http://schemas.microsoft.com/office/drawing/2014/main" id="{095AF2D7-A83E-46C9-86FE-DD352D81E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3357563"/>
            <a:ext cx="37719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67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865</Words>
  <Application>Microsoft Office PowerPoint</Application>
  <PresentationFormat>Widescreen</PresentationFormat>
  <Paragraphs>159</Paragraphs>
  <Slides>10</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vt:i4>
      </vt:variant>
    </vt:vector>
  </HeadingPairs>
  <TitlesOfParts>
    <vt:vector size="25" baseType="lpstr">
      <vt:lpstr>AGaramond-BoldItalic</vt:lpstr>
      <vt:lpstr>AGaramond-Italic</vt:lpstr>
      <vt:lpstr>AGaramond-Regular</vt:lpstr>
      <vt:lpstr>Arial</vt:lpstr>
      <vt:lpstr>Calibri</vt:lpstr>
      <vt:lpstr>Calibri Light</vt:lpstr>
      <vt:lpstr>Cambria (Headings)</vt:lpstr>
      <vt:lpstr>Gill Sans</vt:lpstr>
      <vt:lpstr>Helvetica</vt:lpstr>
      <vt:lpstr>open_sansregular</vt:lpstr>
      <vt:lpstr>Pragmatica</vt:lpstr>
      <vt:lpstr>Times New Roman</vt:lpstr>
      <vt:lpstr>Wingdings</vt:lpstr>
      <vt:lpstr>Office Theme</vt:lpstr>
      <vt:lpstr>1_Office Theme</vt:lpstr>
      <vt:lpstr>HERPESVIRIDAE</vt:lpstr>
      <vt:lpstr>Bovine Herpesvirus</vt:lpstr>
      <vt:lpstr>PowerPoint Presentation</vt:lpstr>
      <vt:lpstr>PowerPoint Presentation</vt:lpstr>
      <vt:lpstr>PowerPoint Presentation</vt:lpstr>
      <vt:lpstr>Properties of Herpesviruses</vt:lpstr>
      <vt:lpstr>All herpesvirus virions have four structural elements. </vt:lpstr>
      <vt:lpstr>MORPHOLOGY</vt:lpstr>
      <vt:lpstr>ICOSAHEDRAL CAPSID</vt:lpstr>
      <vt:lpstr>Replication of Herpesviruses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MNAOJ KUMAR</dc:creator>
  <cp:lastModifiedBy>MANOJ KUMAR</cp:lastModifiedBy>
  <cp:revision>32</cp:revision>
  <dcterms:created xsi:type="dcterms:W3CDTF">2018-02-23T05:39:26Z</dcterms:created>
  <dcterms:modified xsi:type="dcterms:W3CDTF">2020-04-08T10:48:24Z</dcterms:modified>
</cp:coreProperties>
</file>