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1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21" r:id="rId10"/>
    <p:sldId id="32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860331" y="840828"/>
            <a:ext cx="8968636" cy="18077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haroni" pitchFamily="2" charset="-79"/>
                <a:cs typeface="Aharoni" pitchFamily="2" charset="-79"/>
              </a:rPr>
              <a:t>Mechanism of </a:t>
            </a:r>
          </a:p>
          <a:p>
            <a:pPr algn="ctr"/>
            <a:r>
              <a:rPr lang="en-US" sz="4800" dirty="0" smtClean="0">
                <a:latin typeface="Aharoni" pitchFamily="2" charset="-79"/>
                <a:cs typeface="Aharoni" pitchFamily="2" charset="-79"/>
              </a:rPr>
              <a:t>General </a:t>
            </a: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Anaesthesia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1771" y="4261215"/>
            <a:ext cx="1004746" cy="1023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426" y="4271723"/>
            <a:ext cx="1218973" cy="10254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1311" y="4712078"/>
            <a:ext cx="110358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Dr.Kumari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9586" y="2478820"/>
            <a:ext cx="57839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507" y="263387"/>
            <a:ext cx="10618814" cy="132367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Theories of General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Anaesthesia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(Mode of action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406" y="1692056"/>
            <a:ext cx="10394731" cy="5244771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IN" sz="3000" b="1" dirty="0" smtClean="0">
                <a:latin typeface="Comic Sans MS" panose="030F0702030302020204" pitchFamily="66" charset="0"/>
              </a:rPr>
              <a:t>MOA of GA has been studied for many decades but still there is no clear explanation.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IN" sz="3000" b="1" dirty="0" smtClean="0">
                <a:latin typeface="Comic Sans MS" panose="030F0702030302020204" pitchFamily="66" charset="0"/>
              </a:rPr>
              <a:t>GA belong to different chemical classes and can produce anaesthesia in variable ways.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IN" sz="3000" b="1" dirty="0" smtClean="0">
                <a:latin typeface="Comic Sans MS" panose="030F0702030302020204" pitchFamily="66" charset="0"/>
              </a:rPr>
              <a:t>Anaesthetics  </a:t>
            </a:r>
            <a:r>
              <a:rPr lang="en-IN" sz="3000" b="1" dirty="0" smtClean="0">
                <a:latin typeface="Comic Sans MS" panose="030F0702030302020204" pitchFamily="66" charset="0"/>
              </a:rPr>
              <a:t>appear to act principally on the </a:t>
            </a:r>
            <a:r>
              <a:rPr lang="en-IN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cell membrane</a:t>
            </a:r>
            <a:r>
              <a:rPr lang="en-IN" sz="3000" b="1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3000" b="1" dirty="0">
                <a:latin typeface="Comic Sans MS" panose="030F0702030302020204" pitchFamily="66" charset="0"/>
              </a:rPr>
              <a:t>Theories of General </a:t>
            </a:r>
            <a:r>
              <a:rPr lang="en-US" sz="3000" b="1" dirty="0" smtClean="0">
                <a:latin typeface="Comic Sans MS" panose="030F0702030302020204" pitchFamily="66" charset="0"/>
              </a:rPr>
              <a:t>Anaesthesia focus primarily on the interaction of anaesthetics with component  of </a:t>
            </a:r>
            <a:r>
              <a:rPr lang="en-IN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cell membrane</a:t>
            </a:r>
            <a:r>
              <a:rPr lang="en-US" sz="3000" b="1" dirty="0" smtClean="0">
                <a:latin typeface="Comic Sans MS" panose="030F0702030302020204" pitchFamily="66" charset="0"/>
              </a:rPr>
              <a:t>  - </a:t>
            </a:r>
            <a:r>
              <a:rPr lang="en-US" sz="3000" b="1" dirty="0" smtClean="0">
                <a:latin typeface="Comic Sans MS" panose="030F0702030302020204" pitchFamily="66" charset="0"/>
              </a:rPr>
              <a:t>Lipids, Proteins</a:t>
            </a:r>
            <a:endParaRPr lang="en-IN" sz="3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172" y="1217663"/>
            <a:ext cx="10947627" cy="3291275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omic Sans MS" panose="030F0702030302020204" pitchFamily="66" charset="0"/>
              </a:rPr>
              <a:t>Compounds </a:t>
            </a:r>
            <a:r>
              <a:rPr lang="en-US" sz="2600" b="1" dirty="0">
                <a:latin typeface="Comic Sans MS" panose="030F0702030302020204" pitchFamily="66" charset="0"/>
              </a:rPr>
              <a:t>with high lipid solubility easily penetrate the </a:t>
            </a:r>
            <a:r>
              <a:rPr lang="en-US" sz="2600" b="1" dirty="0" smtClean="0">
                <a:latin typeface="Comic Sans MS" panose="030F0702030302020204" pitchFamily="66" charset="0"/>
              </a:rPr>
              <a:t>CNS</a:t>
            </a:r>
            <a:r>
              <a:rPr lang="en-US" sz="2600" b="1" dirty="0">
                <a:latin typeface="Comic Sans MS" panose="030F0702030302020204" pitchFamily="66" charset="0"/>
              </a:rPr>
              <a:t>, being rich in lipids, and alter </a:t>
            </a:r>
            <a:r>
              <a:rPr lang="en-US" sz="2600" b="1" dirty="0" smtClean="0">
                <a:latin typeface="Comic Sans MS" panose="030F0702030302020204" pitchFamily="66" charset="0"/>
              </a:rPr>
              <a:t>the </a:t>
            </a:r>
            <a:r>
              <a:rPr lang="en-US" sz="2600" b="1" dirty="0">
                <a:latin typeface="Comic Sans MS" panose="030F0702030302020204" pitchFamily="66" charset="0"/>
              </a:rPr>
              <a:t>function of </a:t>
            </a:r>
            <a:r>
              <a:rPr lang="en-US" sz="2600" b="1" dirty="0" smtClean="0">
                <a:latin typeface="Comic Sans MS" panose="030F0702030302020204" pitchFamily="66" charset="0"/>
              </a:rPr>
              <a:t>nerves.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omic Sans MS" panose="030F0702030302020204" pitchFamily="66" charset="0"/>
              </a:rPr>
              <a:t>Theory: </a:t>
            </a:r>
            <a:r>
              <a:rPr lang="en-US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Potency </a:t>
            </a:r>
            <a:r>
              <a:rPr lang="en-US" sz="2600" b="1" dirty="0" smtClean="0">
                <a:latin typeface="Comic Sans MS" panose="030F0702030302020204" pitchFamily="66" charset="0"/>
              </a:rPr>
              <a:t>of an </a:t>
            </a:r>
            <a:r>
              <a:rPr lang="en-US" sz="2600" b="1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2600" b="1" dirty="0" smtClean="0">
                <a:latin typeface="Comic Sans MS" panose="030F0702030302020204" pitchFamily="66" charset="0"/>
              </a:rPr>
              <a:t> is directly proportional to its affinity and </a:t>
            </a:r>
            <a:r>
              <a:rPr lang="en-US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solubility in lipid portion of  the nerves.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omic Sans MS" panose="030F0702030302020204" pitchFamily="66" charset="0"/>
              </a:rPr>
              <a:t>Higher the partition coefficient, higher the potency of anesthetics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Solubility </a:t>
            </a:r>
            <a:r>
              <a:rPr lang="en-US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Fat / Solubility in Water  = Partition Coefficient</a:t>
            </a:r>
            <a:r>
              <a:rPr lang="en-US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en-IN" sz="2600" dirty="0">
              <a:latin typeface="Comic Sans MS" panose="030F0702030302020204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1252" y="4741802"/>
            <a:ext cx="6234362" cy="187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55666" y="348209"/>
            <a:ext cx="10783133" cy="5960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Lipid solubility theory of Overton and Meyer (1901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IN" sz="36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19985" y="6069920"/>
            <a:ext cx="10618814" cy="596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35614" y="4831677"/>
            <a:ext cx="4267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9625" indent="-809625" algn="just"/>
            <a:r>
              <a:rPr lang="en-US" sz="2200" b="1" dirty="0" smtClean="0">
                <a:latin typeface="Comic Sans MS" panose="030F0702030302020204" pitchFamily="66" charset="0"/>
              </a:rPr>
              <a:t>Figure: </a:t>
            </a:r>
            <a:r>
              <a:rPr lang="en-US" sz="2200" dirty="0" smtClean="0">
                <a:latin typeface="Comic Sans MS" panose="030F0702030302020204" pitchFamily="66" charset="0"/>
              </a:rPr>
              <a:t>Interpretation </a:t>
            </a:r>
            <a:r>
              <a:rPr lang="en-US" sz="2200" dirty="0" smtClean="0">
                <a:latin typeface="Comic Sans MS" panose="030F0702030302020204" pitchFamily="66" charset="0"/>
              </a:rPr>
              <a:t>of the cut-off effect in the frame </a:t>
            </a:r>
            <a:r>
              <a:rPr lang="en-US" sz="2200" dirty="0" smtClean="0">
                <a:latin typeface="Comic Sans MS" panose="030F0702030302020204" pitchFamily="66" charset="0"/>
              </a:rPr>
              <a:t>off  </a:t>
            </a:r>
            <a:r>
              <a:rPr lang="en-US" sz="2200" dirty="0" smtClean="0">
                <a:latin typeface="Comic Sans MS" panose="030F0702030302020204" pitchFamily="66" charset="0"/>
              </a:rPr>
              <a:t>lipid hypothesis of anesthetic mechanism.</a:t>
            </a:r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5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416" y="382372"/>
            <a:ext cx="9851176" cy="8289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Surface Tension or Adsorption Theory of </a:t>
            </a:r>
            <a:r>
              <a:rPr lang="en-US" sz="3200" b="1" dirty="0" err="1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Traube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(1904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35" y="1590805"/>
            <a:ext cx="10321446" cy="5267195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Ability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the agent to reduce the surface tension 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the neuronal membrane by adsorption.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Alters 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transmembrane ionic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permeability 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across the neuronal membrane and interfere with nerve function (generation of 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AP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), resulting into anesthesia.</a:t>
            </a:r>
          </a:p>
          <a:p>
            <a:pPr algn="just"/>
            <a:r>
              <a:rPr lang="en-IN" sz="28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Warbung  (1921, 1930) </a:t>
            </a:r>
            <a:r>
              <a:rPr lang="en-IN" sz="28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Accumulation </a:t>
            </a:r>
            <a:r>
              <a:rPr lang="en-IN" sz="28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narcotic agent on cell surface caused alteration of metabolic processes, permeability and neuronal transmission resulting in anaesthesia.</a:t>
            </a:r>
          </a:p>
          <a:p>
            <a:pPr algn="just"/>
            <a:r>
              <a:rPr lang="en-IN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Elements and Wilson (1962) </a:t>
            </a:r>
            <a:r>
              <a:rPr lang="en-IN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Nitrous </a:t>
            </a:r>
            <a:r>
              <a:rPr lang="en-IN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oxide, cyclopropane, halothane and chloroform lower the surface tension.</a:t>
            </a:r>
            <a:endParaRPr lang="en-IN" sz="28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IN" sz="28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837" y="676661"/>
            <a:ext cx="10730628" cy="966695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Microcrystal Theory of Pauling and Miller (1961)</a:t>
            </a:r>
            <a:endParaRPr lang="en-IN" sz="3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186" y="1939230"/>
            <a:ext cx="10452426" cy="4356466"/>
          </a:xfrm>
        </p:spPr>
        <p:txBody>
          <a:bodyPr>
            <a:noAutofit/>
          </a:bodyPr>
          <a:lstStyle/>
          <a:p>
            <a:pPr marL="452438" indent="-452438" algn="just">
              <a:spcBef>
                <a:spcPts val="2400"/>
              </a:spcBef>
            </a:pPr>
            <a:r>
              <a:rPr lang="en-US" sz="2800" b="1" dirty="0" smtClean="0">
                <a:latin typeface="Comic Sans MS" panose="030F0702030302020204" pitchFamily="66" charset="0"/>
              </a:rPr>
              <a:t>Anesthetics </a:t>
            </a:r>
            <a:r>
              <a:rPr lang="en-US" sz="2800" b="1" dirty="0" smtClean="0">
                <a:latin typeface="Comic Sans MS" panose="030F0702030302020204" pitchFamily="66" charset="0"/>
              </a:rPr>
              <a:t>facilitate </a:t>
            </a:r>
            <a:r>
              <a:rPr lang="en-US" sz="2800" b="1" dirty="0">
                <a:latin typeface="Comic Sans MS" panose="030F0702030302020204" pitchFamily="66" charset="0"/>
              </a:rPr>
              <a:t>formation of </a:t>
            </a:r>
            <a:r>
              <a:rPr lang="en-US" sz="2800" b="1" dirty="0" smtClean="0">
                <a:latin typeface="Comic Sans MS" panose="030F0702030302020204" pitchFamily="66" charset="0"/>
              </a:rPr>
              <a:t>microcrystals </a:t>
            </a:r>
            <a:r>
              <a:rPr lang="en-US" sz="2800" b="1" dirty="0">
                <a:latin typeface="Comic Sans MS" panose="030F0702030302020204" pitchFamily="66" charset="0"/>
              </a:rPr>
              <a:t>or iceberg/clathrates: </a:t>
            </a:r>
            <a:r>
              <a:rPr lang="en-US" sz="2800" b="1" dirty="0" smtClean="0">
                <a:latin typeface="Comic Sans MS" panose="030F0702030302020204" pitchFamily="66" charset="0"/>
              </a:rPr>
              <a:t>(</a:t>
            </a:r>
            <a:r>
              <a:rPr lang="en-US" sz="2800" b="1" dirty="0" smtClean="0">
                <a:latin typeface="Comic Sans MS" panose="030F0702030302020204" pitchFamily="66" charset="0"/>
              </a:rPr>
              <a:t>anesthetics hydrate </a:t>
            </a:r>
            <a:r>
              <a:rPr lang="en-US" sz="2800" b="1" dirty="0" smtClean="0">
                <a:latin typeface="Comic Sans MS" panose="030F0702030302020204" pitchFamily="66" charset="0"/>
              </a:rPr>
              <a:t>crystals) ice </a:t>
            </a:r>
            <a:r>
              <a:rPr lang="en-US" sz="2800" b="1" dirty="0">
                <a:latin typeface="Comic Sans MS" panose="030F0702030302020204" pitchFamily="66" charset="0"/>
              </a:rPr>
              <a:t>crystals within the nerve cells and thus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disrupt conductance of impulses. </a:t>
            </a:r>
            <a:endParaRPr lang="en-US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2438" indent="-452438" algn="just">
              <a:spcBef>
                <a:spcPts val="24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Impede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ionic mobility, electrical charge, and chemical and enzymatic activity of the brain,  (</a:t>
            </a:r>
            <a:r>
              <a:rPr lang="en-US" sz="2800" b="1" dirty="0" smtClean="0">
                <a:latin typeface="Comic Sans MS" panose="030F0702030302020204" pitchFamily="66" charset="0"/>
              </a:rPr>
              <a:t>produce depression and unconsciousness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).</a:t>
            </a:r>
          </a:p>
          <a:p>
            <a:pPr marL="452438" indent="-452438" algn="just">
              <a:spcBef>
                <a:spcPts val="24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theory does not  explain </a:t>
            </a:r>
            <a:r>
              <a:rPr lang="en-US" sz="2800" b="1" dirty="0" smtClean="0">
                <a:latin typeface="Comic Sans MS" panose="030F0702030302020204" pitchFamily="66" charset="0"/>
              </a:rPr>
              <a:t>anesthesia produced by barbiturates and some other anesthetics.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spcBef>
                <a:spcPts val="2400"/>
              </a:spcBef>
              <a:buNone/>
            </a:pPr>
            <a:endParaRPr lang="en-IN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290" y="655642"/>
            <a:ext cx="10119013" cy="59509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Protein Binding Theory of Frank and Lieb (1982)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3351" y="1658617"/>
            <a:ext cx="5399869" cy="507851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Anaesthetics act by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reversibly binding to a hydrophobic domain 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of a protein or by concentrating at the lipid-protein interface in the nerve cell membrane. 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The 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binding causes expansion of the nerve membrane and thus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interferes with the function of nerve membrane proteins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.</a:t>
            </a:r>
            <a:endParaRPr lang="en-IN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39" y="2333297"/>
            <a:ext cx="5634714" cy="3100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321" y="450146"/>
            <a:ext cx="10195325" cy="6192390"/>
          </a:xfrm>
        </p:spPr>
        <p:txBody>
          <a:bodyPr>
            <a:noAutofit/>
          </a:bodyPr>
          <a:lstStyle/>
          <a:p>
            <a:pPr marL="714375" indent="-714375" algn="just"/>
            <a:r>
              <a:rPr lang="en-IN" sz="2800" dirty="0">
                <a:latin typeface="Comic Sans MS" panose="030F0702030302020204" pitchFamily="66" charset="0"/>
              </a:rPr>
              <a:t>Bulky and </a:t>
            </a:r>
            <a:r>
              <a:rPr lang="en-IN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hydrophobic anaesthetic molecules accumulate inside the neuronal cell membrane </a:t>
            </a:r>
            <a:r>
              <a:rPr lang="en-IN" sz="2800" dirty="0">
                <a:latin typeface="Comic Sans MS" panose="030F0702030302020204" pitchFamily="66" charset="0"/>
              </a:rPr>
              <a:t>causing its distortion and expansion (thickening) due to volume displacement. 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pPr marL="714375" indent="-714375" algn="just">
              <a:buNone/>
            </a:pPr>
            <a:endParaRPr lang="en-IN" sz="1050" dirty="0" smtClean="0">
              <a:latin typeface="Comic Sans MS" panose="030F0702030302020204" pitchFamily="66" charset="0"/>
            </a:endParaRPr>
          </a:p>
          <a:p>
            <a:pPr marL="714375" indent="-714375" algn="just"/>
            <a:r>
              <a:rPr lang="en-IN" sz="2800" dirty="0" smtClean="0">
                <a:latin typeface="Comic Sans MS" panose="030F0702030302020204" pitchFamily="66" charset="0"/>
              </a:rPr>
              <a:t>Membrane </a:t>
            </a:r>
            <a:r>
              <a:rPr lang="en-IN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thickening reversibly alters function </a:t>
            </a:r>
            <a:r>
              <a:rPr lang="en-IN" sz="2800" dirty="0">
                <a:latin typeface="Comic Sans MS" panose="030F0702030302020204" pitchFamily="66" charset="0"/>
              </a:rPr>
              <a:t>of membrane ion channels thus providing anaesthetic effect. 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pPr marL="714375" indent="-714375" algn="just">
              <a:buNone/>
            </a:pPr>
            <a:endParaRPr lang="en-IN" sz="1100" dirty="0" smtClean="0">
              <a:latin typeface="Comic Sans MS" panose="030F0702030302020204" pitchFamily="66" charset="0"/>
            </a:endParaRPr>
          </a:p>
          <a:p>
            <a:pPr marL="714375" indent="-714375" algn="just"/>
            <a:r>
              <a:rPr lang="en-IN" sz="2800" dirty="0" smtClean="0">
                <a:latin typeface="Comic Sans MS" panose="030F0702030302020204" pitchFamily="66" charset="0"/>
              </a:rPr>
              <a:t>Actual </a:t>
            </a:r>
            <a:r>
              <a:rPr lang="en-IN" sz="2800" dirty="0">
                <a:latin typeface="Comic Sans MS" panose="030F0702030302020204" pitchFamily="66" charset="0"/>
              </a:rPr>
              <a:t>chemical structure of the anaesthetic agent </a:t>
            </a:r>
            <a:r>
              <a:rPr lang="en-IN" sz="2800" dirty="0" smtClean="0">
                <a:latin typeface="Comic Sans MS" panose="030F0702030302020204" pitchFamily="66" charset="0"/>
              </a:rPr>
              <a:t> </a:t>
            </a:r>
            <a:r>
              <a:rPr lang="en-IN" sz="2800" dirty="0">
                <a:latin typeface="Comic Sans MS" panose="030F0702030302020204" pitchFamily="66" charset="0"/>
              </a:rPr>
              <a:t>was not important, but its </a:t>
            </a:r>
            <a:r>
              <a:rPr lang="en-IN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molecular </a:t>
            </a:r>
            <a:r>
              <a:rPr lang="en-IN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volume</a:t>
            </a:r>
            <a:r>
              <a:rPr lang="en-IN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plays the major role: </a:t>
            </a:r>
            <a:r>
              <a:rPr lang="en-IN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the more space within membrane is occupied by anaesthetic - the greater is the anaesthetic effect.</a:t>
            </a:r>
          </a:p>
        </p:txBody>
      </p:sp>
    </p:spTree>
    <p:extLst>
      <p:ext uri="{BB962C8B-B14F-4D97-AF65-F5344CB8AC3E}">
        <p14:creationId xmlns:p14="http://schemas.microsoft.com/office/powerpoint/2010/main" val="8122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874" y="160647"/>
            <a:ext cx="9563079" cy="79133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Receptor </a:t>
            </a:r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Theory </a:t>
            </a:r>
            <a:r>
              <a:rPr lang="en-US" sz="4000" b="1" dirty="0">
                <a:latin typeface="Comic Sans MS" panose="030F0702030302020204" pitchFamily="66" charset="0"/>
              </a:rPr>
              <a:t/>
            </a:r>
            <a:br>
              <a:rPr lang="en-US" sz="4000" b="1" dirty="0">
                <a:latin typeface="Comic Sans MS" panose="030F0702030302020204" pitchFamily="66" charset="0"/>
              </a:rPr>
            </a:br>
            <a:endParaRPr lang="en-IN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44" y="1153255"/>
            <a:ext cx="11383136" cy="5830866"/>
          </a:xfrm>
        </p:spPr>
        <p:txBody>
          <a:bodyPr>
            <a:noAutofit/>
          </a:bodyPr>
          <a:lstStyle/>
          <a:p>
            <a:pPr marL="452438" indent="-452438" algn="just">
              <a:buFont typeface="Wingdings" pitchFamily="2" charset="2"/>
              <a:buChar char="q"/>
            </a:pPr>
            <a:r>
              <a:rPr lang="en-US" sz="2700" dirty="0" smtClean="0">
                <a:latin typeface="Comic Sans MS" panose="030F0702030302020204" pitchFamily="66" charset="0"/>
              </a:rPr>
              <a:t>	Anaesthetics act by </a:t>
            </a:r>
            <a:r>
              <a:rPr lang="en-US" sz="2700" dirty="0">
                <a:latin typeface="Comic Sans MS" panose="030F0702030302020204" pitchFamily="66" charset="0"/>
              </a:rPr>
              <a:t>interacting with the </a:t>
            </a:r>
            <a:r>
              <a:rPr lang="en-US" sz="2700" dirty="0" smtClean="0">
                <a:latin typeface="Comic Sans MS" panose="030F0702030302020204" pitchFamily="66" charset="0"/>
              </a:rPr>
              <a:t>NT </a:t>
            </a:r>
            <a:r>
              <a:rPr lang="en-US" sz="2700" dirty="0">
                <a:latin typeface="Comic Sans MS" panose="030F0702030302020204" pitchFamily="66" charset="0"/>
              </a:rPr>
              <a:t>receptors (</a:t>
            </a:r>
            <a:r>
              <a:rPr lang="en-US" sz="2700" b="1" dirty="0">
                <a:latin typeface="Comic Sans MS" panose="030F0702030302020204" pitchFamily="66" charset="0"/>
              </a:rPr>
              <a:t>as agonists of inhibitory </a:t>
            </a:r>
            <a:r>
              <a:rPr lang="en-US" sz="2700" b="1" dirty="0" smtClean="0">
                <a:latin typeface="Comic Sans MS" panose="030F0702030302020204" pitchFamily="66" charset="0"/>
              </a:rPr>
              <a:t>   	transmitters,</a:t>
            </a:r>
            <a:r>
              <a:rPr lang="en-US" sz="27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GABA and glycine</a:t>
            </a:r>
            <a:r>
              <a:rPr lang="en-US" sz="2700" b="1" dirty="0" smtClean="0">
                <a:latin typeface="Comic Sans MS" panose="030F0702030302020204" pitchFamily="66" charset="0"/>
              </a:rPr>
              <a:t> </a:t>
            </a:r>
            <a:r>
              <a:rPr lang="en-US" sz="2700" b="1" dirty="0">
                <a:latin typeface="Comic Sans MS" panose="030F0702030302020204" pitchFamily="66" charset="0"/>
              </a:rPr>
              <a:t>or antagonist of excitatory </a:t>
            </a:r>
            <a:r>
              <a:rPr lang="en-US" sz="2700" b="1" dirty="0" smtClean="0">
                <a:latin typeface="Comic Sans MS" panose="030F0702030302020204" pitchFamily="66" charset="0"/>
              </a:rPr>
              <a:t>transmitter,</a:t>
            </a:r>
            <a:r>
              <a:rPr lang="en-US" sz="27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glutamate, Ach and 	5-HT</a:t>
            </a:r>
            <a:r>
              <a:rPr lang="en-US" sz="27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sz="2700" b="1" dirty="0" smtClean="0">
                <a:latin typeface="Comic Sans MS" panose="030F0702030302020204" pitchFamily="66" charset="0"/>
              </a:rPr>
              <a:t>) </a:t>
            </a:r>
            <a:r>
              <a:rPr lang="en-US" sz="2700" dirty="0">
                <a:latin typeface="Comic Sans MS" panose="030F0702030302020204" pitchFamily="66" charset="0"/>
              </a:rPr>
              <a:t>in the CNS. </a:t>
            </a:r>
            <a:endParaRPr lang="en-US" sz="2700" dirty="0" smtClean="0">
              <a:latin typeface="Comic Sans MS" panose="030F0702030302020204" pitchFamily="66" charset="0"/>
            </a:endParaRPr>
          </a:p>
          <a:p>
            <a:pPr marL="452438" indent="-452438" algn="just">
              <a:buFont typeface="Wingdings" pitchFamily="2" charset="2"/>
              <a:buChar char="q"/>
            </a:pPr>
            <a:r>
              <a:rPr lang="en-US" sz="2700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2700" dirty="0" smtClean="0">
                <a:latin typeface="Comic Sans MS" panose="030F0702030302020204" pitchFamily="66" charset="0"/>
              </a:rPr>
              <a:t> </a:t>
            </a:r>
            <a:r>
              <a:rPr lang="en-US" sz="2700" dirty="0" smtClean="0">
                <a:latin typeface="Comic Sans MS" panose="030F0702030302020204" pitchFamily="66" charset="0"/>
              </a:rPr>
              <a:t>agents affect 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synaptic transmission </a:t>
            </a:r>
            <a:r>
              <a:rPr lang="en-US" sz="2700" dirty="0" smtClean="0">
                <a:latin typeface="Comic Sans MS" panose="030F0702030302020204" pitchFamily="66" charset="0"/>
              </a:rPr>
              <a:t>rather than axonal conduction.</a:t>
            </a:r>
          </a:p>
          <a:p>
            <a:pPr>
              <a:buNone/>
            </a:pP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GABA</a:t>
            </a:r>
            <a:r>
              <a:rPr lang="en-US" sz="2700" b="1" baseline="-25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 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receptors </a:t>
            </a:r>
            <a:r>
              <a:rPr lang="en-US" sz="2700" b="1" dirty="0" smtClean="0">
                <a:latin typeface="Comic Sans MS" panose="030F0702030302020204" pitchFamily="66" charset="0"/>
              </a:rPr>
              <a:t>- Halogenated </a:t>
            </a:r>
            <a:r>
              <a:rPr lang="en-US" sz="2700" b="1" dirty="0" smtClean="0">
                <a:latin typeface="Comic Sans MS" panose="030F0702030302020204" pitchFamily="66" charset="0"/>
              </a:rPr>
              <a:t>anaesthetics (halothane, enflurane, isoflurane &amp; </a:t>
            </a:r>
            <a:r>
              <a:rPr lang="en-US" sz="2700" b="1" dirty="0" err="1" smtClean="0">
                <a:latin typeface="Comic Sans MS" panose="030F0702030302020204" pitchFamily="66" charset="0"/>
              </a:rPr>
              <a:t>sevoflurane</a:t>
            </a:r>
            <a:r>
              <a:rPr lang="en-US" sz="2700" b="1" dirty="0" smtClean="0">
                <a:latin typeface="Comic Sans MS" panose="030F0702030302020204" pitchFamily="66" charset="0"/>
              </a:rPr>
              <a:t>) and some injectable anaesthetics like barbiturates, </a:t>
            </a:r>
            <a:r>
              <a:rPr lang="en-US" sz="2700" b="1" dirty="0" err="1" smtClean="0">
                <a:latin typeface="Comic Sans MS" panose="030F0702030302020204" pitchFamily="66" charset="0"/>
              </a:rPr>
              <a:t>propofol</a:t>
            </a:r>
            <a:r>
              <a:rPr lang="en-US" sz="2700" b="1" dirty="0" smtClean="0">
                <a:latin typeface="Comic Sans MS" panose="030F0702030302020204" pitchFamily="66" charset="0"/>
              </a:rPr>
              <a:t>, etomidate and neurosteroids. </a:t>
            </a:r>
          </a:p>
          <a:p>
            <a:pPr>
              <a:buNone/>
            </a:pP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Glycine 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receptors </a:t>
            </a:r>
            <a:r>
              <a:rPr lang="en-US" sz="2700" b="1" dirty="0" smtClean="0">
                <a:latin typeface="Comic Sans MS" panose="030F0702030302020204" pitchFamily="66" charset="0"/>
              </a:rPr>
              <a:t>- </a:t>
            </a:r>
            <a:r>
              <a:rPr lang="en-US" sz="2700" b="1" dirty="0" err="1" smtClean="0">
                <a:latin typeface="Comic Sans MS" panose="030F0702030302020204" pitchFamily="66" charset="0"/>
              </a:rPr>
              <a:t>Propofol</a:t>
            </a:r>
            <a:r>
              <a:rPr lang="en-US" sz="2700" b="1" dirty="0" smtClean="0">
                <a:latin typeface="Comic Sans MS" panose="030F0702030302020204" pitchFamily="66" charset="0"/>
              </a:rPr>
              <a:t>,  </a:t>
            </a:r>
            <a:r>
              <a:rPr lang="en-US" sz="2700" b="1" dirty="0" smtClean="0">
                <a:latin typeface="Comic Sans MS" panose="030F0702030302020204" pitchFamily="66" charset="0"/>
              </a:rPr>
              <a:t>Barbiturates</a:t>
            </a:r>
            <a:r>
              <a:rPr lang="en-US" sz="2700" b="1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NMDA 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(N-methyl-D- aspartate) receptors </a:t>
            </a:r>
            <a:r>
              <a:rPr lang="en-US" sz="2700" b="1" dirty="0" smtClean="0">
                <a:latin typeface="Comic Sans MS" panose="030F0702030302020204" pitchFamily="66" charset="0"/>
              </a:rPr>
              <a:t>-Ketamine</a:t>
            </a:r>
            <a:r>
              <a:rPr lang="en-US" sz="2700" b="1" dirty="0" smtClean="0">
                <a:latin typeface="Comic Sans MS" panose="030F0702030302020204" pitchFamily="66" charset="0"/>
              </a:rPr>
              <a:t>, N</a:t>
            </a:r>
            <a:r>
              <a:rPr lang="en-US" sz="2700" b="1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2700" b="1" dirty="0" smtClean="0">
                <a:latin typeface="Comic Sans MS" panose="030F0702030302020204" pitchFamily="66" charset="0"/>
              </a:rPr>
              <a:t>O</a:t>
            </a:r>
            <a:r>
              <a:rPr lang="en-US" sz="2700" b="1" dirty="0" smtClean="0">
                <a:latin typeface="Comic Sans MS" panose="030F0702030302020204" pitchFamily="66" charset="0"/>
              </a:rPr>
              <a:t>.</a:t>
            </a:r>
            <a:endParaRPr lang="en-US" sz="27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en-US" sz="27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just"/>
            <a:endParaRPr lang="en-IN" sz="27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2" y="785397"/>
            <a:ext cx="9991739" cy="33556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Ion </a:t>
            </a:r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Channel </a:t>
            </a:r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Theory</a:t>
            </a:r>
          </a:p>
          <a:p>
            <a:pPr algn="ctr">
              <a:buNone/>
            </a:pPr>
            <a:endParaRPr lang="en-US" sz="40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lnSpc>
                <a:spcPts val="4900"/>
              </a:lnSpc>
            </a:pPr>
            <a:r>
              <a:rPr lang="en-US" sz="3200" b="1" dirty="0" smtClean="0">
                <a:latin typeface="Comic Sans MS" panose="030F0702030302020204" pitchFamily="66" charset="0"/>
              </a:rPr>
              <a:t>Anaesthetic bind to voltage-gated ion channels and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reduce excitability </a:t>
            </a:r>
            <a:r>
              <a:rPr lang="en-US" sz="3200" b="1" dirty="0" smtClean="0">
                <a:latin typeface="Comic Sans MS" panose="030F0702030302020204" pitchFamily="66" charset="0"/>
              </a:rPr>
              <a:t>or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promote inhibition </a:t>
            </a:r>
            <a:r>
              <a:rPr lang="en-US" sz="3200" b="1" dirty="0" smtClean="0">
                <a:latin typeface="Comic Sans MS" panose="030F0702030302020204" pitchFamily="66" charset="0"/>
              </a:rPr>
              <a:t>of nerve membrane. </a:t>
            </a:r>
            <a:endParaRPr lang="en-IN" sz="3200" b="1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just"/>
            <a:endParaRPr lang="en-IN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2331</TotalTime>
  <Words>482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Aharoni</vt:lpstr>
      <vt:lpstr>Arial</vt:lpstr>
      <vt:lpstr>Arial Rounded MT Bold</vt:lpstr>
      <vt:lpstr>Calibri</vt:lpstr>
      <vt:lpstr>Century Gothic</vt:lpstr>
      <vt:lpstr>Comic Sans MS</vt:lpstr>
      <vt:lpstr>Times New Roman</vt:lpstr>
      <vt:lpstr>Wingdings</vt:lpstr>
      <vt:lpstr>Wingdings 3</vt:lpstr>
      <vt:lpstr>Wisp</vt:lpstr>
      <vt:lpstr>PowerPoint Presentation</vt:lpstr>
      <vt:lpstr>Theories of General Anaesthesia  (Mode of action)</vt:lpstr>
      <vt:lpstr>Lipid solubility theory of Overton and Meyer (1901)</vt:lpstr>
      <vt:lpstr>Surface Tension or Adsorption Theory of Traube (1904)</vt:lpstr>
      <vt:lpstr>Microcrystal Theory of Pauling and Miller (1961)</vt:lpstr>
      <vt:lpstr>Protein Binding Theory of Frank and Lieb (1982)</vt:lpstr>
      <vt:lpstr>PowerPoint Presentation</vt:lpstr>
      <vt:lpstr>Receptor Theory  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193</cp:revision>
  <dcterms:created xsi:type="dcterms:W3CDTF">2019-01-23T05:57:38Z</dcterms:created>
  <dcterms:modified xsi:type="dcterms:W3CDTF">2020-04-23T02:26:20Z</dcterms:modified>
</cp:coreProperties>
</file>