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21" r:id="rId2"/>
    <p:sldId id="313" r:id="rId3"/>
    <p:sldId id="302" r:id="rId4"/>
    <p:sldId id="303" r:id="rId5"/>
    <p:sldId id="304" r:id="rId6"/>
    <p:sldId id="305" r:id="rId7"/>
    <p:sldId id="307" r:id="rId8"/>
    <p:sldId id="322" r:id="rId9"/>
    <p:sldId id="308" r:id="rId10"/>
    <p:sldId id="309" r:id="rId11"/>
    <p:sldId id="310" r:id="rId12"/>
    <p:sldId id="311" r:id="rId13"/>
    <p:sldId id="314" r:id="rId14"/>
    <p:sldId id="32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324304" y="861850"/>
            <a:ext cx="10352689" cy="13558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haroni" pitchFamily="2" charset="-79"/>
                <a:cs typeface="Aharoni" pitchFamily="2" charset="-79"/>
              </a:rPr>
              <a:t>Stages 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of 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General </a:t>
            </a:r>
            <a:r>
              <a:rPr lang="en-US" sz="4800" dirty="0" err="1" smtClean="0">
                <a:latin typeface="Aharoni" pitchFamily="2" charset="-79"/>
                <a:cs typeface="Aharoni" pitchFamily="2" charset="-79"/>
              </a:rPr>
              <a:t>Anaesthesia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61771" y="3830292"/>
            <a:ext cx="1004746" cy="1023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426" y="3840800"/>
            <a:ext cx="1218973" cy="10254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1311" y="4281155"/>
            <a:ext cx="110358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Dr.Kumari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Assistant Professor</a:t>
            </a:r>
            <a:b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1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897" y="1058008"/>
            <a:ext cx="10515600" cy="4814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Plane 4</a:t>
            </a:r>
            <a:endParaRPr lang="en-US" sz="3200" b="1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714375" indent="-714375"/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Plane 4 the depression extends to part of medulla </a:t>
            </a:r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714375" indent="-714375"/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shallow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abdominal respiration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(intercostal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paralysis), </a:t>
            </a:r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714375" indent="-714375"/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fall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BP and rapid and weak pulse, </a:t>
            </a:r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714375" indent="-714375"/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dilated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pupil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and</a:t>
            </a:r>
          </a:p>
          <a:p>
            <a:pPr marL="714375" indent="-714375"/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absence of all NM reflexes. </a:t>
            </a:r>
            <a:endParaRPr lang="en-IN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3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470" y="350840"/>
            <a:ext cx="8911687" cy="81580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Stage IV</a:t>
            </a:r>
            <a:endParaRPr lang="en-IN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67" y="1301805"/>
            <a:ext cx="11386039" cy="623411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This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stage starts from cessation of breathing and extends till cardiovascular failure and death. </a:t>
            </a:r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This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stage is called stage of medullary paralysis </a:t>
            </a:r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where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vital medullary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centers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are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paralyzed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cessation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of respiration, </a:t>
            </a:r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severe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fall in BP, </a:t>
            </a:r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Weak pulse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and absence of all NM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reflexes.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animals 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dies unless urgent revival </a:t>
            </a:r>
            <a:r>
              <a:rPr lang="en-US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measures are not readily available 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(artificial respiration, administration of analeptics and CV stimulants) to counter excess CNS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depression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are not instituted at once. 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540" y="424414"/>
            <a:ext cx="10302114" cy="97922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Fig: Stages of general anesthesia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:\class notes CNS\CNS scan\stages of anesthesi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8599" y="1403636"/>
            <a:ext cx="11398685" cy="5166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828" y="819807"/>
            <a:ext cx="11121528" cy="5328745"/>
          </a:xfrm>
        </p:spPr>
        <p:txBody>
          <a:bodyPr>
            <a:noAutofit/>
          </a:bodyPr>
          <a:lstStyle/>
          <a:p>
            <a:pPr algn="just">
              <a:spcBef>
                <a:spcPts val="3000"/>
              </a:spcBef>
            </a:pPr>
            <a:r>
              <a:rPr lang="en-US" sz="2800" b="1" dirty="0" smtClean="0">
                <a:latin typeface="Comic Sans MS" panose="030F0702030302020204" pitchFamily="66" charset="0"/>
              </a:rPr>
              <a:t>Totipotent anaesthetics: </a:t>
            </a:r>
            <a:r>
              <a:rPr lang="en-US" sz="2800" dirty="0" smtClean="0">
                <a:latin typeface="Comic Sans MS" panose="030F0702030302020204" pitchFamily="66" charset="0"/>
              </a:rPr>
              <a:t>Ether and chloroform induce all stages (i.e. I, II, III &amp; IV) of anaesthesia and therefore called as Totipotent anaesthetics (i.e. 100% anaesthesia produced).</a:t>
            </a:r>
          </a:p>
          <a:p>
            <a:pPr algn="just">
              <a:spcBef>
                <a:spcPts val="3000"/>
              </a:spcBef>
            </a:pPr>
            <a:r>
              <a:rPr lang="en-US" sz="2800" b="1" dirty="0" smtClean="0">
                <a:latin typeface="Comic Sans MS" panose="030F0702030302020204" pitchFamily="66" charset="0"/>
              </a:rPr>
              <a:t>Incomplete anaesthetics</a:t>
            </a:r>
            <a:r>
              <a:rPr lang="en-US" sz="2800" dirty="0" smtClean="0">
                <a:latin typeface="Comic Sans MS" panose="030F0702030302020204" pitchFamily="66" charset="0"/>
              </a:rPr>
              <a:t> : whereas nitrous oxide and trichloroethylene do not produce stage 3 and 4 and therefore called as </a:t>
            </a:r>
            <a:r>
              <a:rPr lang="en-US" sz="2800" b="1" dirty="0" smtClean="0">
                <a:latin typeface="Comic Sans MS" panose="030F0702030302020204" pitchFamily="66" charset="0"/>
              </a:rPr>
              <a:t>Incomplete anaesthetics</a:t>
            </a:r>
            <a:r>
              <a:rPr lang="en-US" sz="2800" dirty="0" smtClean="0">
                <a:latin typeface="Comic Sans MS" panose="030F0702030302020204" pitchFamily="66" charset="0"/>
              </a:rPr>
              <a:t> (50% anaesthesia).</a:t>
            </a:r>
          </a:p>
          <a:p>
            <a:pPr algn="just">
              <a:spcBef>
                <a:spcPts val="3000"/>
              </a:spcBef>
            </a:pPr>
            <a:r>
              <a:rPr lang="en-US" sz="2800" dirty="0" smtClean="0">
                <a:latin typeface="Comic Sans MS" panose="030F0702030302020204" pitchFamily="66" charset="0"/>
              </a:rPr>
              <a:t>Methoxyflurane, halothane and barbiturate (stage II absent,</a:t>
            </a:r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stage of involuntary Excitement</a:t>
            </a:r>
            <a:r>
              <a:rPr lang="en-US" sz="2800" dirty="0" smtClean="0">
                <a:latin typeface="Comic Sans MS" panose="030F0702030302020204" pitchFamily="66" charset="0"/>
              </a:rPr>
              <a:t>) are considered as good agent for  induction of anaesthesia.</a:t>
            </a:r>
          </a:p>
          <a:p>
            <a:pPr algn="just">
              <a:spcBef>
                <a:spcPts val="3000"/>
              </a:spcBef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 algn="just">
              <a:spcBef>
                <a:spcPts val="3000"/>
              </a:spcBef>
            </a:pP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09586" y="2478820"/>
            <a:ext cx="57839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Thank You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6357" y="357498"/>
            <a:ext cx="7315200" cy="6526781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A.E.Guedal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(1920) 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describe depth of anesthesia by dividing it into stages and  planes for ether anesthesia based on following criteria:</a:t>
            </a:r>
          </a:p>
          <a:p>
            <a:pPr lvl="2" algn="just"/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Respiration</a:t>
            </a:r>
          </a:p>
          <a:p>
            <a:pPr lvl="2" algn="just"/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Eye ball movement</a:t>
            </a:r>
          </a:p>
          <a:p>
            <a:pPr lvl="2" algn="just"/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Presence and absence of various 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reflexes</a:t>
            </a:r>
          </a:p>
          <a:p>
            <a:pPr marL="914400" lvl="2" indent="0" algn="just">
              <a:buNone/>
            </a:pPr>
            <a:endParaRPr lang="en-US" sz="2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Gillespie</a:t>
            </a:r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latin typeface="Comic Sans MS" panose="030F0702030302020204" pitchFamily="66" charset="0"/>
              </a:rPr>
              <a:t>added few other criteria to describe 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depth of anesthesia: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Laryngeal reflexes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Pharyngeal 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reflexes</a:t>
            </a:r>
            <a:endParaRPr lang="en-US" sz="2800" b="1" dirty="0" smtClean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313026" y="1014608"/>
            <a:ext cx="2574174" cy="248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44416" y="3858016"/>
            <a:ext cx="2640121" cy="260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4076" y="465334"/>
            <a:ext cx="744255" cy="6870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			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340" y="1152394"/>
            <a:ext cx="10934700" cy="5511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mic Sans MS" panose="030F0702030302020204" pitchFamily="66" charset="0"/>
              </a:rPr>
              <a:t>The depth of anesthesia  may be classified into four stages: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>
              <a:spcBef>
                <a:spcPts val="2400"/>
              </a:spcBef>
            </a:pPr>
            <a:r>
              <a:rPr lang="en-US" sz="2800" b="1" dirty="0" smtClean="0">
                <a:latin typeface="Comic Sans MS" panose="030F0702030302020204" pitchFamily="66" charset="0"/>
              </a:rPr>
              <a:t>Stage </a:t>
            </a:r>
            <a:r>
              <a:rPr lang="en-US" sz="2800" b="1" dirty="0" smtClean="0">
                <a:latin typeface="Comic Sans MS" panose="030F0702030302020204" pitchFamily="66" charset="0"/>
              </a:rPr>
              <a:t>I or ( stage of 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voluntary</a:t>
            </a:r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movement </a:t>
            </a:r>
            <a:r>
              <a:rPr lang="en-US" sz="2800" b="1" dirty="0" smtClean="0">
                <a:latin typeface="Comic Sans MS" panose="030F0702030302020204" pitchFamily="66" charset="0"/>
              </a:rPr>
              <a:t>or Excitement) stage of  Analgesia</a:t>
            </a:r>
          </a:p>
          <a:p>
            <a:pPr>
              <a:spcBef>
                <a:spcPts val="2400"/>
              </a:spcBef>
            </a:pPr>
            <a:r>
              <a:rPr lang="en-US" sz="2800" b="1" dirty="0">
                <a:latin typeface="Comic Sans MS" panose="030F0702030302020204" pitchFamily="66" charset="0"/>
              </a:rPr>
              <a:t>Stage </a:t>
            </a:r>
            <a:r>
              <a:rPr lang="en-US" sz="2800" b="1" dirty="0" smtClean="0">
                <a:latin typeface="Comic Sans MS" panose="030F0702030302020204" pitchFamily="66" charset="0"/>
              </a:rPr>
              <a:t>II or ( stage of 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involuntary movement </a:t>
            </a:r>
            <a:r>
              <a:rPr lang="en-US" sz="2800" b="1" dirty="0" smtClean="0">
                <a:latin typeface="Comic Sans MS" panose="030F0702030302020204" pitchFamily="66" charset="0"/>
              </a:rPr>
              <a:t>or Excitement) stage of Delirium </a:t>
            </a:r>
          </a:p>
          <a:p>
            <a:pPr>
              <a:spcBef>
                <a:spcPts val="2400"/>
              </a:spcBef>
            </a:pPr>
            <a:r>
              <a:rPr lang="en-US" sz="2800" b="1" dirty="0" smtClean="0">
                <a:latin typeface="Comic Sans MS" panose="030F0702030302020204" pitchFamily="66" charset="0"/>
              </a:rPr>
              <a:t>Stage III  or 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surgical </a:t>
            </a:r>
            <a:r>
              <a:rPr lang="en-US" sz="28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anaesthesia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</a:t>
            </a:r>
            <a:endParaRPr lang="en-US" sz="2800" b="1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	</a:t>
            </a:r>
            <a:r>
              <a:rPr lang="en-US" sz="2800" b="1" dirty="0" smtClean="0">
                <a:latin typeface="Comic Sans MS" panose="030F0702030302020204" pitchFamily="66" charset="0"/>
              </a:rPr>
              <a:t>Plane 1 &amp; Plane 2 : 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Light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surgical 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anaesthesia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	</a:t>
            </a:r>
            <a:r>
              <a:rPr lang="en-US" sz="2800" b="1" dirty="0" smtClean="0">
                <a:latin typeface="Comic Sans MS" panose="030F0702030302020204" pitchFamily="66" charset="0"/>
              </a:rPr>
              <a:t>Plane </a:t>
            </a:r>
            <a:r>
              <a:rPr lang="en-US" sz="2800" b="1" dirty="0">
                <a:latin typeface="Comic Sans MS" panose="030F0702030302020204" pitchFamily="66" charset="0"/>
              </a:rPr>
              <a:t>3 &amp; </a:t>
            </a:r>
            <a:r>
              <a:rPr lang="en-US" sz="2800" b="1" dirty="0" smtClean="0">
                <a:latin typeface="Comic Sans MS" panose="030F0702030302020204" pitchFamily="66" charset="0"/>
              </a:rPr>
              <a:t>Plane 4 : 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Deep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surgical 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anaesthesia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pPr>
              <a:spcBef>
                <a:spcPts val="3000"/>
              </a:spcBef>
            </a:pPr>
            <a:r>
              <a:rPr lang="en-US" sz="2800" b="1" dirty="0">
                <a:latin typeface="Comic Sans MS" panose="030F0702030302020204" pitchFamily="66" charset="0"/>
              </a:rPr>
              <a:t>Stage </a:t>
            </a:r>
            <a:r>
              <a:rPr lang="en-US" sz="2800" b="1" dirty="0" smtClean="0">
                <a:latin typeface="Comic Sans MS" panose="030F0702030302020204" pitchFamily="66" charset="0"/>
              </a:rPr>
              <a:t>IV or </a:t>
            </a:r>
            <a:r>
              <a:rPr lang="en-US" sz="28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medullary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paralysis.</a:t>
            </a:r>
            <a:endParaRPr lang="en-IN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588690" y="2922524"/>
            <a:ext cx="3244241" cy="5221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IN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85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3889" y="361063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Stage I   (stage of  Analgesia)  </a:t>
            </a:r>
            <a:endParaRPr lang="en-IN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793" y="1405212"/>
            <a:ext cx="10943492" cy="526885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This </a:t>
            </a:r>
            <a:r>
              <a:rPr lang="en-US" sz="2800" b="1" dirty="0">
                <a:latin typeface="Comic Sans MS" panose="030F0702030302020204" pitchFamily="66" charset="0"/>
              </a:rPr>
              <a:t>stage starts from the beginning of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anaesthetic inhalation and lasts up to the loss of consciousness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latin typeface="Comic Sans MS" panose="030F0702030302020204" pitchFamily="66" charset="0"/>
              </a:rPr>
              <a:t>The animal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struggles</a:t>
            </a:r>
            <a:r>
              <a:rPr lang="en-US" sz="2800" b="1" dirty="0">
                <a:latin typeface="Comic Sans MS" panose="030F0702030302020204" pitchFamily="66" charset="0"/>
              </a:rPr>
              <a:t> to avoid inhaling strange and unpleasant anaesthetic vapours. 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There </a:t>
            </a:r>
            <a:r>
              <a:rPr lang="en-US" sz="2800" b="1" dirty="0">
                <a:latin typeface="Comic Sans MS" panose="030F0702030302020204" pitchFamily="66" charset="0"/>
              </a:rPr>
              <a:t>is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release of adrenaline </a:t>
            </a:r>
            <a:r>
              <a:rPr lang="en-US" sz="2800" b="1" dirty="0">
                <a:latin typeface="Comic Sans MS" panose="030F0702030302020204" pitchFamily="66" charset="0"/>
              </a:rPr>
              <a:t>due to fear and excitement. 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Pupil is dilated.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Sensory </a:t>
            </a:r>
            <a:r>
              <a:rPr lang="en-US" sz="2800" b="1" dirty="0">
                <a:latin typeface="Comic Sans MS" panose="030F0702030302020204" pitchFamily="66" charset="0"/>
              </a:rPr>
              <a:t>cortex is depressed. 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b="1" dirty="0" smtClean="0">
                <a:latin typeface="Comic Sans MS" panose="030F0702030302020204" pitchFamily="66" charset="0"/>
              </a:rPr>
              <a:t>espiration </a:t>
            </a:r>
            <a:r>
              <a:rPr lang="en-US" sz="2800" b="1" dirty="0">
                <a:latin typeface="Comic Sans MS" panose="030F0702030302020204" pitchFamily="66" charset="0"/>
              </a:rPr>
              <a:t>is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b="1" dirty="0">
                <a:latin typeface="Comic Sans MS" panose="030F0702030302020204" pitchFamily="66" charset="0"/>
              </a:rPr>
              <a:t>apid and </a:t>
            </a:r>
            <a:r>
              <a:rPr lang="en-US" sz="2800" b="1" dirty="0" smtClean="0">
                <a:latin typeface="Comic Sans MS" panose="030F0702030302020204" pitchFamily="66" charset="0"/>
              </a:rPr>
              <a:t>deep</a:t>
            </a:r>
            <a:r>
              <a:rPr lang="en-US" sz="2800" b="1" dirty="0" smtClean="0">
                <a:latin typeface="Comic Sans MS" panose="030F0702030302020204" pitchFamily="66" charset="0"/>
              </a:rPr>
              <a:t>, with 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b="1" dirty="0" smtClean="0">
                <a:latin typeface="Comic Sans MS" panose="030F0702030302020204" pitchFamily="66" charset="0"/>
              </a:rPr>
              <a:t>ise </a:t>
            </a:r>
            <a:r>
              <a:rPr lang="en-US" sz="2800" b="1" dirty="0">
                <a:latin typeface="Comic Sans MS" panose="030F0702030302020204" pitchFamily="66" charset="0"/>
              </a:rPr>
              <a:t>in </a:t>
            </a:r>
            <a:r>
              <a:rPr lang="en-US" sz="2800" b="1" dirty="0" smtClean="0">
                <a:latin typeface="Comic Sans MS" panose="030F0702030302020204" pitchFamily="66" charset="0"/>
              </a:rPr>
              <a:t>BP and 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b="1" dirty="0" smtClean="0">
                <a:latin typeface="Comic Sans MS" panose="030F0702030302020204" pitchFamily="66" charset="0"/>
              </a:rPr>
              <a:t>ise in pulse </a:t>
            </a:r>
            <a:r>
              <a:rPr lang="en-US" sz="2800" b="1" dirty="0">
                <a:latin typeface="Comic Sans MS" panose="030F0702030302020204" pitchFamily="66" charset="0"/>
              </a:rPr>
              <a:t>rate. 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All </a:t>
            </a:r>
            <a:r>
              <a:rPr lang="en-US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sensory reflexes are present. </a:t>
            </a:r>
            <a:endParaRPr lang="en-US" sz="28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4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485"/>
            <a:ext cx="9144000" cy="83526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Stage II </a:t>
            </a:r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(Stage </a:t>
            </a:r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of Delirium )</a:t>
            </a:r>
            <a:endParaRPr lang="en-IN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4764" y="1008995"/>
            <a:ext cx="10763109" cy="5770178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omic Sans MS" panose="030F0702030302020204" pitchFamily="66" charset="0"/>
              </a:rPr>
              <a:t>Starts </a:t>
            </a:r>
            <a:r>
              <a:rPr lang="en-US" sz="2400" b="1" dirty="0">
                <a:latin typeface="Comic Sans MS" panose="030F0702030302020204" pitchFamily="66" charset="0"/>
              </a:rPr>
              <a:t>from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loss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consciousness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omic Sans MS" panose="030F0702030302020204" pitchFamily="66" charset="0"/>
              </a:rPr>
              <a:t>The </a:t>
            </a:r>
            <a:r>
              <a:rPr lang="en-US" sz="2400" b="1" dirty="0" smtClean="0">
                <a:latin typeface="Comic Sans MS" panose="030F0702030302020204" pitchFamily="66" charset="0"/>
              </a:rPr>
              <a:t>animal </a:t>
            </a:r>
            <a:r>
              <a:rPr lang="en-US" sz="2400" b="1" dirty="0" smtClean="0">
                <a:latin typeface="Comic Sans MS" panose="030F0702030302020204" pitchFamily="66" charset="0"/>
              </a:rPr>
              <a:t>lose </a:t>
            </a:r>
            <a:r>
              <a:rPr lang="en-US" sz="2400" b="1" dirty="0" smtClean="0">
                <a:latin typeface="Comic Sans MS" panose="030F0702030302020204" pitchFamily="66" charset="0"/>
              </a:rPr>
              <a:t>its ability to </a:t>
            </a:r>
            <a:r>
              <a:rPr lang="en-US" sz="2400" b="1" dirty="0" smtClean="0">
                <a:latin typeface="Comic Sans MS" panose="030F0702030302020204" pitchFamily="66" charset="0"/>
              </a:rPr>
              <a:t>stand, assumes lateral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recumbency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omic Sans MS" panose="030F0702030302020204" pitchFamily="66" charset="0"/>
              </a:rPr>
              <a:t>Gradually </a:t>
            </a: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loses </a:t>
            </a: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consciousness and </a:t>
            </a:r>
            <a:r>
              <a:rPr lang="en-US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reacts to external stimuli with reflex struggling or movements </a:t>
            </a: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of limbs </a:t>
            </a:r>
            <a:r>
              <a:rPr lang="en-US" sz="2400" b="1" dirty="0" smtClean="0">
                <a:latin typeface="Comic Sans MS" panose="030F0702030302020204" pitchFamily="66" charset="0"/>
              </a:rPr>
              <a:t>(with </a:t>
            </a:r>
            <a:r>
              <a:rPr lang="en-US" sz="2400" b="1" dirty="0">
                <a:latin typeface="Comic Sans MS" panose="030F0702030302020204" pitchFamily="66" charset="0"/>
              </a:rPr>
              <a:t>pedal </a:t>
            </a:r>
            <a:r>
              <a:rPr lang="en-US" sz="2400" b="1" dirty="0" smtClean="0">
                <a:latin typeface="Comic Sans MS" panose="030F0702030302020204" pitchFamily="66" charset="0"/>
              </a:rPr>
              <a:t>or  galloping </a:t>
            </a:r>
            <a:r>
              <a:rPr lang="en-US" sz="2400" b="1" dirty="0">
                <a:latin typeface="Comic Sans MS" panose="030F0702030302020204" pitchFamily="66" charset="0"/>
              </a:rPr>
              <a:t>movements).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omic Sans MS" panose="030F0702030302020204" pitchFamily="66" charset="0"/>
              </a:rPr>
              <a:t>Reflex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vomition </a:t>
            </a:r>
            <a:r>
              <a:rPr lang="en-US" sz="2400" b="1" dirty="0">
                <a:latin typeface="Comic Sans MS" panose="030F0702030302020204" pitchFamily="66" charset="0"/>
              </a:rPr>
              <a:t>occurs in dogs unless feed is </a:t>
            </a:r>
            <a:r>
              <a:rPr lang="en-US" sz="2400" b="1" dirty="0" smtClean="0">
                <a:latin typeface="Comic Sans MS" panose="030F0702030302020204" pitchFamily="66" charset="0"/>
              </a:rPr>
              <a:t>withheld.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Nystagmus </a:t>
            </a:r>
            <a:r>
              <a:rPr lang="en-US" sz="2400" b="1" dirty="0" smtClean="0">
                <a:latin typeface="Comic Sans MS" panose="030F0702030302020204" pitchFamily="66" charset="0"/>
              </a:rPr>
              <a:t>(slow rhythmic oscillation of the eye ball)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horses</a:t>
            </a:r>
            <a:r>
              <a:rPr lang="en-US" sz="2400" b="1" dirty="0" smtClean="0">
                <a:latin typeface="Comic Sans MS" panose="030F0702030302020204" pitchFamily="66" charset="0"/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omic Sans MS" panose="030F0702030302020204" pitchFamily="66" charset="0"/>
              </a:rPr>
              <a:t>Depression </a:t>
            </a:r>
            <a:r>
              <a:rPr lang="en-US" sz="2400" b="1" dirty="0">
                <a:latin typeface="Comic Sans MS" panose="030F0702030302020204" pitchFamily="66" charset="0"/>
              </a:rPr>
              <a:t>extends to motor cortex.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omic Sans MS" panose="030F0702030302020204" pitchFamily="66" charset="0"/>
              </a:rPr>
              <a:t>Respiration </a:t>
            </a:r>
            <a:r>
              <a:rPr lang="en-US" sz="2400" b="1" dirty="0">
                <a:latin typeface="Comic Sans MS" panose="030F0702030302020204" pitchFamily="66" charset="0"/>
              </a:rPr>
              <a:t>is very </a:t>
            </a:r>
            <a:r>
              <a:rPr lang="en-US" sz="2400" b="1" dirty="0" smtClean="0">
                <a:latin typeface="Comic Sans MS" panose="030F0702030302020204" pitchFamily="66" charset="0"/>
              </a:rPr>
              <a:t>irregular, with </a:t>
            </a:r>
            <a:r>
              <a:rPr lang="en-US" sz="2400" b="1" dirty="0">
                <a:latin typeface="Comic Sans MS" panose="030F0702030302020204" pitchFamily="66" charset="0"/>
              </a:rPr>
              <a:t>rise in BP </a:t>
            </a:r>
            <a:r>
              <a:rPr lang="en-US" sz="2400" b="1" dirty="0" smtClean="0">
                <a:latin typeface="Comic Sans MS" panose="030F0702030302020204" pitchFamily="66" charset="0"/>
              </a:rPr>
              <a:t>and rise pulse </a:t>
            </a:r>
            <a:r>
              <a:rPr lang="en-US" sz="2400" b="1" dirty="0">
                <a:latin typeface="Comic Sans MS" panose="030F0702030302020204" pitchFamily="66" charset="0"/>
              </a:rPr>
              <a:t>rate.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omic Sans MS" panose="030F0702030302020204" pitchFamily="66" charset="0"/>
              </a:rPr>
              <a:t>All </a:t>
            </a:r>
            <a:r>
              <a:rPr lang="en-US" sz="2400" b="1" dirty="0">
                <a:latin typeface="Comic Sans MS" panose="030F0702030302020204" pitchFamily="66" charset="0"/>
              </a:rPr>
              <a:t>sensory reflexes are present. </a:t>
            </a:r>
            <a:endParaRPr lang="en-IN" sz="2400" b="1" dirty="0">
              <a:latin typeface="Comic Sans MS" panose="030F0702030302020204" pitchFamily="66" charset="0"/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 </a:t>
            </a:r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stages I and II are collectively comprise induction of </a:t>
            </a:r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Anaesthesia</a:t>
            </a:r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.</a:t>
            </a:r>
            <a:endParaRPr lang="en-US" sz="24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2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7255" y="395859"/>
            <a:ext cx="11025352" cy="85285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Stage III 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(Stage 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of 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Surgical 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anaesthesia )</a:t>
            </a:r>
            <a:endParaRPr lang="en-IN" sz="4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19727"/>
            <a:ext cx="10449393" cy="4260354"/>
          </a:xfrm>
        </p:spPr>
        <p:txBody>
          <a:bodyPr>
            <a:noAutofit/>
          </a:bodyPr>
          <a:lstStyle/>
          <a:p>
            <a:pPr marL="357188" indent="-357188" algn="just">
              <a:buFont typeface="Arial" pitchFamily="34" charset="0"/>
              <a:buChar char="•"/>
            </a:pPr>
            <a:r>
              <a:rPr lang="en-US" sz="3200" dirty="0" smtClean="0">
                <a:latin typeface="Comic Sans MS" panose="030F0702030302020204" pitchFamily="66" charset="0"/>
              </a:rPr>
              <a:t>This </a:t>
            </a:r>
            <a:r>
              <a:rPr lang="en-US" sz="3200" dirty="0">
                <a:latin typeface="Comic Sans MS" panose="030F0702030302020204" pitchFamily="66" charset="0"/>
              </a:rPr>
              <a:t>stage extends from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onset of regular respiration to cessation of spontaneous breathing. </a:t>
            </a:r>
            <a:endParaRPr lang="en-US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57188" indent="-357188" algn="just">
              <a:spcBef>
                <a:spcPts val="24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Comic Sans MS" panose="030F0702030302020204" pitchFamily="66" charset="0"/>
              </a:rPr>
              <a:t>Depression </a:t>
            </a:r>
            <a:r>
              <a:rPr lang="en-US" sz="3200" dirty="0">
                <a:latin typeface="Comic Sans MS" panose="030F0702030302020204" pitchFamily="66" charset="0"/>
              </a:rPr>
              <a:t>is extended from cortex and mid brain to spinal cord.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357188" indent="-357188" algn="just">
              <a:spcBef>
                <a:spcPts val="24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divided into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4 planes. </a:t>
            </a:r>
            <a:endParaRPr lang="en-IN" sz="3200" dirty="0">
              <a:latin typeface="Comic Sans MS" panose="030F0702030302020204" pitchFamily="66" charset="0"/>
            </a:endParaRPr>
          </a:p>
          <a:p>
            <a:pPr algn="just"/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Planes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 and 2</a:t>
            </a:r>
            <a:r>
              <a:rPr lang="en-US" sz="3200" b="1" dirty="0">
                <a:latin typeface="Comic Sans MS" panose="030F0702030302020204" pitchFamily="66" charset="0"/>
              </a:rPr>
              <a:t>: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Light surgical anaesthesia 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Planes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 and 4</a:t>
            </a:r>
            <a:r>
              <a:rPr lang="en-US" sz="3200" b="1" dirty="0">
                <a:latin typeface="Comic Sans MS" panose="030F0702030302020204" pitchFamily="66" charset="0"/>
              </a:rPr>
              <a:t>: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Deep surgical anaesthesia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endParaRPr lang="en-IN" sz="32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3725" y="1146905"/>
            <a:ext cx="10148675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Plane 1 </a:t>
            </a:r>
          </a:p>
          <a:p>
            <a:pPr marL="536575" indent="-536575"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Depression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is extended to mid brain and spinal cord </a:t>
            </a:r>
            <a:r>
              <a:rPr lang="en-US" sz="3200" dirty="0" smtClean="0">
                <a:latin typeface="Comic Sans MS" panose="030F0702030302020204" pitchFamily="66" charset="0"/>
              </a:rPr>
              <a:t>partly, </a:t>
            </a:r>
          </a:p>
          <a:p>
            <a:pPr marL="536575" indent="-536575"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 with slow and regular respiration,</a:t>
            </a:r>
          </a:p>
          <a:p>
            <a:pPr marL="536575" indent="-536575"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 normal BP and</a:t>
            </a:r>
          </a:p>
          <a:p>
            <a:pPr marL="536575" indent="-536575"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 normal pulse rate and</a:t>
            </a:r>
          </a:p>
          <a:p>
            <a:pPr marL="536575" indent="-536575"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</a:rPr>
              <a:t> presence of all neuromuscular (NM) reflexes. </a:t>
            </a:r>
          </a:p>
        </p:txBody>
      </p:sp>
    </p:spTree>
    <p:extLst>
      <p:ext uri="{BB962C8B-B14F-4D97-AF65-F5344CB8AC3E}">
        <p14:creationId xmlns:p14="http://schemas.microsoft.com/office/powerpoint/2010/main" val="111908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28" y="323092"/>
            <a:ext cx="10878206" cy="65349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Plane 2</a:t>
            </a:r>
            <a:endParaRPr lang="en-US" sz="28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depression covers all spinal cord,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with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slow and regular respiration,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normal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BP and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pulse rate.</a:t>
            </a:r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Absence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of eye lid, skin, swallowing (pharyngeal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and photomotor reflexes. </a:t>
            </a:r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corneal and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cough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reflexes are present. </a:t>
            </a:r>
            <a:endParaRPr lang="en-US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Presence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of cough reflex prevents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entry of 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tissue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debris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into respiratory tract during pharyngeal surgery. </a:t>
            </a:r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When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muscle relaxants are used as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pre-anaesthetics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, the level of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anesthesia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is assessed by noting the photomotor reflex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Most of the surgical operations are done in Plane 2 of Stage III. </a:t>
            </a:r>
            <a:endParaRPr lang="en-IN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7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363" y="385647"/>
            <a:ext cx="10290853" cy="6256891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latin typeface="Comic Sans MS" panose="030F0702030302020204" pitchFamily="66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animal is not generally allowed to pass into deep surgical anaesthesia, where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	there is marked depression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of respiration and CV functions accompanied by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	hypothermia, (depression of hypothalamic thermoregulatory center).</a:t>
            </a:r>
          </a:p>
          <a:p>
            <a:pPr algn="just"/>
            <a:r>
              <a:rPr lang="en-US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Plane 3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Plane 3 the depression covers whole of spinal cord, </a:t>
            </a:r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with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thoracic or abdominal respiration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	         fall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BP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and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	        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rapid and weak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pulse</a:t>
            </a:r>
          </a:p>
          <a:p>
            <a:pPr algn="just"/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absence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of all the reflexes; </a:t>
            </a:r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pupil starts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dilating.</a:t>
            </a:r>
            <a:endParaRPr lang="en-IN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/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2361</TotalTime>
  <Words>678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Aharoni</vt:lpstr>
      <vt:lpstr>Arial</vt:lpstr>
      <vt:lpstr>Arial Rounded MT Bold</vt:lpstr>
      <vt:lpstr>Century Gothic</vt:lpstr>
      <vt:lpstr>Comic Sans MS</vt:lpstr>
      <vt:lpstr>Wingdings</vt:lpstr>
      <vt:lpstr>Wingdings 3</vt:lpstr>
      <vt:lpstr>Wisp</vt:lpstr>
      <vt:lpstr>PowerPoint Presentation</vt:lpstr>
      <vt:lpstr>PowerPoint Presentation</vt:lpstr>
      <vt:lpstr>    </vt:lpstr>
      <vt:lpstr>Stage I   (stage of  Analgesia)  </vt:lpstr>
      <vt:lpstr>Stage II (Stage of Delirium )</vt:lpstr>
      <vt:lpstr>Stage III (Stage of Surgical anaesthesia )</vt:lpstr>
      <vt:lpstr>PowerPoint Presentation</vt:lpstr>
      <vt:lpstr>PowerPoint Presentation</vt:lpstr>
      <vt:lpstr>PowerPoint Presentation</vt:lpstr>
      <vt:lpstr>PowerPoint Presentation</vt:lpstr>
      <vt:lpstr>Stage IV</vt:lpstr>
      <vt:lpstr>         Fig: Stages of general anesthesia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189</cp:revision>
  <dcterms:created xsi:type="dcterms:W3CDTF">2019-01-23T05:57:38Z</dcterms:created>
  <dcterms:modified xsi:type="dcterms:W3CDTF">2020-04-23T03:20:50Z</dcterms:modified>
</cp:coreProperties>
</file>