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sldIdLst>
    <p:sldId id="274" r:id="rId2"/>
    <p:sldId id="272" r:id="rId3"/>
    <p:sldId id="260" r:id="rId4"/>
    <p:sldId id="261" r:id="rId5"/>
    <p:sldId id="271" r:id="rId6"/>
    <p:sldId id="275" r:id="rId7"/>
    <p:sldId id="263" r:id="rId8"/>
    <p:sldId id="264" r:id="rId9"/>
    <p:sldId id="265" r:id="rId10"/>
    <p:sldId id="266" r:id="rId11"/>
    <p:sldId id="267" r:id="rId12"/>
    <p:sldId id="268" r:id="rId13"/>
    <p:sldId id="277" r:id="rId14"/>
    <p:sldId id="278" r:id="rId15"/>
    <p:sldId id="279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8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B82C-55F9-4DD0-91A9-A367EBD8582A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3BE2-B74C-4ECC-98FA-A1D3776D0B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337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B82C-55F9-4DD0-91A9-A367EBD8582A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3BE2-B74C-4ECC-98FA-A1D3776D0B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87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B82C-55F9-4DD0-91A9-A367EBD8582A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3BE2-B74C-4ECC-98FA-A1D3776D0B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53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B82C-55F9-4DD0-91A9-A367EBD8582A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3BE2-B74C-4ECC-98FA-A1D3776D0B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681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B82C-55F9-4DD0-91A9-A367EBD8582A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3BE2-B74C-4ECC-98FA-A1D3776D0B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83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B82C-55F9-4DD0-91A9-A367EBD8582A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3BE2-B74C-4ECC-98FA-A1D3776D0B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1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B82C-55F9-4DD0-91A9-A367EBD8582A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3BE2-B74C-4ECC-98FA-A1D3776D0B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71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B82C-55F9-4DD0-91A9-A367EBD8582A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3BE2-B74C-4ECC-98FA-A1D3776D0B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134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B82C-55F9-4DD0-91A9-A367EBD8582A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3BE2-B74C-4ECC-98FA-A1D3776D0B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455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B82C-55F9-4DD0-91A9-A367EBD8582A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3BE2-B74C-4ECC-98FA-A1D3776D0B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850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B82C-55F9-4DD0-91A9-A367EBD8582A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3BE2-B74C-4ECC-98FA-A1D3776D0B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63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CB82C-55F9-4DD0-91A9-A367EBD8582A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D3BE2-B74C-4ECC-98FA-A1D3776D0B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94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</a:rPr>
              <a:t>Drugs that affect the </a:t>
            </a:r>
            <a:r>
              <a:rPr lang="en-US" sz="5400" b="1" dirty="0" err="1" smtClean="0">
                <a:solidFill>
                  <a:srgbClr val="FF0000"/>
                </a:solidFill>
              </a:rPr>
              <a:t>Urrogenital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>
                <a:solidFill>
                  <a:srgbClr val="FF0000"/>
                </a:solidFill>
              </a:rPr>
              <a:t>System</a:t>
            </a:r>
            <a:endParaRPr lang="en-IN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</a:t>
            </a:r>
            <a:r>
              <a:rPr lang="en-IN" sz="3200" b="1" dirty="0" smtClean="0">
                <a:solidFill>
                  <a:srgbClr val="0070C0"/>
                </a:solidFill>
              </a:rPr>
              <a:t>Presented by:-</a:t>
            </a:r>
          </a:p>
          <a:p>
            <a:pPr marL="0" indent="0">
              <a:buNone/>
            </a:pPr>
            <a:r>
              <a:rPr lang="en-IN" sz="3200" b="1" dirty="0">
                <a:solidFill>
                  <a:srgbClr val="0070C0"/>
                </a:solidFill>
              </a:rPr>
              <a:t> </a:t>
            </a:r>
            <a:r>
              <a:rPr lang="en-IN" sz="3200" b="1" dirty="0" smtClean="0">
                <a:solidFill>
                  <a:srgbClr val="0070C0"/>
                </a:solidFill>
              </a:rPr>
              <a:t>                                            </a:t>
            </a:r>
          </a:p>
          <a:p>
            <a:pPr marL="0" indent="0">
              <a:buNone/>
            </a:pPr>
            <a:r>
              <a:rPr lang="en-IN" sz="3200" b="1" dirty="0">
                <a:solidFill>
                  <a:srgbClr val="0070C0"/>
                </a:solidFill>
              </a:rPr>
              <a:t> </a:t>
            </a:r>
            <a:r>
              <a:rPr lang="en-IN" sz="3200" b="1" dirty="0" smtClean="0">
                <a:solidFill>
                  <a:srgbClr val="0070C0"/>
                </a:solidFill>
              </a:rPr>
              <a:t>                                                     </a:t>
            </a:r>
            <a:r>
              <a:rPr lang="en-IN" sz="3200" b="1" dirty="0" err="1" smtClean="0">
                <a:solidFill>
                  <a:srgbClr val="0070C0"/>
                </a:solidFill>
              </a:rPr>
              <a:t>Dr.Archana</a:t>
            </a:r>
            <a:endParaRPr lang="en-IN" sz="32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IN" sz="3200" b="1" dirty="0" smtClean="0">
                <a:solidFill>
                  <a:srgbClr val="0070C0"/>
                </a:solidFill>
              </a:rPr>
              <a:t>                               Assistant </a:t>
            </a:r>
            <a:r>
              <a:rPr lang="en-IN" sz="3200" b="1" dirty="0" err="1" smtClean="0">
                <a:solidFill>
                  <a:srgbClr val="0070C0"/>
                </a:solidFill>
              </a:rPr>
              <a:t>Professor_cum_Jr.Scientist</a:t>
            </a:r>
            <a:endParaRPr lang="en-IN" sz="32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IN" sz="3200" b="1" dirty="0" smtClean="0">
                <a:solidFill>
                  <a:srgbClr val="0070C0"/>
                </a:solidFill>
              </a:rPr>
              <a:t>                               </a:t>
            </a:r>
            <a:r>
              <a:rPr lang="en-IN" sz="3200" b="1" dirty="0" err="1" smtClean="0">
                <a:solidFill>
                  <a:srgbClr val="0070C0"/>
                </a:solidFill>
              </a:rPr>
              <a:t>Deptt.Of</a:t>
            </a:r>
            <a:r>
              <a:rPr lang="en-IN" sz="3200" b="1" dirty="0" smtClean="0">
                <a:solidFill>
                  <a:srgbClr val="0070C0"/>
                </a:solidFill>
              </a:rPr>
              <a:t> Pharmacology &amp; Toxicology</a:t>
            </a:r>
          </a:p>
          <a:p>
            <a:pPr marL="0" indent="0">
              <a:buNone/>
            </a:pPr>
            <a:r>
              <a:rPr lang="en-IN" sz="3200" b="1" dirty="0" smtClean="0">
                <a:solidFill>
                  <a:srgbClr val="0070C0"/>
                </a:solidFill>
              </a:rPr>
              <a:t>                                     Bihar Veterinary College, Patna</a:t>
            </a:r>
            <a:endParaRPr lang="en-IN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2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B0D6B-C12C-4489-A45A-F651A1C25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Urinary antiseptics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6FB7A-2E9B-491A-8784-79226FF15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954" y="1853248"/>
            <a:ext cx="11174278" cy="46870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b="1" dirty="0" smtClean="0">
                <a:solidFill>
                  <a:srgbClr val="002060"/>
                </a:solidFill>
              </a:rPr>
              <a:t>Urinary </a:t>
            </a:r>
            <a:r>
              <a:rPr lang="en-IN" b="1" dirty="0">
                <a:solidFill>
                  <a:srgbClr val="002060"/>
                </a:solidFill>
              </a:rPr>
              <a:t>antiseptics are oral agents that </a:t>
            </a:r>
            <a:r>
              <a:rPr lang="en-IN" b="1" dirty="0" smtClean="0">
                <a:solidFill>
                  <a:srgbClr val="002060"/>
                </a:solidFill>
              </a:rPr>
              <a:t> </a:t>
            </a:r>
            <a:r>
              <a:rPr lang="en-IN" b="1" dirty="0">
                <a:solidFill>
                  <a:srgbClr val="002060"/>
                </a:solidFill>
              </a:rPr>
              <a:t>exert antibacterial activity in the </a:t>
            </a:r>
            <a:r>
              <a:rPr lang="en-IN" b="1" dirty="0" smtClean="0">
                <a:solidFill>
                  <a:srgbClr val="002060"/>
                </a:solidFill>
              </a:rPr>
              <a:t>urinary tract.</a:t>
            </a:r>
          </a:p>
          <a:p>
            <a:pPr marL="0" indent="0">
              <a:buNone/>
            </a:pPr>
            <a:endParaRPr lang="en-IN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IN" sz="2400" b="1" dirty="0" smtClean="0">
                <a:solidFill>
                  <a:srgbClr val="002060"/>
                </a:solidFill>
              </a:rPr>
              <a:t>* It has </a:t>
            </a:r>
            <a:r>
              <a:rPr lang="en-IN" sz="2400" b="1" dirty="0">
                <a:solidFill>
                  <a:srgbClr val="002060"/>
                </a:solidFill>
              </a:rPr>
              <a:t>little or no systemic antibacterial effects. </a:t>
            </a:r>
          </a:p>
          <a:p>
            <a:pPr marL="0" indent="0">
              <a:buNone/>
            </a:pPr>
            <a:r>
              <a:rPr lang="en-IN" sz="2400" b="1" dirty="0" smtClean="0">
                <a:solidFill>
                  <a:srgbClr val="002060"/>
                </a:solidFill>
              </a:rPr>
              <a:t>* It’s usefulness </a:t>
            </a:r>
            <a:r>
              <a:rPr lang="en-IN" sz="2400" b="1" dirty="0">
                <a:solidFill>
                  <a:srgbClr val="002060"/>
                </a:solidFill>
              </a:rPr>
              <a:t>is limited to lower urinary tract </a:t>
            </a:r>
            <a:r>
              <a:rPr lang="en-IN" sz="2400" b="1" dirty="0" smtClean="0">
                <a:solidFill>
                  <a:srgbClr val="002060"/>
                </a:solidFill>
              </a:rPr>
              <a:t>infections</a:t>
            </a:r>
          </a:p>
          <a:p>
            <a:pPr marL="0" indent="0">
              <a:buNone/>
            </a:pPr>
            <a:endParaRPr lang="en-IN" sz="2400" b="1" dirty="0" smtClean="0">
              <a:solidFill>
                <a:srgbClr val="00206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N" sz="28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IN" sz="28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IN" b="1" dirty="0" smtClean="0">
                <a:solidFill>
                  <a:srgbClr val="FF00FF"/>
                </a:solidFill>
              </a:rPr>
              <a:t>Nitrofurantoin, </a:t>
            </a:r>
            <a:r>
              <a:rPr lang="en-IN" b="1" dirty="0" err="1" smtClean="0">
                <a:solidFill>
                  <a:srgbClr val="FF00FF"/>
                </a:solidFill>
              </a:rPr>
              <a:t>Methenamine</a:t>
            </a:r>
            <a:r>
              <a:rPr lang="en-IN" b="1" dirty="0" smtClean="0">
                <a:solidFill>
                  <a:srgbClr val="FF00FF"/>
                </a:solidFill>
              </a:rPr>
              <a:t> , </a:t>
            </a:r>
            <a:r>
              <a:rPr lang="en-IN" b="1" dirty="0" err="1" smtClean="0">
                <a:solidFill>
                  <a:srgbClr val="FF00FF"/>
                </a:solidFill>
              </a:rPr>
              <a:t>Nalidixic</a:t>
            </a:r>
            <a:r>
              <a:rPr lang="en-IN" b="1" dirty="0" smtClean="0">
                <a:solidFill>
                  <a:srgbClr val="FF00FF"/>
                </a:solidFill>
              </a:rPr>
              <a:t> acid, calcium </a:t>
            </a:r>
            <a:r>
              <a:rPr lang="en-IN" b="1" dirty="0" err="1" smtClean="0">
                <a:solidFill>
                  <a:srgbClr val="FF00FF"/>
                </a:solidFill>
              </a:rPr>
              <a:t>Mandelate</a:t>
            </a:r>
            <a:endParaRPr lang="en-US" sz="28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38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C5C3A-0831-49B0-8B34-387785D23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Fluid therapy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EC8AA-A3BB-4837-B05A-C407935AD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448" y="1617785"/>
            <a:ext cx="11143282" cy="49689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Fluid therapy consist of administration of isotonic fluids to correct body’s fluid imbalance.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Indication :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Haemorrhage</a:t>
            </a:r>
            <a:r>
              <a:rPr lang="en-US" sz="28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Vascular shock, </a:t>
            </a:r>
            <a:r>
              <a:rPr lang="en-US" sz="2800" b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naemia</a:t>
            </a:r>
            <a:r>
              <a:rPr lang="en-US" sz="28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Haemolysis</a:t>
            </a:r>
            <a:endParaRPr lang="en-US" sz="2800" b="1" dirty="0" smtClean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 fluids used are :  </a:t>
            </a:r>
            <a:r>
              <a:rPr lang="en-US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whole blood,  Blood plasma                		</a:t>
            </a:r>
            <a:r>
              <a:rPr lang="en-US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Blood serum,  Plasma Volume Expanders</a:t>
            </a:r>
            <a:endParaRPr lang="en-US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915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DD23A-52CB-4A03-A714-901D9B89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Continue….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4705930"/>
              </p:ext>
            </p:extLst>
          </p:nvPr>
        </p:nvGraphicFramePr>
        <p:xfrm>
          <a:off x="403225" y="1441937"/>
          <a:ext cx="11142664" cy="4615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1332">
                  <a:extLst>
                    <a:ext uri="{9D8B030D-6E8A-4147-A177-3AD203B41FA5}">
                      <a16:colId xmlns:a16="http://schemas.microsoft.com/office/drawing/2014/main" val="1398209256"/>
                    </a:ext>
                  </a:extLst>
                </a:gridCol>
                <a:gridCol w="5571332">
                  <a:extLst>
                    <a:ext uri="{9D8B030D-6E8A-4147-A177-3AD203B41FA5}">
                      <a16:colId xmlns:a16="http://schemas.microsoft.com/office/drawing/2014/main" val="2530560257"/>
                    </a:ext>
                  </a:extLst>
                </a:gridCol>
              </a:tblGrid>
              <a:tr h="769327"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                        Condition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      Electrolyte Solution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479526"/>
                  </a:ext>
                </a:extLst>
              </a:tr>
              <a:tr h="769327">
                <a:tc>
                  <a:txBody>
                    <a:bodyPr/>
                    <a:lstStyle/>
                    <a:p>
                      <a:r>
                        <a:rPr lang="en-IN" dirty="0" smtClean="0"/>
                        <a:t>Mild acidosis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1.3% sodium bicarbonate in saline or 5% dextrose</a:t>
                      </a:r>
                      <a:endParaRPr lang="en-IN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563808"/>
                  </a:ext>
                </a:extLst>
              </a:tr>
              <a:tr h="769327">
                <a:tc>
                  <a:txBody>
                    <a:bodyPr/>
                    <a:lstStyle/>
                    <a:p>
                      <a:r>
                        <a:rPr lang="en-IN" dirty="0" smtClean="0"/>
                        <a:t>Severe Acidosis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5</a:t>
                      </a:r>
                      <a:r>
                        <a:rPr lang="en-IN" sz="1800" baseline="0" dirty="0" smtClean="0"/>
                        <a:t> </a:t>
                      </a:r>
                      <a:r>
                        <a:rPr lang="en-IN" sz="1800" dirty="0" smtClean="0"/>
                        <a:t>% sodium bicarbonate or Ringer’s lactate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782116"/>
                  </a:ext>
                </a:extLst>
              </a:tr>
              <a:tr h="769327">
                <a:tc>
                  <a:txBody>
                    <a:bodyPr/>
                    <a:lstStyle/>
                    <a:p>
                      <a:r>
                        <a:rPr lang="en-IN" dirty="0" smtClean="0"/>
                        <a:t>Acidosis and Hyponatremia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Ringer’s lactate + sodium bicarbonate </a:t>
                      </a:r>
                      <a:r>
                        <a:rPr lang="en-IN" sz="1600" dirty="0" smtClean="0"/>
                        <a:t>@5gm/litre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380101"/>
                  </a:ext>
                </a:extLst>
              </a:tr>
              <a:tr h="769327">
                <a:tc>
                  <a:txBody>
                    <a:bodyPr/>
                    <a:lstStyle/>
                    <a:p>
                      <a:r>
                        <a:rPr lang="en-IN" dirty="0" smtClean="0"/>
                        <a:t>Alkalosis &amp; </a:t>
                      </a:r>
                      <a:r>
                        <a:rPr lang="en-IN" dirty="0" err="1" smtClean="0"/>
                        <a:t>Hypokalemia</a:t>
                      </a:r>
                      <a:r>
                        <a:rPr lang="en-IN" dirty="0" smtClean="0"/>
                        <a:t>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Potassium acidifying solution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8664890"/>
                  </a:ext>
                </a:extLst>
              </a:tr>
              <a:tr h="769327">
                <a:tc>
                  <a:txBody>
                    <a:bodyPr/>
                    <a:lstStyle/>
                    <a:p>
                      <a:r>
                        <a:rPr lang="en-IN" dirty="0" smtClean="0"/>
                        <a:t>Acidosis, Alkalosis, Dehydration, </a:t>
                      </a:r>
                      <a:r>
                        <a:rPr lang="en-IN" sz="1600" dirty="0" smtClean="0"/>
                        <a:t>Loss of Electrolytes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Balanced electrolyte solution 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775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72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52026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Ecbolics</a:t>
            </a:r>
            <a:r>
              <a:rPr lang="en-I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IN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Oxytocics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  </a:t>
            </a:r>
            <a:r>
              <a:rPr lang="en-IN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IN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ecbolic</a:t>
            </a:r>
            <a:r>
              <a:rPr lang="en-IN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is an agent which stimulates contraction in the uterus at term, esp. in the treatment of </a:t>
            </a:r>
            <a:r>
              <a:rPr lang="en-IN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atonic</a:t>
            </a:r>
            <a:r>
              <a:rPr lang="en-IN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or hypotonic parturient uterus. </a:t>
            </a:r>
            <a:r>
              <a:rPr lang="en-IN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Ecbolics</a:t>
            </a:r>
            <a:r>
              <a:rPr lang="en-IN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are used at term, usually when parturition has commenced. Their action is to increase the contractile activity of uterine muscle. </a:t>
            </a:r>
          </a:p>
          <a:p>
            <a:pPr>
              <a:buNone/>
            </a:pPr>
            <a:r>
              <a:rPr lang="en-IN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solidFill>
                  <a:srgbClr val="FF00FF"/>
                </a:solidFill>
              </a:rPr>
              <a:t>E.g. </a:t>
            </a:r>
            <a:r>
              <a:rPr lang="en-IN" dirty="0" err="1" smtClean="0">
                <a:solidFill>
                  <a:srgbClr val="FF00FF"/>
                </a:solidFill>
              </a:rPr>
              <a:t>Oxytocin</a:t>
            </a:r>
            <a:r>
              <a:rPr lang="en-IN" dirty="0" smtClean="0">
                <a:solidFill>
                  <a:srgbClr val="FF00FF"/>
                </a:solidFill>
              </a:rPr>
              <a:t>, Ergot alkaloids, prostaglandins.</a:t>
            </a:r>
            <a:r>
              <a:rPr lang="en-IN" dirty="0" smtClean="0"/>
              <a:t> </a:t>
            </a:r>
          </a:p>
          <a:p>
            <a:pPr>
              <a:buNone/>
            </a:pPr>
            <a:r>
              <a:rPr lang="en-IN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7383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Tocolytics</a:t>
            </a:r>
            <a:endParaRPr lang="en-IN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   The drugs which relax or inhibit the smooth muscles of the gravid uterus are called as </a:t>
            </a:r>
            <a:r>
              <a:rPr lang="en-IN" dirty="0" err="1" smtClean="0"/>
              <a:t>tocolytic</a:t>
            </a:r>
            <a:r>
              <a:rPr lang="en-IN" dirty="0" smtClean="0"/>
              <a:t> agents or uterine </a:t>
            </a:r>
            <a:r>
              <a:rPr lang="en-IN" dirty="0" err="1" smtClean="0"/>
              <a:t>spasmolytics</a:t>
            </a:r>
            <a:r>
              <a:rPr lang="en-IN" dirty="0" smtClean="0"/>
              <a:t> or uterine relaxants. The </a:t>
            </a:r>
            <a:r>
              <a:rPr lang="en-IN" dirty="0" err="1" smtClean="0"/>
              <a:t>tocolytics</a:t>
            </a:r>
            <a:r>
              <a:rPr lang="en-IN" dirty="0" smtClean="0"/>
              <a:t> inhibit both the spontaneous and </a:t>
            </a:r>
            <a:r>
              <a:rPr lang="en-IN" dirty="0" err="1" smtClean="0"/>
              <a:t>oxytocin</a:t>
            </a:r>
            <a:r>
              <a:rPr lang="en-IN" dirty="0" smtClean="0"/>
              <a:t> induced contractions of the pregnant uterus. Their clinical applications include prevention of premature labour or to delay parturition for </a:t>
            </a:r>
            <a:r>
              <a:rPr lang="en-IN" dirty="0" err="1" smtClean="0"/>
              <a:t>managemental</a:t>
            </a:r>
            <a:r>
              <a:rPr lang="en-IN" dirty="0" smtClean="0"/>
              <a:t> convenience.</a:t>
            </a:r>
          </a:p>
          <a:p>
            <a:pPr>
              <a:buNone/>
            </a:pPr>
            <a:r>
              <a:rPr lang="en-IN" sz="2400" b="1" dirty="0" smtClean="0">
                <a:solidFill>
                  <a:srgbClr val="FF00FF"/>
                </a:solidFill>
              </a:rPr>
              <a:t>E.G :-  </a:t>
            </a:r>
            <a:r>
              <a:rPr lang="en-IN" sz="2400" b="1" dirty="0" err="1" smtClean="0">
                <a:solidFill>
                  <a:srgbClr val="FF00FF"/>
                </a:solidFill>
              </a:rPr>
              <a:t>Isoxsuprine</a:t>
            </a:r>
            <a:r>
              <a:rPr lang="en-IN" sz="2400" b="1" dirty="0" smtClean="0">
                <a:solidFill>
                  <a:srgbClr val="FF00FF"/>
                </a:solidFill>
              </a:rPr>
              <a:t>, </a:t>
            </a:r>
            <a:r>
              <a:rPr lang="en-IN" sz="2400" b="1" dirty="0" err="1" smtClean="0">
                <a:solidFill>
                  <a:srgbClr val="FF00FF"/>
                </a:solidFill>
              </a:rPr>
              <a:t>Salbutamol</a:t>
            </a:r>
            <a:r>
              <a:rPr lang="en-IN" sz="2400" b="1" dirty="0" smtClean="0">
                <a:solidFill>
                  <a:srgbClr val="FF00FF"/>
                </a:solidFill>
              </a:rPr>
              <a:t>, </a:t>
            </a:r>
            <a:r>
              <a:rPr lang="en-IN" sz="2400" b="1" dirty="0" err="1" smtClean="0">
                <a:solidFill>
                  <a:srgbClr val="FF00FF"/>
                </a:solidFill>
              </a:rPr>
              <a:t>Terbutaline</a:t>
            </a:r>
            <a:r>
              <a:rPr lang="en-IN" sz="2400" b="1" dirty="0" smtClean="0">
                <a:solidFill>
                  <a:srgbClr val="FF00FF"/>
                </a:solidFill>
              </a:rPr>
              <a:t>, </a:t>
            </a:r>
            <a:r>
              <a:rPr lang="en-IN" sz="2400" b="1" dirty="0" err="1" smtClean="0">
                <a:solidFill>
                  <a:srgbClr val="FF00FF"/>
                </a:solidFill>
              </a:rPr>
              <a:t>Ritodrine</a:t>
            </a:r>
            <a:r>
              <a:rPr lang="en-IN" sz="2400" b="1" dirty="0" smtClean="0">
                <a:solidFill>
                  <a:srgbClr val="FF00FF"/>
                </a:solidFill>
              </a:rPr>
              <a:t> and </a:t>
            </a:r>
            <a:r>
              <a:rPr lang="en-IN" sz="2400" b="1" dirty="0" err="1" smtClean="0">
                <a:solidFill>
                  <a:srgbClr val="FF00FF"/>
                </a:solidFill>
              </a:rPr>
              <a:t>Orciprenaline</a:t>
            </a:r>
            <a:r>
              <a:rPr lang="en-IN" sz="2400" b="1" dirty="0" smtClean="0">
                <a:solidFill>
                  <a:srgbClr val="FF00FF"/>
                </a:solidFill>
              </a:rPr>
              <a:t> etc.</a:t>
            </a:r>
            <a:endParaRPr lang="en-IN" sz="2400" b="1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46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73478-5405-409C-8FB9-861A0187B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IN" b="1" u="sng" dirty="0">
                <a:solidFill>
                  <a:srgbClr val="FF0000"/>
                </a:solidFill>
              </a:rPr>
              <a:t>Classification of drugs acting on the uterus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7657A-DB9F-4861-9122-9701CF45E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82616"/>
            <a:ext cx="9542917" cy="4665784"/>
          </a:xfrm>
        </p:spPr>
        <p:txBody>
          <a:bodyPr>
            <a:normAutofit/>
          </a:bodyPr>
          <a:lstStyle/>
          <a:p>
            <a:pPr marL="457200" indent="-457200">
              <a:buAutoNum type="alphaUcPeriod"/>
            </a:pPr>
            <a:r>
              <a:rPr lang="en-IN" sz="2400" b="1" dirty="0" smtClean="0">
                <a:solidFill>
                  <a:srgbClr val="FF00FF"/>
                </a:solidFill>
              </a:rPr>
              <a:t>Uterine stimulant:-  </a:t>
            </a:r>
          </a:p>
          <a:p>
            <a:pPr marL="0" indent="0">
              <a:buNone/>
            </a:pPr>
            <a:r>
              <a:rPr lang="en-IN" sz="2400" b="1" dirty="0" smtClean="0">
                <a:solidFill>
                  <a:srgbClr val="002060"/>
                </a:solidFill>
              </a:rPr>
              <a:t>1. Posterior pituitary hormone – Oxytocin</a:t>
            </a:r>
          </a:p>
          <a:p>
            <a:pPr marL="0" indent="0">
              <a:buNone/>
            </a:pPr>
            <a:r>
              <a:rPr lang="en-IN" sz="2400" b="1" dirty="0" smtClean="0">
                <a:solidFill>
                  <a:srgbClr val="002060"/>
                </a:solidFill>
              </a:rPr>
              <a:t>2. Ergot alkaloid- </a:t>
            </a:r>
            <a:r>
              <a:rPr lang="en-IN" sz="2400" b="1" dirty="0" err="1" smtClean="0">
                <a:solidFill>
                  <a:srgbClr val="002060"/>
                </a:solidFill>
              </a:rPr>
              <a:t>Ergometrine</a:t>
            </a:r>
            <a:r>
              <a:rPr lang="en-IN" sz="2400" b="1" dirty="0" smtClean="0">
                <a:solidFill>
                  <a:srgbClr val="002060"/>
                </a:solidFill>
              </a:rPr>
              <a:t>, </a:t>
            </a:r>
            <a:r>
              <a:rPr lang="en-IN" sz="2400" b="1" dirty="0" err="1" smtClean="0">
                <a:solidFill>
                  <a:srgbClr val="002060"/>
                </a:solidFill>
              </a:rPr>
              <a:t>Methylergometrine</a:t>
            </a:r>
            <a:endParaRPr lang="en-IN" sz="2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IN" sz="2400" b="1" dirty="0" smtClean="0">
                <a:solidFill>
                  <a:srgbClr val="002060"/>
                </a:solidFill>
              </a:rPr>
              <a:t>3. Prostaglandins- PGE2, PGF2</a:t>
            </a:r>
            <a:r>
              <a:rPr lang="el-GR" sz="2400" b="1" dirty="0" smtClean="0">
                <a:solidFill>
                  <a:srgbClr val="002060"/>
                </a:solidFill>
              </a:rPr>
              <a:t>α</a:t>
            </a:r>
            <a:endParaRPr lang="en-IN" sz="2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IN" sz="2400" b="1" dirty="0" smtClean="0">
                <a:solidFill>
                  <a:srgbClr val="002060"/>
                </a:solidFill>
              </a:rPr>
              <a:t>4. Miscellaneous – Quinine, Ethacridine</a:t>
            </a:r>
          </a:p>
          <a:p>
            <a:pPr marL="0" indent="0">
              <a:buNone/>
            </a:pPr>
            <a:r>
              <a:rPr lang="en-IN" sz="2400" b="1" dirty="0" smtClean="0">
                <a:solidFill>
                  <a:srgbClr val="FF00FF"/>
                </a:solidFill>
              </a:rPr>
              <a:t>B.</a:t>
            </a:r>
            <a:r>
              <a:rPr lang="en-IN" sz="2400" b="1" dirty="0">
                <a:solidFill>
                  <a:srgbClr val="FF00FF"/>
                </a:solidFill>
              </a:rPr>
              <a:t> Uterine </a:t>
            </a:r>
            <a:r>
              <a:rPr lang="en-IN" sz="2400" b="1" dirty="0" smtClean="0">
                <a:solidFill>
                  <a:srgbClr val="FF00FF"/>
                </a:solidFill>
              </a:rPr>
              <a:t>relaxant</a:t>
            </a:r>
            <a:r>
              <a:rPr lang="en-IN" sz="2400" b="1" dirty="0">
                <a:solidFill>
                  <a:srgbClr val="FF00FF"/>
                </a:solidFill>
              </a:rPr>
              <a:t>:-  </a:t>
            </a:r>
          </a:p>
          <a:p>
            <a:pPr marL="0" indent="0">
              <a:buNone/>
            </a:pPr>
            <a:r>
              <a:rPr lang="en-IN" sz="2400" b="1" dirty="0" smtClean="0">
                <a:solidFill>
                  <a:srgbClr val="002060"/>
                </a:solidFill>
              </a:rPr>
              <a:t>1.Adrenergic agonist- Salbutamol, Terbutaline, </a:t>
            </a:r>
            <a:r>
              <a:rPr lang="en-IN" sz="2400" b="1" dirty="0" err="1" smtClean="0">
                <a:solidFill>
                  <a:srgbClr val="002060"/>
                </a:solidFill>
              </a:rPr>
              <a:t>Ritodrine</a:t>
            </a:r>
            <a:endParaRPr lang="en-IN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IN" sz="2400" b="1" dirty="0" smtClean="0">
                <a:solidFill>
                  <a:srgbClr val="002060"/>
                </a:solidFill>
              </a:rPr>
              <a:t>2. Calcium channel blocker – </a:t>
            </a:r>
            <a:r>
              <a:rPr lang="en-IN" sz="2400" b="1" dirty="0" err="1" smtClean="0">
                <a:solidFill>
                  <a:srgbClr val="002060"/>
                </a:solidFill>
              </a:rPr>
              <a:t>Nifedipine</a:t>
            </a:r>
            <a:endParaRPr lang="en-IN" sz="2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IN" sz="2400" b="1" dirty="0" smtClean="0">
                <a:solidFill>
                  <a:srgbClr val="002060"/>
                </a:solidFill>
              </a:rPr>
              <a:t>3. Prostaglandin Synthesis inhibitors- Aspirin, Ibuprofen, other NSAIDS</a:t>
            </a:r>
          </a:p>
          <a:p>
            <a:pPr marL="0" indent="0">
              <a:buNone/>
            </a:pPr>
            <a:r>
              <a:rPr lang="en-IN" sz="2400" b="1" dirty="0" smtClean="0">
                <a:solidFill>
                  <a:srgbClr val="002060"/>
                </a:solidFill>
              </a:rPr>
              <a:t>4. </a:t>
            </a:r>
            <a:r>
              <a:rPr lang="en-IN" sz="2400" b="1" dirty="0">
                <a:solidFill>
                  <a:srgbClr val="002060"/>
                </a:solidFill>
              </a:rPr>
              <a:t>Miscellaneous – </a:t>
            </a:r>
            <a:r>
              <a:rPr lang="en-IN" sz="2400" b="1" dirty="0" smtClean="0">
                <a:solidFill>
                  <a:srgbClr val="002060"/>
                </a:solidFill>
              </a:rPr>
              <a:t>Progesterone, Ethyl alcohol Anticholinergics.</a:t>
            </a:r>
          </a:p>
        </p:txBody>
      </p:sp>
    </p:spTree>
    <p:extLst>
      <p:ext uri="{BB962C8B-B14F-4D97-AF65-F5344CB8AC3E}">
        <p14:creationId xmlns:p14="http://schemas.microsoft.com/office/powerpoint/2010/main" val="277192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03385" y="309489"/>
            <a:ext cx="10705513" cy="599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6093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5400" b="1" dirty="0" smtClean="0">
                <a:solidFill>
                  <a:srgbClr val="FF0000"/>
                </a:solidFill>
              </a:rPr>
              <a:t>Drugs acting on </a:t>
            </a:r>
            <a:r>
              <a:rPr lang="en-IN" sz="5400" b="1" dirty="0" smtClean="0">
                <a:solidFill>
                  <a:srgbClr val="FF0000"/>
                </a:solidFill>
              </a:rPr>
              <a:t>Urogenital </a:t>
            </a:r>
            <a:r>
              <a:rPr lang="en-IN" sz="5400" b="1" dirty="0" smtClean="0">
                <a:solidFill>
                  <a:srgbClr val="FF0000"/>
                </a:solidFill>
              </a:rPr>
              <a:t>System</a:t>
            </a:r>
            <a:endParaRPr lang="en-IN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127737"/>
            <a:ext cx="8946541" cy="3600401"/>
          </a:xfrm>
        </p:spPr>
        <p:txBody>
          <a:bodyPr>
            <a:normAutofit fontScale="25000" lnSpcReduction="20000"/>
          </a:bodyPr>
          <a:lstStyle/>
          <a:p>
            <a:r>
              <a:rPr lang="en-IN" sz="11200" b="1" dirty="0" smtClean="0">
                <a:solidFill>
                  <a:srgbClr val="002060"/>
                </a:solidFill>
              </a:rPr>
              <a:t> Diuretics         </a:t>
            </a:r>
            <a:endParaRPr lang="en-IN" sz="11200" b="1" dirty="0">
              <a:solidFill>
                <a:srgbClr val="002060"/>
              </a:solidFill>
            </a:endParaRPr>
          </a:p>
          <a:p>
            <a:r>
              <a:rPr lang="en-IN" sz="11200" b="1" dirty="0" smtClean="0">
                <a:solidFill>
                  <a:srgbClr val="002060"/>
                </a:solidFill>
              </a:rPr>
              <a:t> Classification </a:t>
            </a:r>
            <a:r>
              <a:rPr lang="en-IN" sz="11200" b="1" dirty="0">
                <a:solidFill>
                  <a:srgbClr val="002060"/>
                </a:solidFill>
              </a:rPr>
              <a:t>of Diuretics   </a:t>
            </a:r>
          </a:p>
          <a:p>
            <a:r>
              <a:rPr lang="en-IN" sz="11200" b="1" dirty="0" smtClean="0">
                <a:solidFill>
                  <a:srgbClr val="002060"/>
                </a:solidFill>
              </a:rPr>
              <a:t> Urinary </a:t>
            </a:r>
            <a:r>
              <a:rPr lang="en-IN" sz="11200" b="1" dirty="0">
                <a:solidFill>
                  <a:srgbClr val="002060"/>
                </a:solidFill>
              </a:rPr>
              <a:t>Acidifiers</a:t>
            </a:r>
          </a:p>
          <a:p>
            <a:r>
              <a:rPr lang="en-IN" sz="11200" b="1" dirty="0" smtClean="0">
                <a:solidFill>
                  <a:srgbClr val="002060"/>
                </a:solidFill>
              </a:rPr>
              <a:t> Urinary </a:t>
            </a:r>
            <a:r>
              <a:rPr lang="en-IN" sz="11200" b="1" dirty="0">
                <a:solidFill>
                  <a:srgbClr val="002060"/>
                </a:solidFill>
              </a:rPr>
              <a:t>Alkalizes</a:t>
            </a:r>
          </a:p>
          <a:p>
            <a:r>
              <a:rPr lang="en-IN" sz="11200" b="1" dirty="0" smtClean="0">
                <a:solidFill>
                  <a:srgbClr val="002060"/>
                </a:solidFill>
              </a:rPr>
              <a:t> Urinary </a:t>
            </a:r>
            <a:r>
              <a:rPr lang="en-IN" sz="11200" b="1" dirty="0">
                <a:solidFill>
                  <a:srgbClr val="002060"/>
                </a:solidFill>
              </a:rPr>
              <a:t>Antiseptics</a:t>
            </a:r>
          </a:p>
          <a:p>
            <a:r>
              <a:rPr lang="en-IN" sz="11200" b="1" dirty="0" smtClean="0">
                <a:solidFill>
                  <a:srgbClr val="002060"/>
                </a:solidFill>
              </a:rPr>
              <a:t> Fluid </a:t>
            </a:r>
            <a:r>
              <a:rPr lang="en-IN" sz="11200" b="1" dirty="0">
                <a:solidFill>
                  <a:srgbClr val="002060"/>
                </a:solidFill>
              </a:rPr>
              <a:t>Therapy</a:t>
            </a:r>
          </a:p>
          <a:p>
            <a:r>
              <a:rPr lang="en-IN" sz="11200" b="1" dirty="0">
                <a:solidFill>
                  <a:srgbClr val="002060"/>
                </a:solidFill>
              </a:rPr>
              <a:t> </a:t>
            </a:r>
            <a:r>
              <a:rPr lang="en-IN" sz="11200" b="1" dirty="0" err="1">
                <a:solidFill>
                  <a:srgbClr val="002060"/>
                </a:solidFill>
              </a:rPr>
              <a:t>Ecbolics</a:t>
            </a:r>
            <a:endParaRPr lang="en-IN" sz="11200" b="1" dirty="0">
              <a:solidFill>
                <a:srgbClr val="002060"/>
              </a:solidFill>
            </a:endParaRPr>
          </a:p>
          <a:p>
            <a:r>
              <a:rPr lang="en-IN" sz="11200" b="1" dirty="0" smtClean="0">
                <a:solidFill>
                  <a:srgbClr val="002060"/>
                </a:solidFill>
              </a:rPr>
              <a:t> </a:t>
            </a:r>
            <a:r>
              <a:rPr lang="en-IN" sz="11200" b="1" dirty="0" err="1" smtClean="0">
                <a:solidFill>
                  <a:srgbClr val="002060"/>
                </a:solidFill>
              </a:rPr>
              <a:t>Tocolytics</a:t>
            </a:r>
            <a:endParaRPr lang="en-IN" sz="11200" b="1" dirty="0">
              <a:solidFill>
                <a:srgbClr val="002060"/>
              </a:solidFill>
            </a:endParaRPr>
          </a:p>
          <a:p>
            <a:endParaRPr lang="en-IN" sz="7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IN" sz="7200" b="1" dirty="0" smtClean="0">
              <a:solidFill>
                <a:srgbClr val="002060"/>
              </a:solidFill>
            </a:endParaRPr>
          </a:p>
          <a:p>
            <a:endParaRPr lang="en-IN" b="1" dirty="0">
              <a:solidFill>
                <a:srgbClr val="002060"/>
              </a:solidFill>
            </a:endParaRPr>
          </a:p>
          <a:p>
            <a:endParaRPr lang="en-IN" b="1" dirty="0">
              <a:solidFill>
                <a:srgbClr val="002060"/>
              </a:solidFill>
            </a:endParaRPr>
          </a:p>
          <a:p>
            <a:endParaRPr lang="en-IN" b="1" dirty="0">
              <a:solidFill>
                <a:srgbClr val="002060"/>
              </a:solidFill>
            </a:endParaRPr>
          </a:p>
          <a:p>
            <a:endParaRPr lang="en-IN" b="1" dirty="0" smtClean="0">
              <a:solidFill>
                <a:srgbClr val="002060"/>
              </a:solidFill>
            </a:endParaRPr>
          </a:p>
          <a:p>
            <a:endParaRPr lang="en-IN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IN" b="1" dirty="0">
                <a:solidFill>
                  <a:srgbClr val="002060"/>
                </a:solidFill>
              </a:rPr>
              <a:t> </a:t>
            </a:r>
            <a:r>
              <a:rPr lang="en-IN" b="1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                                       </a:t>
            </a:r>
          </a:p>
          <a:p>
            <a:endParaRPr lang="en-IN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IN" b="1" dirty="0" smtClean="0">
              <a:solidFill>
                <a:srgbClr val="002060"/>
              </a:solidFill>
            </a:endParaRPr>
          </a:p>
          <a:p>
            <a:endParaRPr lang="en-IN" b="1" dirty="0">
              <a:solidFill>
                <a:srgbClr val="002060"/>
              </a:solidFill>
            </a:endParaRP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4728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73478-5405-409C-8FB9-861A0187B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>
                <a:solidFill>
                  <a:srgbClr val="FF0000"/>
                </a:solidFill>
              </a:rPr>
              <a:t>Diuretics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7657A-DB9F-4861-9122-9701CF45E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542917" cy="419548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400" b="1" dirty="0">
                <a:solidFill>
                  <a:srgbClr val="002060"/>
                </a:solidFill>
              </a:rPr>
              <a:t>These are drugs or agents that increase the volume of urine. </a:t>
            </a:r>
            <a:endParaRPr lang="en-IN" sz="2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IN" sz="2400" b="1" dirty="0">
                <a:solidFill>
                  <a:srgbClr val="002060"/>
                </a:solidFill>
              </a:rPr>
              <a:t> </a:t>
            </a:r>
            <a:r>
              <a:rPr lang="en-IN" sz="2400" b="1" dirty="0" smtClean="0">
                <a:solidFill>
                  <a:srgbClr val="002060"/>
                </a:solidFill>
              </a:rPr>
              <a:t>    </a:t>
            </a:r>
            <a:r>
              <a:rPr lang="en-IN" sz="2800" b="1" dirty="0" smtClean="0">
                <a:solidFill>
                  <a:srgbClr val="FF0000"/>
                </a:solidFill>
              </a:rPr>
              <a:t>Indications:</a:t>
            </a:r>
            <a:endParaRPr lang="en-IN" sz="2400" b="1" dirty="0" smtClean="0">
              <a:solidFill>
                <a:srgbClr val="FF0000"/>
              </a:solidFill>
            </a:endParaRPr>
          </a:p>
          <a:p>
            <a:pPr fontAlgn="base"/>
            <a:r>
              <a:rPr lang="en-IN" sz="2800" b="1" dirty="0">
                <a:solidFill>
                  <a:srgbClr val="002060"/>
                </a:solidFill>
              </a:rPr>
              <a:t>(</a:t>
            </a:r>
            <a:r>
              <a:rPr lang="en-IN" sz="2800" b="1" dirty="0" err="1">
                <a:solidFill>
                  <a:srgbClr val="002060"/>
                </a:solidFill>
              </a:rPr>
              <a:t>i</a:t>
            </a:r>
            <a:r>
              <a:rPr lang="en-IN" sz="2800" b="1" dirty="0">
                <a:solidFill>
                  <a:srgbClr val="002060"/>
                </a:solidFill>
              </a:rPr>
              <a:t>) </a:t>
            </a:r>
            <a:r>
              <a:rPr lang="en-IN" sz="2400" b="1" dirty="0">
                <a:solidFill>
                  <a:srgbClr val="002060"/>
                </a:solidFill>
              </a:rPr>
              <a:t>In the treatment of oedema due to cardiac failure.</a:t>
            </a:r>
          </a:p>
          <a:p>
            <a:pPr fontAlgn="base"/>
            <a:r>
              <a:rPr lang="en-IN" sz="2800" b="1" dirty="0">
                <a:solidFill>
                  <a:srgbClr val="002060"/>
                </a:solidFill>
              </a:rPr>
              <a:t>(ii) Renal </a:t>
            </a:r>
            <a:r>
              <a:rPr lang="en-IN" sz="2800" b="1" dirty="0" smtClean="0">
                <a:solidFill>
                  <a:srgbClr val="002060"/>
                </a:solidFill>
              </a:rPr>
              <a:t>disease</a:t>
            </a:r>
            <a:endParaRPr lang="en-IN" sz="2800" b="1" dirty="0">
              <a:solidFill>
                <a:srgbClr val="002060"/>
              </a:solidFill>
            </a:endParaRPr>
          </a:p>
          <a:p>
            <a:pPr fontAlgn="base"/>
            <a:r>
              <a:rPr lang="en-IN" sz="2800" b="1" dirty="0">
                <a:solidFill>
                  <a:srgbClr val="002060"/>
                </a:solidFill>
              </a:rPr>
              <a:t>(</a:t>
            </a:r>
            <a:r>
              <a:rPr lang="en-IN" sz="2800" b="1" dirty="0" smtClean="0">
                <a:solidFill>
                  <a:srgbClr val="002060"/>
                </a:solidFill>
              </a:rPr>
              <a:t>iii) </a:t>
            </a:r>
            <a:r>
              <a:rPr lang="en-IN" sz="2800" b="1" dirty="0">
                <a:solidFill>
                  <a:srgbClr val="002060"/>
                </a:solidFill>
              </a:rPr>
              <a:t>Cirrhosis of the liver.</a:t>
            </a:r>
          </a:p>
          <a:p>
            <a:pPr fontAlgn="base"/>
            <a:r>
              <a:rPr lang="en-IN" sz="2800" b="1" dirty="0">
                <a:solidFill>
                  <a:srgbClr val="002060"/>
                </a:solidFill>
              </a:rPr>
              <a:t>(</a:t>
            </a:r>
            <a:r>
              <a:rPr lang="en-IN" sz="2800" b="1" dirty="0" smtClean="0">
                <a:solidFill>
                  <a:srgbClr val="002060"/>
                </a:solidFill>
              </a:rPr>
              <a:t>iv) </a:t>
            </a:r>
            <a:r>
              <a:rPr lang="en-IN" sz="2800" b="1" dirty="0">
                <a:solidFill>
                  <a:srgbClr val="002060"/>
                </a:solidFill>
              </a:rPr>
              <a:t>In the treatment of </a:t>
            </a:r>
            <a:r>
              <a:rPr lang="en-IN" sz="2800" b="1" dirty="0" smtClean="0">
                <a:solidFill>
                  <a:srgbClr val="002060"/>
                </a:solidFill>
              </a:rPr>
              <a:t>hypertension</a:t>
            </a:r>
            <a:endParaRPr lang="en-US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483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09DC0-ECA2-4504-A475-050EF6267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202224"/>
            <a:ext cx="9404723" cy="571499"/>
          </a:xfrm>
        </p:spPr>
        <p:txBody>
          <a:bodyPr>
            <a:normAutofit fontScale="90000"/>
          </a:bodyPr>
          <a:lstStyle/>
          <a:p>
            <a:r>
              <a:rPr lang="en-IN" sz="3600" b="1" dirty="0">
                <a:solidFill>
                  <a:srgbClr val="FF0000"/>
                </a:solidFill>
              </a:rPr>
              <a:t>Classification of diuretics :-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AD69D-1979-49A5-AF9C-8D532D9D3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992" y="847725"/>
            <a:ext cx="10876085" cy="5438775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en-IN" sz="8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Osmotic </a:t>
            </a:r>
            <a:r>
              <a:rPr lang="en-IN" sz="8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Diuretics :    </a:t>
            </a:r>
            <a:r>
              <a:rPr lang="en-IN" sz="80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Mannitol, Glycerol                                                                                   </a:t>
            </a:r>
            <a:r>
              <a:rPr lang="en-IN" sz="80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en-IN" sz="8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Carbonic</a:t>
            </a:r>
            <a:r>
              <a:rPr lang="en-IN" sz="8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Anhydrase Inhibitors :   </a:t>
            </a:r>
            <a:r>
              <a:rPr lang="en-IN" sz="80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Acetazolamide , </a:t>
            </a:r>
            <a:r>
              <a:rPr lang="en-IN" sz="80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Methazolamide</a:t>
            </a:r>
            <a:endParaRPr lang="en-IN" sz="80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en-IN" sz="8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Thiazide </a:t>
            </a:r>
            <a:r>
              <a:rPr lang="en-IN" sz="8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Diuretics :  </a:t>
            </a:r>
            <a:r>
              <a:rPr lang="en-IN" sz="8000" b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Hydrochlorthiazide</a:t>
            </a:r>
            <a:r>
              <a:rPr lang="en-IN" sz="80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sz="8000" b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Metolazone</a:t>
            </a:r>
            <a:r>
              <a:rPr lang="en-IN" sz="80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sz="80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Chlorthalidon</a:t>
            </a:r>
            <a:endParaRPr lang="en-IN" sz="8000" b="1" dirty="0" smtClean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en-IN" sz="8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Potassium </a:t>
            </a:r>
            <a:r>
              <a:rPr lang="en-IN" sz="8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Sparing Diuretics </a:t>
            </a:r>
            <a:r>
              <a:rPr lang="en-IN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8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IN" sz="8000" b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Amiloride</a:t>
            </a:r>
            <a:r>
              <a:rPr lang="en-IN" sz="80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Triamterene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en-IN" sz="8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Aldosterone </a:t>
            </a:r>
            <a:r>
              <a:rPr lang="en-IN" sz="8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antagonist :  </a:t>
            </a:r>
            <a:r>
              <a:rPr lang="en-IN" sz="80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Spironolactone, </a:t>
            </a:r>
            <a:r>
              <a:rPr lang="en-IN" sz="80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Canrenone</a:t>
            </a:r>
            <a:endParaRPr lang="en-IN" sz="80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en-IN" sz="8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Mercurial </a:t>
            </a:r>
            <a:r>
              <a:rPr lang="en-IN" sz="8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Diuretic : </a:t>
            </a:r>
            <a:r>
              <a:rPr lang="en-IN" sz="80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Calomel, </a:t>
            </a:r>
            <a:r>
              <a:rPr lang="en-IN" sz="80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Mersalyl</a:t>
            </a:r>
            <a:endParaRPr lang="en-IN" sz="80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en-IN" sz="8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Loop </a:t>
            </a:r>
            <a:r>
              <a:rPr lang="en-IN" sz="8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Diuretic (High Ceiling ):   </a:t>
            </a:r>
            <a:r>
              <a:rPr lang="en-IN" sz="8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Furosemide  Bumetanide, Ethacrynic Acid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en-IN" sz="8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Xanthine </a:t>
            </a:r>
            <a:r>
              <a:rPr lang="en-IN" sz="8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derivatives :</a:t>
            </a:r>
            <a:r>
              <a:rPr lang="en-IN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IN" sz="8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Theophylline, Aminophylline, Caffeine</a:t>
            </a:r>
          </a:p>
          <a:p>
            <a:endParaRPr lang="en-IN" sz="8000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      </a:t>
            </a:r>
            <a:endParaRPr lang="en-IN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</a:pPr>
            <a:endParaRPr lang="en-IN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    </a:t>
            </a:r>
            <a:endParaRPr lang="en-IN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      </a:t>
            </a:r>
            <a:endParaRPr lang="en-IN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   </a:t>
            </a:r>
            <a:r>
              <a:rPr lang="en-IN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</a:t>
            </a:r>
            <a:endParaRPr lang="en-IN" dirty="0"/>
          </a:p>
          <a:p>
            <a:r>
              <a:rPr lang="en-IN" b="1" dirty="0"/>
              <a:t>         </a:t>
            </a:r>
            <a:r>
              <a:rPr lang="en-IN" dirty="0"/>
              <a:t> </a:t>
            </a:r>
            <a:r>
              <a:rPr lang="en-IN" dirty="0" smtClean="0"/>
              <a:t>(</a:t>
            </a:r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r>
              <a:rPr lang="en-IN" sz="2800" dirty="0"/>
              <a:t/>
            </a:r>
            <a:br>
              <a:rPr lang="en-IN" sz="2800" dirty="0"/>
            </a:br>
            <a:endParaRPr lang="en-IN" dirty="0"/>
          </a:p>
          <a:p>
            <a:r>
              <a:rPr lang="en-IN" dirty="0"/>
              <a:t>         </a:t>
            </a:r>
          </a:p>
        </p:txBody>
      </p:sp>
    </p:spTree>
    <p:extLst>
      <p:ext uri="{BB962C8B-B14F-4D97-AF65-F5344CB8AC3E}">
        <p14:creationId xmlns:p14="http://schemas.microsoft.com/office/powerpoint/2010/main" val="6370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Site and mode of action of diuretic drugs, showing ion transport in various parts of the kidney tubul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11" y="362139"/>
            <a:ext cx="10302843" cy="6047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04936" y="6020554"/>
            <a:ext cx="2281472" cy="27164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9107787" y="6029608"/>
            <a:ext cx="1575302" cy="26259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606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Osmotic diuretic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1026" name="Picture 2" descr="Image result for mannito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688"/>
            <a:ext cx="5038726" cy="405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mannit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175" y="190501"/>
            <a:ext cx="3743325" cy="282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mannito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175" y="3019425"/>
            <a:ext cx="3476625" cy="272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3530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10FEF-419C-426F-85AE-EE15D8F8A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0054" y="325314"/>
            <a:ext cx="8740780" cy="870439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Continue….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470" y="1301262"/>
            <a:ext cx="11693768" cy="5556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11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3E2B5-9B3A-4CAF-9420-EBEF24ADB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236597"/>
          </a:xfrm>
        </p:spPr>
        <p:txBody>
          <a:bodyPr/>
          <a:lstStyle/>
          <a:p>
            <a:r>
              <a:rPr lang="en-IN" sz="3600" b="1" dirty="0">
                <a:solidFill>
                  <a:srgbClr val="FF0000"/>
                </a:solidFill>
              </a:rPr>
              <a:t>URINARY </a:t>
            </a:r>
            <a:r>
              <a:rPr lang="en-IN" sz="3600" b="1" dirty="0" smtClean="0">
                <a:solidFill>
                  <a:srgbClr val="FF0000"/>
                </a:solidFill>
              </a:rPr>
              <a:t>ACIDIFIERS</a:t>
            </a:r>
            <a:endParaRPr lang="en-IN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00C4E-85A9-4349-B3AF-389865F77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966" y="1689315"/>
            <a:ext cx="11577234" cy="48974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Urinary acidifiers are drugs which cause acidification of urine.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They help in increased excretion  of basic drugs 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They enhance the antibacterial action of urinary antiseptics like hexamine and    	certain antibiotics (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Penicillins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Tetracyclines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32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Sodium acid phosphate, Ascorbic acid, Methionin</a:t>
            </a:r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567116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470F-1540-4EE0-83E1-1E8C22B9F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400" b="1" dirty="0">
                <a:solidFill>
                  <a:srgbClr val="FF0000"/>
                </a:solidFill>
              </a:rPr>
              <a:t>URINARY </a:t>
            </a:r>
            <a:r>
              <a:rPr lang="en-IN" sz="4400" b="1" dirty="0" smtClean="0">
                <a:solidFill>
                  <a:srgbClr val="FF0000"/>
                </a:solidFill>
              </a:rPr>
              <a:t>ALKALIZERS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7C710-2652-4256-906C-772481047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953" y="1565329"/>
            <a:ext cx="11189775" cy="483995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Urinary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Alkilizers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basic agents for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alkalinization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urine.</a:t>
            </a:r>
          </a:p>
          <a:p>
            <a:pPr marL="0" indent="0">
              <a:buNone/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Alkalinization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urine promotes antibacterial action of certain antibiotics (Aminoglycosides).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It helps in excretion of acidic drugs.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It increasing the solubility and reducing the risk of sulfonamide renal toxicity (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crystalluria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especially in carnivores.</a:t>
            </a:r>
          </a:p>
          <a:p>
            <a:pPr marL="0" indent="0">
              <a:buNone/>
            </a:pPr>
            <a:endParaRPr lang="en-US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Sodium bicarbonate</a:t>
            </a:r>
            <a:endParaRPr lang="en-US" sz="32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7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1193</TotalTime>
  <Words>565</Words>
  <Application>Microsoft Office PowerPoint</Application>
  <PresentationFormat>Widescreen</PresentationFormat>
  <Paragraphs>124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Office Theme</vt:lpstr>
      <vt:lpstr>Drugs that affect the Urrogenital System</vt:lpstr>
      <vt:lpstr>Drugs acting on Urogenital System</vt:lpstr>
      <vt:lpstr>Diuretics </vt:lpstr>
      <vt:lpstr>Classification of diuretics :- </vt:lpstr>
      <vt:lpstr>PowerPoint Presentation</vt:lpstr>
      <vt:lpstr>Osmotic diuretic</vt:lpstr>
      <vt:lpstr>Continue….</vt:lpstr>
      <vt:lpstr>URINARY ACIDIFIERS</vt:lpstr>
      <vt:lpstr>URINARY ALKALIZERS</vt:lpstr>
      <vt:lpstr>Urinary antiseptics</vt:lpstr>
      <vt:lpstr>Fluid therapy</vt:lpstr>
      <vt:lpstr>Continue….</vt:lpstr>
      <vt:lpstr> Ecbolics or Oxytocics </vt:lpstr>
      <vt:lpstr>Tocolytics</vt:lpstr>
      <vt:lpstr>Classification of drugs acting on the uterus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 that affect the Urinary System</dc:title>
  <dc:creator>archana_dr@yahoo.com</dc:creator>
  <cp:lastModifiedBy>Dr. Nirbhay Kumar</cp:lastModifiedBy>
  <cp:revision>3</cp:revision>
  <dcterms:created xsi:type="dcterms:W3CDTF">2018-11-01T13:43:27Z</dcterms:created>
  <dcterms:modified xsi:type="dcterms:W3CDTF">2020-04-10T15:29:04Z</dcterms:modified>
</cp:coreProperties>
</file>