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3" r:id="rId5"/>
    <p:sldId id="257" r:id="rId6"/>
    <p:sldId id="272" r:id="rId7"/>
    <p:sldId id="270" r:id="rId8"/>
    <p:sldId id="271" r:id="rId9"/>
    <p:sldId id="267" r:id="rId10"/>
    <p:sldId id="268" r:id="rId11"/>
    <p:sldId id="269" r:id="rId12"/>
    <p:sldId id="258" r:id="rId13"/>
    <p:sldId id="259" r:id="rId14"/>
    <p:sldId id="262" r:id="rId15"/>
    <p:sldId id="264" r:id="rId16"/>
    <p:sldId id="260" r:id="rId17"/>
    <p:sldId id="273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OJ KUMAR" initials="MK" lastIdx="1" clrIdx="0">
    <p:extLst>
      <p:ext uri="{19B8F6BF-5375-455C-9EA6-DF929625EA0E}">
        <p15:presenceInfo xmlns:p15="http://schemas.microsoft.com/office/powerpoint/2012/main" userId="d0e3bdfc00819e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4T17:32:17.488" idx="1">
    <p:pos x="4548" y="1494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E826-B0B2-468A-95D1-88AAC4741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3954F-5440-493B-9868-6689C393B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F9D7-C3C9-49FC-ADA4-0BCF9636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F253-187B-4E02-A190-FD6BBAEC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1686-4A06-4381-84D9-34D4B72D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52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AE83-D48F-4B22-A5A8-53000F05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03BB5-E8E6-4B75-A9EC-004FCD438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DE79-34F8-4D6B-AF80-AEBE73E0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C47F-7D00-47D0-AE77-80AFB293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600C-8755-4527-A4D7-7C6EDEE6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9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D36AE-9368-411D-A870-0E8F5D78B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0C486-ABF8-42B8-A640-985FFA921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96A48-AD04-4DCE-BF20-09C8F116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C807-9565-4F1F-AE20-F0445331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79BA5-0D86-4C4D-AC85-0EFB0387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7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67D6-BE77-48CE-91D5-6F7D563D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BFFA0-AF44-499A-BB0D-3AB652E5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1F34-4D69-48C1-9C71-18E54175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4D78E-D35A-457E-AF06-9BA10AF2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13D7D-AB83-4DBF-8534-CCD9433C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96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67AB-D4A0-4A4F-9CD1-BB7A2961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3970B-51F0-45D5-B136-BB195E9E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0876-9B28-4ADA-992D-54A0792B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1422-5129-47BE-9F3E-9BC355E6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E04B-2A6D-4B4C-BBE6-CF7D4192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98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2771-31C8-4C5D-A477-EB5B1786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D82E-2B68-41A8-AF6A-6E1C77F1E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9341C-5061-4976-B227-4C2D9160E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198E3-615A-4723-8A57-1D698D81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8F01D-AB81-47E9-B13E-8D74F878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85820-C983-4103-8F27-4254A9A3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51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BEC-B77D-444B-8733-E212F30D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E1BD-AA26-4B66-94FC-228927F7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13B1E-BA4F-4B43-8303-329B03A43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2787C-3360-4792-9805-BD4BB0A49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A06C6-7191-45D1-902A-73FCBDE9C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25585-5B6E-44EA-AA61-686E531B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BC794-E99F-49F1-BF6E-A0ED2C10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3B922-817C-4CAD-B92E-D66BEF44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28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C4F5-D1A5-46B6-B7E6-47C7B574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58EE4-60E5-47C4-98D4-EA4A137C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B0BC5-25BC-4168-897C-DDE50FDE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688D7-6C82-45B4-8451-F2D8691E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9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6B4D1-A7F5-43EC-9917-C14BA4B9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E5489-44A3-40DD-A66D-063B4BE0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BC73-8941-4308-A250-5653F219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38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BACC-7355-4066-B6ED-599D7915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0036-EE0B-4016-B41B-896DB77C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B622C-652D-4ECE-87B3-B6F5B14BC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53AD-191C-43AB-BCF9-B836ED07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724EE-259C-412D-85B7-B18E334F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4AE1A-2628-46E3-A62B-34E64C85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704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B16F-920F-45DF-883F-D1E63DFF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AA9BA1-3D6C-488F-BEB0-73F64CD9F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D525C-B3F0-439C-BAC8-B72F2C7A2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8AF8A-1487-4A1E-8E0D-F405877E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7533B-DD42-4481-9FC9-75E1399E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C1554-FE76-4A6D-BE2E-DDA07D88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32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EBEE2-2E8A-42E3-8929-C79C402D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E0A2B-E3E7-4E52-8E78-9963C187E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36968-17F9-4BAB-9B61-CDC8015EA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45BB-30AA-45C4-8D6D-88E81B944033}" type="datetimeFigureOut">
              <a:rPr lang="en-IN" smtClean="0"/>
              <a:t>11-04-2020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BBC7-F7B2-40CF-B57B-92806BB15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DABA-C69E-425B-B6A3-739E7929D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8B91-956D-40F3-B336-812ECD9DAA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98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1367-A8F0-4500-AF5A-9196BDE5E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i="1" dirty="0"/>
              <a:t>PARVOVIRIDAE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2D350-E68D-40F4-A3E5-53FBB077F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VMC  311</a:t>
            </a:r>
          </a:p>
        </p:txBody>
      </p:sp>
    </p:spTree>
    <p:extLst>
      <p:ext uri="{BB962C8B-B14F-4D97-AF65-F5344CB8AC3E}">
        <p14:creationId xmlns:p14="http://schemas.microsoft.com/office/powerpoint/2010/main" val="375036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ED56-BE4B-4B4F-80E2-4E6949E4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DBDEBB-ED15-466F-B556-777D464EE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5" y="881968"/>
            <a:ext cx="7209182" cy="59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8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E398-0FC5-443F-BA5E-832CCE6A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91CC6-4F34-4F64-BD80-6E26BD06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783" y="579220"/>
            <a:ext cx="7581329" cy="59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3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EB55F-574E-49A0-A8F9-22C36E2F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GB" altLang="en-US" sz="3000" b="1">
                <a:solidFill>
                  <a:srgbClr val="262626"/>
                </a:solidFill>
                <a:latin typeface="Comic Sans MS" panose="030F0702030302020204" pitchFamily="66" charset="0"/>
                <a:ea typeface="+mn-ea"/>
                <a:cs typeface="+mn-cs"/>
              </a:rPr>
              <a:t>Members of veterinary importance</a:t>
            </a:r>
            <a:endParaRPr lang="en-IN" sz="300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0C7C-2254-4625-A2D7-ADE510E1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2400" dirty="0">
                <a:latin typeface="Comic Sans MS" panose="030F0702030302020204" pitchFamily="66" charset="0"/>
              </a:rPr>
              <a:t>Feline </a:t>
            </a:r>
            <a:r>
              <a:rPr lang="en-GB" altLang="en-US" sz="2400" dirty="0" err="1">
                <a:latin typeface="Comic Sans MS" panose="030F0702030302020204" pitchFamily="66" charset="0"/>
              </a:rPr>
              <a:t>panleukopaenia</a:t>
            </a:r>
            <a:r>
              <a:rPr lang="en-GB" altLang="en-US" sz="2400" dirty="0">
                <a:latin typeface="Comic Sans MS" panose="030F0702030302020204" pitchFamily="66" charset="0"/>
              </a:rPr>
              <a:t> virus (</a:t>
            </a:r>
            <a:r>
              <a:rPr lang="en-GB" altLang="en-US" sz="2400" b="1" dirty="0">
                <a:latin typeface="Comic Sans MS" panose="030F0702030302020204" pitchFamily="66" charset="0"/>
              </a:rPr>
              <a:t>FPV</a:t>
            </a:r>
            <a:r>
              <a:rPr lang="en-GB" altLang="en-US" sz="2400" dirty="0">
                <a:latin typeface="Comic Sans MS" panose="030F0702030302020204" pitchFamily="66" charset="0"/>
              </a:rPr>
              <a:t>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2400" dirty="0">
                <a:latin typeface="Comic Sans MS" panose="030F0702030302020204" pitchFamily="66" charset="0"/>
              </a:rPr>
              <a:t>Canine parvovirus (</a:t>
            </a:r>
            <a:r>
              <a:rPr lang="en-GB" altLang="en-US" sz="2400" b="1" dirty="0">
                <a:latin typeface="Comic Sans MS" panose="030F0702030302020204" pitchFamily="66" charset="0"/>
              </a:rPr>
              <a:t>CPV</a:t>
            </a:r>
            <a:r>
              <a:rPr lang="en-GB" altLang="en-US" sz="2400" dirty="0">
                <a:latin typeface="Comic Sans MS" panose="030F0702030302020204" pitchFamily="66" charset="0"/>
              </a:rPr>
              <a:t>)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2400" dirty="0">
                <a:latin typeface="Comic Sans MS" panose="030F0702030302020204" pitchFamily="66" charset="0"/>
              </a:rPr>
              <a:t>Goose parvovirus (</a:t>
            </a:r>
            <a:r>
              <a:rPr lang="en-GB" altLang="en-US" sz="2400" b="1" dirty="0">
                <a:latin typeface="Comic Sans MS" panose="030F0702030302020204" pitchFamily="66" charset="0"/>
              </a:rPr>
              <a:t>GPV</a:t>
            </a:r>
            <a:r>
              <a:rPr lang="en-GB" altLang="en-US" sz="2400" dirty="0">
                <a:latin typeface="Comic Sans MS" panose="030F0702030302020204" pitchFamily="66" charset="0"/>
              </a:rPr>
              <a:t>): lethal in young goslings causing hepatitis and myocarditis.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2400" dirty="0">
                <a:latin typeface="Comic Sans MS" panose="030F0702030302020204" pitchFamily="66" charset="0"/>
              </a:rPr>
              <a:t>Bovine parvovirus: diarrhoea in calves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Infect dividing cells – generalised disease in </a:t>
            </a:r>
            <a:r>
              <a:rPr lang="en-GB" altLang="en-US" sz="2400" dirty="0" err="1">
                <a:latin typeface="Comic Sans MS" panose="030F0702030302020204" pitchFamily="66" charset="0"/>
              </a:rPr>
              <a:t>fetus</a:t>
            </a:r>
            <a:r>
              <a:rPr lang="en-GB" altLang="en-US" sz="2400" dirty="0">
                <a:latin typeface="Comic Sans MS" panose="030F0702030302020204" pitchFamily="66" charset="0"/>
              </a:rPr>
              <a:t>/</a:t>
            </a:r>
            <a:r>
              <a:rPr lang="en-GB" altLang="en-US" sz="2400" dirty="0" err="1">
                <a:latin typeface="Comic Sans MS" panose="030F0702030302020204" pitchFamily="66" charset="0"/>
              </a:rPr>
              <a:t>newborn</a:t>
            </a:r>
            <a:r>
              <a:rPr lang="en-GB" altLang="en-US" sz="2400" dirty="0">
                <a:latin typeface="Comic Sans MS" panose="030F0702030302020204" pitchFamily="66" charset="0"/>
              </a:rPr>
              <a:t>, enteritis, </a:t>
            </a:r>
            <a:r>
              <a:rPr lang="en-GB" altLang="en-US" sz="2400" dirty="0" err="1">
                <a:latin typeface="Comic Sans MS" panose="030F0702030302020204" pitchFamily="66" charset="0"/>
              </a:rPr>
              <a:t>leukopaenia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7931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2AF9-B4C1-4BB4-A3E4-CD27F9E6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GB" altLang="en-US" sz="3600" dirty="0">
                <a:solidFill>
                  <a:srgbClr val="3333CC"/>
                </a:solidFill>
                <a:latin typeface="Comic Sans MS" panose="030F0702030302020204" pitchFamily="66" charset="0"/>
                <a:ea typeface="+mn-ea"/>
                <a:cs typeface="+mn-cs"/>
              </a:rPr>
              <a:t>Canine parvoviruses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EE7E78-EF68-436D-9FB1-9379577EC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6185" y="1690687"/>
            <a:ext cx="3505200" cy="5038039"/>
          </a:xfrm>
          <a:prstGeom prst="rect">
            <a:avLst/>
          </a:prstGeo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DFE7FBE9-E4EC-4308-9B5D-45D7291E837A}"/>
              </a:ext>
            </a:extLst>
          </p:cNvPr>
          <p:cNvGrpSpPr>
            <a:grpSpLocks/>
          </p:cNvGrpSpPr>
          <p:nvPr/>
        </p:nvGrpSpPr>
        <p:grpSpPr bwMode="auto">
          <a:xfrm>
            <a:off x="938005" y="1417086"/>
            <a:ext cx="10515600" cy="120166"/>
            <a:chOff x="528" y="1200"/>
            <a:chExt cx="4176" cy="144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9A4107DC-1BAE-45D5-A6F5-DBBD24D7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A11B65B6-3B0E-436F-820F-21CD98C65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00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F56C02A4-8676-4F40-9FF4-00ED0150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6530534-7C7E-4622-9A68-137E6EE4281B}"/>
              </a:ext>
            </a:extLst>
          </p:cNvPr>
          <p:cNvSpPr txBox="1"/>
          <p:nvPr/>
        </p:nvSpPr>
        <p:spPr>
          <a:xfrm>
            <a:off x="609601" y="2018752"/>
            <a:ext cx="6096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056"/>
            <a:r>
              <a:rPr lang="en-US" altLang="en-US" sz="2400" dirty="0"/>
              <a:t>Canine parvovirus (CPV-2) appears to be a mutant strain of feline parvovirus</a:t>
            </a:r>
          </a:p>
          <a:p>
            <a:pPr marL="625056">
              <a:spcBef>
                <a:spcPts val="562"/>
              </a:spcBef>
            </a:pPr>
            <a:r>
              <a:rPr lang="en-US" altLang="en-US" sz="2400" dirty="0"/>
              <a:t>Some breeds are more sensitive to CPV infection</a:t>
            </a:r>
          </a:p>
          <a:p>
            <a:pPr marL="625056">
              <a:spcBef>
                <a:spcPts val="562"/>
              </a:spcBef>
            </a:pPr>
            <a:r>
              <a:rPr lang="en-US" altLang="en-US" sz="2400" dirty="0"/>
              <a:t>The virus is considered </a:t>
            </a:r>
            <a:r>
              <a:rPr lang="en-US" altLang="en-US" sz="2400" dirty="0">
                <a:solidFill>
                  <a:srgbClr val="FF0000"/>
                </a:solidFill>
              </a:rPr>
              <a:t>ubiquitous</a:t>
            </a:r>
            <a:r>
              <a:rPr lang="en-US" altLang="en-US" sz="2400" dirty="0"/>
              <a:t> in the environment</a:t>
            </a:r>
          </a:p>
          <a:p>
            <a:pPr marL="937584" lvl="1">
              <a:spcBef>
                <a:spcPts val="562"/>
              </a:spcBef>
            </a:pPr>
            <a:r>
              <a:rPr lang="en-US" altLang="en-US" dirty="0"/>
              <a:t>It is a hardy virus</a:t>
            </a:r>
          </a:p>
          <a:p>
            <a:pPr marL="937584" lvl="1">
              <a:spcBef>
                <a:spcPts val="562"/>
              </a:spcBef>
            </a:pPr>
            <a:r>
              <a:rPr lang="en-US" altLang="en-US" dirty="0"/>
              <a:t>Can survive for extended periods on </a:t>
            </a:r>
            <a:r>
              <a:rPr lang="en-US" altLang="en-US" dirty="0">
                <a:solidFill>
                  <a:srgbClr val="FF0000"/>
                </a:solidFill>
              </a:rPr>
              <a:t>fomites</a:t>
            </a:r>
          </a:p>
          <a:p>
            <a:pPr marL="937584" lvl="1">
              <a:spcBef>
                <a:spcPts val="562"/>
              </a:spcBef>
            </a:pPr>
            <a:r>
              <a:rPr lang="en-US" altLang="en-US" dirty="0"/>
              <a:t>Transmitted through </a:t>
            </a:r>
            <a:r>
              <a:rPr lang="en-US" altLang="en-US" dirty="0">
                <a:solidFill>
                  <a:srgbClr val="FF0000"/>
                </a:solidFill>
              </a:rPr>
              <a:t>oral-fecal route</a:t>
            </a:r>
          </a:p>
          <a:p>
            <a:pPr marL="937584" lvl="1">
              <a:spcBef>
                <a:spcPts val="562"/>
              </a:spcBef>
            </a:pPr>
            <a:r>
              <a:rPr lang="en-US" altLang="en-US" dirty="0"/>
              <a:t>Symptoms: dehydration, vomiting, bloody diarrhea </a:t>
            </a:r>
          </a:p>
          <a:p>
            <a:pPr marL="625056">
              <a:spcBef>
                <a:spcPts val="562"/>
              </a:spcBef>
            </a:pPr>
            <a:r>
              <a:rPr lang="en-US" altLang="en-US" sz="2400" dirty="0"/>
              <a:t>Vaccine is available</a:t>
            </a:r>
          </a:p>
        </p:txBody>
      </p:sp>
    </p:spTree>
    <p:extLst>
      <p:ext uri="{BB962C8B-B14F-4D97-AF65-F5344CB8AC3E}">
        <p14:creationId xmlns:p14="http://schemas.microsoft.com/office/powerpoint/2010/main" val="214358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FBD0C0-9352-447B-91F5-CC666C5F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40"/>
          <a:stretch/>
        </p:blipFill>
        <p:spPr>
          <a:xfrm>
            <a:off x="848139" y="-1"/>
            <a:ext cx="10221144" cy="64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04F019D-CF77-4DB0-8D70-CB7EA15A4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5836" y="928688"/>
            <a:ext cx="8456414" cy="5180564"/>
          </a:xfrm>
          <a:ln/>
        </p:spPr>
        <p:txBody>
          <a:bodyPr>
            <a:normAutofit lnSpcReduction="10000"/>
          </a:bodyPr>
          <a:lstStyle/>
          <a:p>
            <a:pPr marL="625056"/>
            <a:r>
              <a:rPr lang="en-US" altLang="en-US" dirty="0"/>
              <a:t>Replication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/>
              <a:t>Attachment and entry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Translocation </a:t>
            </a:r>
            <a:r>
              <a:rPr lang="en-US" altLang="en-US" sz="2800" dirty="0"/>
              <a:t>of viral DNA into nucleus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/>
              <a:t>Transcription and translation of viral nonstructural protein and nucleocapsid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/>
              <a:t>DNA replication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/>
              <a:t>Virus assembly (</a:t>
            </a:r>
            <a:r>
              <a:rPr lang="en-US" altLang="en-US" sz="2800" dirty="0">
                <a:solidFill>
                  <a:srgbClr val="FF0000"/>
                </a:solidFill>
              </a:rPr>
              <a:t>nucleus</a:t>
            </a:r>
            <a:r>
              <a:rPr lang="en-US" altLang="en-US" sz="2800" dirty="0"/>
              <a:t>)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sz="2800" dirty="0"/>
              <a:t>Release from the cell through </a:t>
            </a:r>
            <a:r>
              <a:rPr lang="en-US" altLang="en-US" sz="2800" dirty="0">
                <a:solidFill>
                  <a:srgbClr val="FF0000"/>
                </a:solidFill>
              </a:rPr>
              <a:t>lysis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F3A280E-CF4A-4AB6-A660-8A86A83573A3}"/>
              </a:ext>
            </a:extLst>
          </p:cNvPr>
          <p:cNvSpPr>
            <a:spLocks/>
          </p:cNvSpPr>
          <p:nvPr/>
        </p:nvSpPr>
        <p:spPr bwMode="auto">
          <a:xfrm>
            <a:off x="2416969" y="178594"/>
            <a:ext cx="7358063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375">
                <a:cs typeface="Gill Sans" charset="0"/>
              </a:rPr>
              <a:t>Properties of Parvoviruses</a:t>
            </a:r>
          </a:p>
        </p:txBody>
      </p:sp>
    </p:spTree>
    <p:extLst>
      <p:ext uri="{BB962C8B-B14F-4D97-AF65-F5344CB8AC3E}">
        <p14:creationId xmlns:p14="http://schemas.microsoft.com/office/powerpoint/2010/main" val="358320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ab on a table&#10;&#10;Description generated with high confidence">
            <a:extLst>
              <a:ext uri="{FF2B5EF4-FFF2-40B4-BE49-F238E27FC236}">
                <a16:creationId xmlns:a16="http://schemas.microsoft.com/office/drawing/2014/main" id="{95198F48-9DDE-4CE5-8775-540F2A1D2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" r="4130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4DC94E4-F961-441A-845A-DAEC056ED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93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2CD87-C489-49A2-BAA4-9E291739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GB" altLang="en-US" sz="4000">
                <a:latin typeface="Comic Sans MS" panose="030F0702030302020204" pitchFamily="66" charset="0"/>
                <a:ea typeface="+mn-ea"/>
                <a:cs typeface="+mn-cs"/>
              </a:rPr>
              <a:t>Canine parvovirus 2</a:t>
            </a:r>
            <a:endParaRPr lang="en-IN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8CCD-5EA3-40AB-B109-C9152F94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Pathogenesis: infection of rapidly dividing cells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latin typeface="Comic Sans MS" panose="030F0702030302020204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latin typeface="Comic Sans MS" panose="030F0702030302020204" pitchFamily="66" charset="0"/>
              </a:rPr>
              <a:t>Enteritis [blunted villi]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sz="2400">
              <a:latin typeface="Comic Sans MS" panose="030F0702030302020204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latin typeface="Comic Sans MS" panose="030F0702030302020204" pitchFamily="66" charset="0"/>
              </a:rPr>
              <a:t>Leukopenia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sz="2400">
              <a:latin typeface="Comic Sans MS" panose="030F0702030302020204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2400">
                <a:latin typeface="Comic Sans MS" panose="030F0702030302020204" pitchFamily="66" charset="0"/>
              </a:rPr>
              <a:t>Myocarditis in neonatal puppies</a:t>
            </a:r>
          </a:p>
          <a:p>
            <a:r>
              <a:rPr lang="en-GB" altLang="en-US" sz="2400">
                <a:latin typeface="Comic Sans MS" panose="030F0702030302020204" pitchFamily="66" charset="0"/>
              </a:rPr>
              <a:t>Cause of ‘fading puppies’</a:t>
            </a:r>
          </a:p>
          <a:p>
            <a:pPr marL="0" indent="0">
              <a:buNone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40382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94E3-3F9A-4A72-9855-3BC26829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2116-8652-458D-81C5-A80A38D3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488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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Develop within 3-7 days of infection; virus is shed in feces within 4-5 days of infection (may not be sick before spreading the virus)</a:t>
            </a:r>
          </a:p>
          <a:p>
            <a:pPr marL="475488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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Initial signs: Depression, lethargy, fever, anorexia</a:t>
            </a:r>
          </a:p>
          <a:p>
            <a:pPr marL="475488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68000"/>
              <a:buFont typeface="Wingdings" panose="05000000000000000000" pitchFamily="2" charset="2"/>
              <a:buChar char="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Abdominal pain, vomiting, diarrhea (often bloody), dehydration, hypothermia (shock)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580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4219-B57D-4E07-A5F3-491BFB8A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GB" altLang="en-US" sz="2800" dirty="0">
                <a:solidFill>
                  <a:srgbClr val="3333CC"/>
                </a:solidFill>
                <a:latin typeface="Trebuchet MS" panose="020B0603020202020204" pitchFamily="34" charset="0"/>
                <a:ea typeface="+mn-ea"/>
                <a:cs typeface="+mn-cs"/>
              </a:rPr>
              <a:t>Canine parvovirus infection</a:t>
            </a:r>
            <a:br>
              <a:rPr lang="en-GB" altLang="en-US" sz="2800" dirty="0">
                <a:solidFill>
                  <a:srgbClr val="3333CC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en-GB" altLang="en-US" sz="2400" dirty="0">
                <a:solidFill>
                  <a:srgbClr val="3333CC"/>
                </a:solidFill>
                <a:latin typeface="Trebuchet MS" panose="020B0603020202020204" pitchFamily="34" charset="0"/>
                <a:ea typeface="+mn-ea"/>
                <a:cs typeface="+mn-cs"/>
              </a:rPr>
              <a:t>Heart failure due to myocarditis (inflammation of heart muscle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63F447-C48D-4406-92D0-35CA5E1E8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123" y="1843123"/>
            <a:ext cx="6931753" cy="4316342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93605182-F1D7-4FB8-A1FA-932908BFFC2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500463"/>
            <a:ext cx="10515600" cy="76545"/>
            <a:chOff x="528" y="1200"/>
            <a:chExt cx="4176" cy="144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42CE8142-445D-4890-BF6E-49C880D2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F9764260-9754-4EA4-951A-76608DCA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00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1FC11056-DD16-4292-AA95-2E65C35D9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200"/>
              <a:ext cx="1392" cy="144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9" name="Text Box 8">
            <a:extLst>
              <a:ext uri="{FF2B5EF4-FFF2-40B4-BE49-F238E27FC236}">
                <a16:creationId xmlns:a16="http://schemas.microsoft.com/office/drawing/2014/main" id="{E8F7892C-6634-4467-94A2-8762D86F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209" y="5357537"/>
            <a:ext cx="318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Grossly dilated ventricles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85624-F9B5-41FB-8876-B1E39F1CCD35}"/>
              </a:ext>
            </a:extLst>
          </p:cNvPr>
          <p:cNvSpPr/>
          <p:nvPr/>
        </p:nvSpPr>
        <p:spPr>
          <a:xfrm>
            <a:off x="3316909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3333CC"/>
                </a:solidFill>
                <a:latin typeface="Trebuchet MS" panose="020B0603020202020204" pitchFamily="34" charset="0"/>
              </a:rPr>
              <a:t>CPV infected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3333CC"/>
                </a:solidFill>
                <a:latin typeface="Trebuchet MS" panose="020B0603020202020204" pitchFamily="34" charset="0"/>
              </a:rPr>
              <a:t>(unvaccinated mother)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8422475-785A-4A35-9C34-0F79A299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196053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3333CC"/>
                </a:solidFill>
                <a:latin typeface="Trebuchet MS" panose="020B060302020202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65186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035BABA-5520-42FC-819D-9C687CFD3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6969" y="178594"/>
            <a:ext cx="7358063" cy="535781"/>
          </a:xfrm>
          <a:ln/>
        </p:spPr>
        <p:txBody>
          <a:bodyPr>
            <a:normAutofit fontScale="90000"/>
          </a:bodyPr>
          <a:lstStyle/>
          <a:p>
            <a:r>
              <a:rPr lang="en-US" altLang="en-US" sz="3375" b="1" dirty="0"/>
              <a:t>Canine Parvovirus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BB59EE3-38BC-42DA-9A43-A52AA8998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5836" y="928687"/>
            <a:ext cx="8456414" cy="5260077"/>
          </a:xfrm>
          <a:ln/>
        </p:spPr>
        <p:txBody>
          <a:bodyPr>
            <a:normAutofit lnSpcReduction="10000"/>
          </a:bodyPr>
          <a:lstStyle/>
          <a:p>
            <a:pPr marL="625056">
              <a:lnSpc>
                <a:spcPct val="150000"/>
              </a:lnSpc>
            </a:pPr>
            <a:r>
              <a:rPr lang="en-US" altLang="en-US" sz="2400" dirty="0">
                <a:latin typeface="Arial Narrow" panose="020B0606020202030204" pitchFamily="34" charset="0"/>
              </a:rPr>
              <a:t>Canine parvovirus (CPV-2) appears to be a mutant strain of feline parvovirus</a:t>
            </a:r>
          </a:p>
          <a:p>
            <a:pPr marL="625056">
              <a:lnSpc>
                <a:spcPct val="150000"/>
              </a:lnSpc>
              <a:spcBef>
                <a:spcPts val="562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Some breeds are more sensitive to CPV infection</a:t>
            </a:r>
          </a:p>
          <a:p>
            <a:pPr marL="625056">
              <a:lnSpc>
                <a:spcPct val="150000"/>
              </a:lnSpc>
              <a:spcBef>
                <a:spcPts val="562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The virus is considered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ubiquitous</a:t>
            </a:r>
            <a:r>
              <a:rPr lang="en-US" altLang="en-US" sz="2400" dirty="0">
                <a:latin typeface="Arial Narrow" panose="020B0606020202030204" pitchFamily="34" charset="0"/>
              </a:rPr>
              <a:t> in the environment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It is a hardy virus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Can survive for extended periods on 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fomites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Transmitted through </a:t>
            </a:r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oral-fecal route</a:t>
            </a:r>
          </a:p>
          <a:p>
            <a:pPr marL="937584" lvl="1">
              <a:lnSpc>
                <a:spcPct val="150000"/>
              </a:lnSpc>
              <a:spcBef>
                <a:spcPts val="562"/>
              </a:spcBef>
            </a:pPr>
            <a:r>
              <a:rPr lang="en-US" altLang="en-US" dirty="0">
                <a:latin typeface="Arial Narrow" panose="020B0606020202030204" pitchFamily="34" charset="0"/>
              </a:rPr>
              <a:t>Symptoms: dehydration, vomiting, bloody diarrhea </a:t>
            </a:r>
          </a:p>
          <a:p>
            <a:pPr marL="625056">
              <a:lnSpc>
                <a:spcPct val="150000"/>
              </a:lnSpc>
              <a:spcBef>
                <a:spcPts val="562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Vaccine is available</a:t>
            </a:r>
          </a:p>
        </p:txBody>
      </p:sp>
    </p:spTree>
    <p:extLst>
      <p:ext uri="{BB962C8B-B14F-4D97-AF65-F5344CB8AC3E}">
        <p14:creationId xmlns:p14="http://schemas.microsoft.com/office/powerpoint/2010/main" val="324972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2DBC-1EE7-4BA4-9BD8-2A7C5C737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5823-0283-4798-8481-2E37EC428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dvP4DF60E"/>
              </a:rPr>
              <a:t>Family:  </a:t>
            </a:r>
            <a:r>
              <a:rPr lang="en-US" i="1" dirty="0" err="1">
                <a:latin typeface="AdvP4DF60F"/>
              </a:rPr>
              <a:t>Parvoviridae</a:t>
            </a:r>
            <a:r>
              <a:rPr lang="en-US" i="1" dirty="0">
                <a:latin typeface="AdvP4DF60F"/>
              </a:rPr>
              <a:t> </a:t>
            </a:r>
          </a:p>
          <a:p>
            <a:r>
              <a:rPr lang="en-US" sz="2800" i="0" dirty="0">
                <a:solidFill>
                  <a:srgbClr val="000000"/>
                </a:solidFill>
                <a:latin typeface="Segoe UI" panose="020B0502040204020203" pitchFamily="34" charset="0"/>
              </a:rPr>
              <a:t>classified into two subfamilies:</a:t>
            </a:r>
          </a:p>
          <a:p>
            <a:r>
              <a:rPr lang="en-IN" sz="2800" i="0" dirty="0">
                <a:solidFill>
                  <a:srgbClr val="000000"/>
                </a:solidFill>
                <a:latin typeface="Segoe UI" panose="020B0502040204020203" pitchFamily="34" charset="0"/>
              </a:rPr>
              <a:t>a). </a:t>
            </a:r>
            <a:r>
              <a:rPr lang="en-IN" sz="2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Parvovirinae</a:t>
            </a:r>
            <a:r>
              <a:rPr lang="en-IN" sz="2800" i="0" dirty="0">
                <a:solidFill>
                  <a:srgbClr val="000000"/>
                </a:solidFill>
                <a:latin typeface="Segoe UI" panose="020B0502040204020203" pitchFamily="34" charset="0"/>
              </a:rPr>
              <a:t>- contains viruses of vertebrates, </a:t>
            </a:r>
          </a:p>
          <a:p>
            <a:r>
              <a:rPr lang="en-IN" sz="2800" i="0" dirty="0">
                <a:solidFill>
                  <a:srgbClr val="000000"/>
                </a:solidFill>
                <a:latin typeface="Segoe UI" panose="020B0502040204020203" pitchFamily="34" charset="0"/>
              </a:rPr>
              <a:t>b).  </a:t>
            </a:r>
            <a:r>
              <a:rPr lang="en-IN" sz="2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Densovirinae</a:t>
            </a:r>
            <a:r>
              <a:rPr lang="en-IN" sz="2800" i="0" dirty="0">
                <a:solidFill>
                  <a:srgbClr val="000000"/>
                </a:solidFill>
                <a:latin typeface="Segoe UI" panose="020B0502040204020203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requires helper viruses for productive infection </a:t>
            </a:r>
            <a:endParaRPr lang="en-US" i="1" dirty="0">
              <a:latin typeface="AdvP4DF60E"/>
            </a:endParaRPr>
          </a:p>
          <a:p>
            <a:r>
              <a:rPr lang="en-US" dirty="0">
                <a:latin typeface="AdvP4DF60E"/>
              </a:rPr>
              <a:t>Subfamilies: </a:t>
            </a:r>
            <a:r>
              <a:rPr lang="en-IN" i="1" dirty="0" err="1">
                <a:latin typeface="AdvP4DF60F"/>
              </a:rPr>
              <a:t>Parvovirinae</a:t>
            </a:r>
            <a:endParaRPr lang="en-IN" i="1" dirty="0">
              <a:latin typeface="AdvP4DF60F"/>
            </a:endParaRPr>
          </a:p>
          <a:p>
            <a:r>
              <a:rPr lang="en-IN" dirty="0">
                <a:latin typeface="AdvP4DF60F"/>
              </a:rPr>
              <a:t>Genus: </a:t>
            </a:r>
          </a:p>
          <a:p>
            <a:pPr lvl="2"/>
            <a:r>
              <a:rPr lang="en-IN" sz="2800" i="1" dirty="0">
                <a:latin typeface="AdvP4DF60F"/>
              </a:rPr>
              <a:t>Parvovirus - </a:t>
            </a:r>
            <a:r>
              <a:rPr lang="en-IN" sz="2800" dirty="0">
                <a:latin typeface="AdvP4DF60E"/>
              </a:rPr>
              <a:t>Canine parvovirus (CPV)</a:t>
            </a:r>
            <a:endParaRPr lang="en-IN" sz="2800" i="1" dirty="0">
              <a:latin typeface="AdvP4DF60E"/>
            </a:endParaRPr>
          </a:p>
          <a:p>
            <a:pPr lvl="2"/>
            <a:r>
              <a:rPr lang="en-IN" sz="2800" i="1" dirty="0" err="1">
                <a:latin typeface="AdvP4DF60F"/>
              </a:rPr>
              <a:t>Erythroparvovirus</a:t>
            </a:r>
            <a:endParaRPr lang="en-IN" sz="2800" i="1" dirty="0">
              <a:latin typeface="AdvP4DF60E"/>
            </a:endParaRPr>
          </a:p>
          <a:p>
            <a:pPr lvl="2"/>
            <a:r>
              <a:rPr lang="en-IN" sz="2800" i="1" dirty="0" err="1">
                <a:latin typeface="AdvP4DF60F"/>
              </a:rPr>
              <a:t>Dependo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DF60F"/>
                <a:ea typeface="+mn-ea"/>
                <a:cs typeface="+mn-cs"/>
              </a:rPr>
              <a:t>parvo</a:t>
            </a:r>
            <a:r>
              <a:rPr lang="en-IN" sz="2800" i="1" dirty="0">
                <a:latin typeface="AdvP4DF60F"/>
              </a:rPr>
              <a:t>virus</a:t>
            </a:r>
            <a:endParaRPr lang="en-IN" sz="2800" i="1" dirty="0">
              <a:latin typeface="AdvP4DF60E"/>
            </a:endParaRPr>
          </a:p>
        </p:txBody>
      </p:sp>
    </p:spTree>
    <p:extLst>
      <p:ext uri="{BB962C8B-B14F-4D97-AF65-F5344CB8AC3E}">
        <p14:creationId xmlns:p14="http://schemas.microsoft.com/office/powerpoint/2010/main" val="365806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C20283-73E0-40EC-8AD8-057F581F64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DB386-26E2-4063-9A58-30CC24B1F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2" t="6918" b="4765"/>
          <a:stretch/>
        </p:blipFill>
        <p:spPr>
          <a:xfrm>
            <a:off x="480060" y="1745937"/>
            <a:ext cx="3425957" cy="3365645"/>
          </a:xfrm>
          <a:prstGeom prst="rect">
            <a:avLst/>
          </a:prstGeom>
        </p:spPr>
      </p:pic>
      <p:sp>
        <p:nvSpPr>
          <p:cNvPr id="16385" name="Rectangle 1">
            <a:extLst>
              <a:ext uri="{FF2B5EF4-FFF2-40B4-BE49-F238E27FC236}">
                <a16:creationId xmlns:a16="http://schemas.microsoft.com/office/drawing/2014/main" id="{EDB23390-00F4-4901-970C-69CD5A059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Properties of Parvoviruses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37DAAE5-36D9-428C-83B1-3246291F2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625056"/>
            <a:r>
              <a:rPr lang="en-US" altLang="en-US" sz="1700" dirty="0"/>
              <a:t>Structure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dirty="0"/>
              <a:t>Icosahedral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dirty="0"/>
              <a:t>18-26 nm diameter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dirty="0"/>
              <a:t>Single-stranded DNA, 5.6 kb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dirty="0"/>
              <a:t>Two proteins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dirty="0"/>
              <a:t>Nonenveloped</a:t>
            </a:r>
          </a:p>
          <a:p>
            <a:pPr marL="625056">
              <a:spcBef>
                <a:spcPts val="562"/>
              </a:spcBef>
            </a:pPr>
            <a:r>
              <a:rPr lang="en-US" altLang="en-US" sz="1700" dirty="0"/>
              <a:t>Classification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i="1" dirty="0" err="1"/>
              <a:t>Parvoviridae</a:t>
            </a:r>
            <a:r>
              <a:rPr lang="en-US" altLang="en-US" sz="1700" dirty="0"/>
              <a:t> (vertebrates)</a:t>
            </a:r>
          </a:p>
          <a:p>
            <a:pPr marL="1250112" lvl="2">
              <a:spcBef>
                <a:spcPts val="562"/>
              </a:spcBef>
            </a:pPr>
            <a:r>
              <a:rPr lang="en-US" altLang="en-US" sz="1700" i="1" dirty="0"/>
              <a:t>Parvovirus</a:t>
            </a:r>
          </a:p>
          <a:p>
            <a:pPr marL="1250112" lvl="2">
              <a:spcBef>
                <a:spcPts val="562"/>
              </a:spcBef>
            </a:pPr>
            <a:r>
              <a:rPr lang="en-US" altLang="en-US" sz="1700" i="1" dirty="0" err="1"/>
              <a:t>Erythrovirus</a:t>
            </a:r>
            <a:endParaRPr lang="en-US" altLang="en-US" sz="1700" i="1" dirty="0"/>
          </a:p>
          <a:p>
            <a:pPr marL="1250112" lvl="2">
              <a:spcBef>
                <a:spcPts val="562"/>
              </a:spcBef>
            </a:pPr>
            <a:r>
              <a:rPr lang="en-US" altLang="en-US" sz="1700" i="1" dirty="0" err="1"/>
              <a:t>Dependovirus</a:t>
            </a:r>
            <a:r>
              <a:rPr lang="en-US" altLang="en-US" sz="1700" dirty="0"/>
              <a:t> (requires helper virus, such as an adenovirus)</a:t>
            </a:r>
          </a:p>
          <a:p>
            <a:pPr marL="937584" lvl="1">
              <a:spcBef>
                <a:spcPts val="562"/>
              </a:spcBef>
            </a:pPr>
            <a:r>
              <a:rPr lang="en-US" altLang="en-US" sz="1700" i="1" dirty="0" err="1"/>
              <a:t>Densovirinae</a:t>
            </a:r>
            <a:r>
              <a:rPr lang="en-US" altLang="en-US" sz="1700" dirty="0"/>
              <a:t> (insects)</a:t>
            </a:r>
          </a:p>
        </p:txBody>
      </p:sp>
    </p:spTree>
    <p:extLst>
      <p:ext uri="{BB962C8B-B14F-4D97-AF65-F5344CB8AC3E}">
        <p14:creationId xmlns:p14="http://schemas.microsoft.com/office/powerpoint/2010/main" val="68518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5A46-1E59-40CC-8278-DB92D3EA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GB" alt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Parvoviruses  </a:t>
            </a:r>
            <a:r>
              <a:rPr lang="en-GB" altLang="en-US" sz="2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r>
              <a:rPr lang="en-GB" altLang="en-US" sz="2400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parvus</a:t>
            </a:r>
            <a:r>
              <a:rPr lang="en-GB" altLang="en-US" sz="2400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= small (</a:t>
            </a:r>
            <a:r>
              <a:rPr lang="en-GB" altLang="en-US" sz="2400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latin</a:t>
            </a:r>
            <a:r>
              <a:rPr lang="en-GB" altLang="en-US" sz="2400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320F-C10C-49A7-A457-06001CB5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8493"/>
          </a:xfrm>
        </p:spPr>
        <p:txBody>
          <a:bodyPr>
            <a:normAutofit fontScale="70000" lnSpcReduction="2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3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Parvoviruses  </a:t>
            </a:r>
            <a:r>
              <a:rPr lang="en-GB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parvus</a:t>
            </a:r>
            <a:r>
              <a:rPr lang="en-GB" altLang="en-US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small (</a:t>
            </a:r>
            <a:r>
              <a:rPr lang="en-GB" altLang="en-US" dirty="0" err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n-GB" altLang="en-US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Type species of </a:t>
            </a:r>
            <a:r>
              <a:rPr lang="en-US" sz="2800" dirty="0" err="1">
                <a:solidFill>
                  <a:srgbClr val="000000"/>
                </a:solidFill>
                <a:latin typeface="Segoe UI" panose="020B0502040204020203" pitchFamily="34" charset="0"/>
              </a:rPr>
              <a:t>famly</a:t>
            </a:r>
            <a:r>
              <a:rPr lang="en-US" sz="28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Segoe UI" panose="020B0502040204020203" pitchFamily="34" charset="0"/>
              </a:rPr>
              <a:t>Parvoviridae</a:t>
            </a:r>
            <a:r>
              <a:rPr lang="en-US" sz="2800" i="1" dirty="0">
                <a:solidFill>
                  <a:srgbClr val="000000"/>
                </a:solidFill>
                <a:latin typeface="Segoe UI" panose="020B0502040204020203" pitchFamily="34" charset="0"/>
              </a:rPr>
              <a:t>- Parvovirus B19  </a:t>
            </a:r>
            <a:endParaRPr lang="en-GB" altLang="en-US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Features</a:t>
            </a: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Icosahedral capsid (20 nm) [no envelope]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Small, linear ssDNA genome (5 kb)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 and kill </a:t>
            </a:r>
            <a:r>
              <a:rPr lang="en-GB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 for long periods in the environment </a:t>
            </a:r>
            <a:r>
              <a:rPr lang="en-GB" altLang="en-US" sz="19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(extremely resistant to heat and to high or low pH)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sz="19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placenta, causing infection of the foetus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species-specific (but interspecies transmission between carnivores)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altLang="en-US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GB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cause disease in YOUNG animals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6B9E8-077E-470C-92A2-644F57B2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790" y="2056501"/>
            <a:ext cx="2133785" cy="1944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B12B5-EAFF-4EC0-BCF1-1262F91F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288" y="4439478"/>
            <a:ext cx="1671084" cy="1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C953-6A1A-4987-852F-8051067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33CC"/>
                </a:solidFill>
                <a:latin typeface="Comic Sans MS" panose="030F0702030302020204" pitchFamily="66" charset="0"/>
              </a:rPr>
              <a:t>Morphology:</a:t>
            </a:r>
            <a:endParaRPr lang="en-IN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ECA2-B22D-4A25-9C72-BA1E28C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78"/>
            <a:ext cx="10515600" cy="46780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Virions :  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enveloped.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Capsids: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isometric.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Nucleocapsids : 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18-22 nm in diameter, or 20-26 nm in diameter.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Symmetry: 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icosahedral.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Nucleocapsids appear to be round.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Capsomers: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N" sz="22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 capsomers per nucleocapsid 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(each a quadrilateral 'kite-shaped' wedge).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FF0000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Peplomers:</a:t>
            </a: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Surface projections of nucleocapsid small (surface appears rough) and distinct; spikes.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Virions only of one kind, or may occur together with a dependent virus.</a:t>
            </a:r>
            <a:endParaRPr lang="en-IN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4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D9DD23-EE9F-42BB-A948-A0864F616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460124" y="-2116757"/>
            <a:ext cx="4884675" cy="9531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447E9-0CE6-496F-97C8-276E4B27902C}"/>
              </a:ext>
            </a:extLst>
          </p:cNvPr>
          <p:cNvSpPr/>
          <p:nvPr/>
        </p:nvSpPr>
        <p:spPr>
          <a:xfrm>
            <a:off x="935935" y="5174228"/>
            <a:ext cx="10320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/>
              <a:t>Virions not enveloped. Capsids isometric. Nucleocapsids sometimes penetrated by stain. Nucleocapsids 18-22 nm in diameter, or 20-26 nm in diameter. Symmetry icosahedral. Nucleocapsids appear to be round. 60 capsomers per nucleocapsid (each a quadrilateral 'kite-shaped' wedge). Surface projections of nucleocapsid small (surface appears rough) and distinct; spikes. Virions only of one kind, or may occur together with a dependent virus.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4D8A7-CE3A-415F-9FD3-902AF9391B1E}"/>
              </a:ext>
            </a:extLst>
          </p:cNvPr>
          <p:cNvSpPr/>
          <p:nvPr/>
        </p:nvSpPr>
        <p:spPr>
          <a:xfrm>
            <a:off x="228098" y="2279449"/>
            <a:ext cx="1017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prstClr val="black"/>
                </a:solidFill>
              </a:rPr>
              <a:t>'kite-shaped' wedge</a:t>
            </a:r>
            <a:endParaRPr lang="en-IN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098DE4-1B80-4BFD-8EE8-6283E53AA8B5}"/>
              </a:ext>
            </a:extLst>
          </p:cNvPr>
          <p:cNvCxnSpPr>
            <a:cxnSpLocks/>
          </p:cNvCxnSpPr>
          <p:nvPr/>
        </p:nvCxnSpPr>
        <p:spPr>
          <a:xfrm flipV="1">
            <a:off x="1097167" y="2451652"/>
            <a:ext cx="1208711" cy="145775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1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C20283-73E0-40EC-8AD8-057F581F64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EDB23390-00F4-4901-970C-69CD5A059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Properties of Genome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37DAAE5-36D9-428C-83B1-3246291F2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7515" y="1417983"/>
            <a:ext cx="7161017" cy="5261113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DNA. Single stranded.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Linear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genomic nucleic acid negative sense, or negative sense and positive sense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Genome monopartite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Total genome 5000 nucleotides long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Genome sequence has terminal repeated sequences; repeated at one end, or repeated at both ends. 5'-terminal sequence with inverted repeat of the 3'-terminus, or palindromic repeats forming a hairpin structure (if distinct from 3'-terminal sequence)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Terminal repeats at the 5'-end 120-300 nucleotides long (and longer). Nucleotide sequences of 3'-terminus complementary to similar regions on the 5' end, or unrelated to 5'-terminus; conserved nucleotide sequences; the same in species of same genus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3'-terminal sequence has palindromic arrangement (interrupted by two smaller internal palindromic sequences), or palindromic repeats folding into a T- or Y-shaped structure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Terminal repeats at the 3'-end 120-300 nucleotides long (and longer)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Genome divided among more than one type of particle (in some cases); that is 2 different types (one containing the minus strand and the other the plus strand in up to 50% of the population).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DBBCF-1906-49FB-97CF-B05B0D99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" y="2249556"/>
            <a:ext cx="3678264" cy="23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84AA-DBF7-4FD4-B21E-5FA6CA8B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4291AB-20A4-45C7-AEAC-A928727A1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843" y="2372139"/>
            <a:ext cx="5866016" cy="3803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9E0CB-5445-4B7C-BAE0-B6A3A1DD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23" y="2116791"/>
            <a:ext cx="3902068" cy="40587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CE83FE-6B45-44A7-85EB-C71E96980E8D}"/>
              </a:ext>
            </a:extLst>
          </p:cNvPr>
          <p:cNvSpPr/>
          <p:nvPr/>
        </p:nvSpPr>
        <p:spPr>
          <a:xfrm>
            <a:off x="1709530" y="6303812"/>
            <a:ext cx="8932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X-ray crystallography from the Institute for Molecular Virology - Wisconsin.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262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851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AdvP4DF60E</vt:lpstr>
      <vt:lpstr>AdvP4DF60F</vt:lpstr>
      <vt:lpstr>Arial</vt:lpstr>
      <vt:lpstr>Arial Narrow</vt:lpstr>
      <vt:lpstr>Calibri</vt:lpstr>
      <vt:lpstr>Calibri Light</vt:lpstr>
      <vt:lpstr>Comic Sans MS</vt:lpstr>
      <vt:lpstr>Gill Sans</vt:lpstr>
      <vt:lpstr>Helvetica</vt:lpstr>
      <vt:lpstr>Palatino Linotype</vt:lpstr>
      <vt:lpstr>Segoe UI</vt:lpstr>
      <vt:lpstr>Symbol</vt:lpstr>
      <vt:lpstr>Times New Roman</vt:lpstr>
      <vt:lpstr>Trebuchet MS</vt:lpstr>
      <vt:lpstr>Wingdings</vt:lpstr>
      <vt:lpstr>Office Theme</vt:lpstr>
      <vt:lpstr>PARVOVIRIDAE</vt:lpstr>
      <vt:lpstr>Canine Parvovirus</vt:lpstr>
      <vt:lpstr>PowerPoint Presentation</vt:lpstr>
      <vt:lpstr>Properties of Parvoviruses</vt:lpstr>
      <vt:lpstr>Parvoviruses     parvus = small (latin)</vt:lpstr>
      <vt:lpstr>Morphology:</vt:lpstr>
      <vt:lpstr>PowerPoint Presentation</vt:lpstr>
      <vt:lpstr>Properties of Genome</vt:lpstr>
      <vt:lpstr>PowerPoint Presentation</vt:lpstr>
      <vt:lpstr>PowerPoint Presentation</vt:lpstr>
      <vt:lpstr>PowerPoint Presentation</vt:lpstr>
      <vt:lpstr>Members of veterinary importance</vt:lpstr>
      <vt:lpstr>Canine parvoviruses</vt:lpstr>
      <vt:lpstr>PowerPoint Presentation</vt:lpstr>
      <vt:lpstr>PowerPoint Presentation</vt:lpstr>
      <vt:lpstr>Canine parvovirus 2</vt:lpstr>
      <vt:lpstr>Clinical Symptoms </vt:lpstr>
      <vt:lpstr>Canine parvovirus infection Heart failure due to myocarditis (inflammation of heart muscle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MNAOJ KUMAR</dc:creator>
  <cp:lastModifiedBy>MANOJ KUMAR</cp:lastModifiedBy>
  <cp:revision>18</cp:revision>
  <dcterms:created xsi:type="dcterms:W3CDTF">2018-04-08T18:45:10Z</dcterms:created>
  <dcterms:modified xsi:type="dcterms:W3CDTF">2020-04-11T07:28:38Z</dcterms:modified>
</cp:coreProperties>
</file>