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sldIdLst>
    <p:sldId id="341" r:id="rId2"/>
    <p:sldId id="311" r:id="rId3"/>
    <p:sldId id="343" r:id="rId4"/>
    <p:sldId id="313" r:id="rId5"/>
    <p:sldId id="314" r:id="rId6"/>
    <p:sldId id="315" r:id="rId7"/>
    <p:sldId id="316" r:id="rId8"/>
    <p:sldId id="317" r:id="rId9"/>
    <p:sldId id="318" r:id="rId10"/>
    <p:sldId id="344" r:id="rId11"/>
    <p:sldId id="319" r:id="rId12"/>
    <p:sldId id="34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88220" autoAdjust="0"/>
  </p:normalViewPr>
  <p:slideViewPr>
    <p:cSldViewPr snapToGrid="0">
      <p:cViewPr varScale="1">
        <p:scale>
          <a:sx n="37" d="100"/>
          <a:sy n="37" d="100"/>
        </p:scale>
        <p:origin x="56" y="4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F86E5-76C9-4C59-BB84-C776B8A9A28B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8DE3B-C6E7-462A-A9FB-1075922F6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590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647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6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6099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812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9051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976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043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985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737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433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097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14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55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59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1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734207" y="1199763"/>
            <a:ext cx="8968636" cy="140680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Berlin Sans FB" pitchFamily="34" charset="0"/>
              </a:rPr>
              <a:t>Introduction to General </a:t>
            </a:r>
            <a:r>
              <a:rPr lang="en-US" sz="4400" dirty="0" err="1" smtClean="0">
                <a:latin typeface="Berlin Sans FB" pitchFamily="34" charset="0"/>
              </a:rPr>
              <a:t>Anaesthetics</a:t>
            </a:r>
            <a:endParaRPr lang="en-US" sz="4400" dirty="0">
              <a:latin typeface="Berlin Sans FB" pitchFamily="34" charset="0"/>
              <a:cs typeface="Aharoni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67861" y="3949442"/>
            <a:ext cx="1015256" cy="10340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729" y="4065250"/>
            <a:ext cx="1389381" cy="11688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06152" y="4646416"/>
            <a:ext cx="114247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Dr.Kumari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 </a:t>
            </a:r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Anjana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/>
            </a:r>
            <a:b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  <a:t>Assistant Professor</a:t>
            </a:r>
            <a:b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800" dirty="0" err="1" smtClean="0">
                <a:latin typeface="Comic Sans MS" panose="030F0702030302020204" pitchFamily="66" charset="0"/>
                <a:cs typeface="Aharoni" pitchFamily="2" charset="-79"/>
              </a:rPr>
              <a:t>Deptt</a:t>
            </a:r>
            <a: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  <a:t>. of Veterinary Pharmacology &amp; Toxicology</a:t>
            </a:r>
          </a:p>
          <a:p>
            <a:pPr algn="ctr"/>
            <a: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  <a:t>Bihar Veterinary College, Bihar Animal Sciences University, Patna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728" y="173173"/>
            <a:ext cx="8911687" cy="86648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Preanaesthetic</a:t>
            </a:r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medication  </a:t>
            </a:r>
            <a:r>
              <a:rPr lang="en-US" sz="2400" b="1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contd</a:t>
            </a:r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…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513" y="1229231"/>
            <a:ext cx="10644116" cy="540451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Classification of </a:t>
            </a:r>
            <a:r>
              <a:rPr lang="en-US" sz="3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Preanaesthetics</a:t>
            </a:r>
            <a:r>
              <a:rPr lang="en-US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  <a:p>
            <a:pPr lvl="0" algn="just"/>
            <a:r>
              <a:rPr lang="en-US" sz="3000" dirty="0" smtClean="0">
                <a:latin typeface="Comic Sans MS" panose="030F0702030302020204" pitchFamily="66" charset="0"/>
              </a:rPr>
              <a:t>Preanaesthetic skeletal muscle relaxants:</a:t>
            </a:r>
          </a:p>
          <a:p>
            <a:pPr marL="0" lvl="0" indent="0" algn="just">
              <a:buNone/>
            </a:pPr>
            <a:r>
              <a:rPr lang="en-US" sz="3000" dirty="0" smtClean="0">
                <a:latin typeface="Comic Sans MS" panose="030F0702030302020204" pitchFamily="66" charset="0"/>
              </a:rPr>
              <a:t>  </a:t>
            </a:r>
            <a:r>
              <a:rPr lang="en-US" sz="3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d-</a:t>
            </a:r>
            <a:r>
              <a:rPr lang="en-US" sz="30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Tubocurarine</a:t>
            </a:r>
            <a:r>
              <a:rPr lang="en-US" sz="3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en-US" sz="30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Gallamine</a:t>
            </a:r>
            <a:r>
              <a:rPr lang="en-US" sz="3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pPr lvl="0" algn="just"/>
            <a:r>
              <a:rPr lang="en-US" sz="3000" dirty="0" smtClean="0">
                <a:latin typeface="Comic Sans MS" panose="030F0702030302020204" pitchFamily="66" charset="0"/>
              </a:rPr>
              <a:t>Preanaesthetic sedatives- </a:t>
            </a:r>
            <a:r>
              <a:rPr lang="en-US" sz="30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Xylazine</a:t>
            </a:r>
            <a:r>
              <a:rPr lang="en-US" sz="3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en-US" sz="30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Meperidine</a:t>
            </a:r>
            <a:r>
              <a:rPr lang="en-US" sz="3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(</a:t>
            </a:r>
            <a:r>
              <a:rPr lang="en-US" sz="30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Pethidine</a:t>
            </a:r>
            <a:r>
              <a:rPr lang="en-US" sz="3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), Diazepam, Morphine, </a:t>
            </a:r>
            <a:r>
              <a:rPr lang="en-US" sz="30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Butorphanol</a:t>
            </a:r>
            <a:r>
              <a:rPr lang="en-US" sz="3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pPr lvl="0" algn="just"/>
            <a:r>
              <a:rPr lang="en-US" sz="3000" dirty="0" smtClean="0">
                <a:latin typeface="Comic Sans MS" panose="030F0702030302020204" pitchFamily="66" charset="0"/>
              </a:rPr>
              <a:t>Preanaesthetic sedative antiemetic –</a:t>
            </a:r>
            <a:r>
              <a:rPr lang="en-US" sz="30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Acepromazine</a:t>
            </a:r>
            <a:r>
              <a:rPr lang="en-US" sz="3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, Chlorpromazine.</a:t>
            </a:r>
          </a:p>
          <a:p>
            <a:pPr lvl="0" algn="just"/>
            <a:r>
              <a:rPr lang="en-US" sz="3000" dirty="0" err="1" smtClean="0">
                <a:latin typeface="Comic Sans MS" panose="030F0702030302020204" pitchFamily="66" charset="0"/>
              </a:rPr>
              <a:t>Preanaesthetics</a:t>
            </a:r>
            <a:r>
              <a:rPr lang="en-US" sz="3000" dirty="0" smtClean="0">
                <a:latin typeface="Comic Sans MS" panose="030F0702030302020204" pitchFamily="66" charset="0"/>
              </a:rPr>
              <a:t> that diminish salivation and bronchial secretions especially during inhalational </a:t>
            </a:r>
            <a:r>
              <a:rPr lang="en-US" sz="3000" dirty="0" err="1" smtClean="0">
                <a:latin typeface="Comic Sans MS" panose="030F0702030302020204" pitchFamily="66" charset="0"/>
              </a:rPr>
              <a:t>anaesthesia</a:t>
            </a:r>
            <a:r>
              <a:rPr lang="en-US" sz="3000" dirty="0" smtClean="0">
                <a:latin typeface="Comic Sans MS" panose="030F0702030302020204" pitchFamily="66" charset="0"/>
              </a:rPr>
              <a:t> and to prevent cardiac arrest. </a:t>
            </a:r>
            <a:r>
              <a:rPr lang="en-US" sz="3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Atropine, </a:t>
            </a:r>
            <a:r>
              <a:rPr lang="en-US" sz="30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Glycopyrrolate</a:t>
            </a:r>
            <a:r>
              <a:rPr lang="en-US" sz="3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  <a:endParaRPr lang="en-US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430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5940" y="656629"/>
            <a:ext cx="9833113" cy="96651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Classification of general anaesthetics </a:t>
            </a:r>
            <a:endParaRPr lang="en-IN" sz="4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825" y="2025875"/>
            <a:ext cx="9821780" cy="4018085"/>
          </a:xfrm>
        </p:spPr>
        <p:txBody>
          <a:bodyPr>
            <a:normAutofit/>
          </a:bodyPr>
          <a:lstStyle/>
          <a:p>
            <a:pPr algn="just">
              <a:spcBef>
                <a:spcPts val="4200"/>
              </a:spcBef>
            </a:pPr>
            <a:r>
              <a:rPr lang="en-US" sz="3200" dirty="0" smtClean="0">
                <a:latin typeface="Comic Sans MS" panose="030F0702030302020204" pitchFamily="66" charset="0"/>
              </a:rPr>
              <a:t>Based </a:t>
            </a:r>
            <a:r>
              <a:rPr lang="en-US" sz="3200" dirty="0">
                <a:latin typeface="Comic Sans MS" panose="030F0702030302020204" pitchFamily="66" charset="0"/>
              </a:rPr>
              <a:t>on route of </a:t>
            </a:r>
            <a:r>
              <a:rPr lang="en-US" sz="3200" dirty="0" smtClean="0">
                <a:latin typeface="Comic Sans MS" panose="030F0702030302020204" pitchFamily="66" charset="0"/>
              </a:rPr>
              <a:t>administration</a:t>
            </a:r>
          </a:p>
          <a:p>
            <a:pPr algn="just">
              <a:spcBef>
                <a:spcPts val="4200"/>
              </a:spcBef>
            </a:pP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1. Inhalation Anaesthetics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algn="just">
              <a:spcBef>
                <a:spcPts val="4200"/>
              </a:spcBef>
            </a:pP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2. </a:t>
            </a:r>
            <a:r>
              <a:rPr lang="en-US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Parenteral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Anaesthetics 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or  Injectable</a:t>
            </a:r>
          </a:p>
          <a:p>
            <a:pPr algn="just">
              <a:spcBef>
                <a:spcPts val="4200"/>
              </a:spcBef>
            </a:pP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3. Dissociative Anaesthetics</a:t>
            </a:r>
            <a:endParaRPr lang="en-IN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284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09586" y="2478820"/>
            <a:ext cx="578395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Thank You</a:t>
            </a:r>
            <a:endParaRPr lang="en-US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25" y="356391"/>
            <a:ext cx="9503079" cy="844061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Introduction to General  Anaesthetics 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734" y="1677768"/>
            <a:ext cx="11022903" cy="4859667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3200" dirty="0" smtClean="0">
                <a:latin typeface="Comic Sans MS" panose="030F0702030302020204" pitchFamily="66" charset="0"/>
              </a:rPr>
              <a:t>General </a:t>
            </a:r>
            <a:r>
              <a:rPr lang="en-IN" sz="3200" dirty="0">
                <a:latin typeface="Comic Sans MS" panose="030F0702030302020204" pitchFamily="66" charset="0"/>
              </a:rPr>
              <a:t>anaesthetics are drugs that produce </a:t>
            </a:r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reversible loss of all sensations and unconsciousness. </a:t>
            </a:r>
            <a:endParaRPr lang="en-IN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n-IN" sz="3200" dirty="0" smtClean="0">
                <a:latin typeface="Comic Sans MS" panose="030F0702030302020204" pitchFamily="66" charset="0"/>
              </a:rPr>
              <a:t> The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cardinal signs </a:t>
            </a:r>
            <a:r>
              <a:rPr lang="en-IN" sz="3200" dirty="0" smtClean="0">
                <a:latin typeface="Comic Sans MS" panose="030F0702030302020204" pitchFamily="66" charset="0"/>
              </a:rPr>
              <a:t>of general anaesthesia are:</a:t>
            </a:r>
          </a:p>
          <a:p>
            <a:pPr lvl="1"/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Loss of all sensation, especially pain</a:t>
            </a:r>
          </a:p>
          <a:p>
            <a:pPr lvl="1"/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  Sleep (unconsciousness) and amnesia</a:t>
            </a:r>
          </a:p>
          <a:p>
            <a:pPr lvl="1"/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Immobility and muscle relaxation.</a:t>
            </a:r>
          </a:p>
          <a:p>
            <a:pPr lvl="1"/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           Abolition of somatic and autonomic reflexes</a:t>
            </a:r>
          </a:p>
        </p:txBody>
      </p:sp>
    </p:spTree>
    <p:extLst>
      <p:ext uri="{BB962C8B-B14F-4D97-AF65-F5344CB8AC3E}">
        <p14:creationId xmlns:p14="http://schemas.microsoft.com/office/powerpoint/2010/main" val="1561444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25" y="356391"/>
            <a:ext cx="9503079" cy="844061"/>
          </a:xfrm>
        </p:spPr>
        <p:txBody>
          <a:bodyPr>
            <a:normAutofit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Introduction to GA   </a:t>
            </a:r>
            <a:r>
              <a:rPr lang="en-IN" sz="32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contd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…</a:t>
            </a:r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244" y="1478071"/>
            <a:ext cx="11022903" cy="4860099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IN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No </a:t>
            </a:r>
            <a:r>
              <a:rPr lang="en-IN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single drug is capable of achieving these effects rapidly and safely. </a:t>
            </a:r>
            <a:endParaRPr lang="en-IN" sz="32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IN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Rather </a:t>
            </a:r>
            <a:r>
              <a:rPr lang="en-IN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the modern practice of balanced anaesthesia, these effects are achieved by using combination of drugs, each drug for a specific purpose</a:t>
            </a:r>
            <a:r>
              <a:rPr lang="en-IN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marL="342900" indent="-342900" algn="just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General anaesthesia is generally employed in small animal surgery, but not usually recommended in large animal</a:t>
            </a:r>
            <a:r>
              <a:rPr lang="en-IN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en-IN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501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7290" y="821689"/>
            <a:ext cx="10555015" cy="55959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3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Large </a:t>
            </a:r>
            <a:r>
              <a:rPr lang="en-IN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animals </a:t>
            </a:r>
            <a:r>
              <a:rPr lang="en-IN" sz="3200" dirty="0">
                <a:latin typeface="Comic Sans MS" panose="030F0702030302020204" pitchFamily="66" charset="0"/>
              </a:rPr>
              <a:t>are considered </a:t>
            </a:r>
            <a:r>
              <a:rPr lang="en-IN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unfit for general </a:t>
            </a:r>
            <a:r>
              <a:rPr lang="en-IN" sz="3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anaesthesia</a:t>
            </a:r>
            <a:r>
              <a:rPr lang="en-IN" sz="3200" dirty="0" smtClean="0">
                <a:latin typeface="Comic Sans MS" panose="030F0702030302020204" pitchFamily="66" charset="0"/>
              </a:rPr>
              <a:t>:</a:t>
            </a:r>
          </a:p>
          <a:p>
            <a:pPr>
              <a:buNone/>
            </a:pPr>
            <a:endParaRPr lang="en-IN" sz="300" dirty="0" smtClean="0">
              <a:latin typeface="Comic Sans MS" panose="030F0702030302020204" pitchFamily="66" charset="0"/>
            </a:endParaRPr>
          </a:p>
          <a:p>
            <a:pPr lvl="2" indent="-606425" algn="just">
              <a:buFont typeface="Wingdings" pitchFamily="2" charset="2"/>
              <a:buChar char="v"/>
            </a:pPr>
            <a:r>
              <a:rPr lang="en-IN" sz="3200" dirty="0" smtClean="0">
                <a:latin typeface="Comic Sans MS" panose="030F0702030302020204" pitchFamily="66" charset="0"/>
              </a:rPr>
              <a:t>In </a:t>
            </a:r>
            <a:r>
              <a:rPr lang="en-IN" sz="3200" dirty="0">
                <a:latin typeface="Comic Sans MS" panose="030F0702030302020204" pitchFamily="66" charset="0"/>
              </a:rPr>
              <a:t>recumbent position of animal, the </a:t>
            </a:r>
            <a:r>
              <a:rPr lang="en-IN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voluminous rumen or </a:t>
            </a:r>
            <a:r>
              <a:rPr lang="en-IN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stomach </a:t>
            </a:r>
            <a:r>
              <a:rPr lang="en-IN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contents may enter in respiratory tract due to </a:t>
            </a:r>
            <a:r>
              <a:rPr lang="en-IN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regurgitation and</a:t>
            </a:r>
          </a:p>
          <a:p>
            <a:pPr lvl="2" indent="-606425" algn="just">
              <a:buFont typeface="Wingdings" pitchFamily="2" charset="2"/>
              <a:buChar char="v"/>
            </a:pPr>
            <a:r>
              <a:rPr lang="en-IN" sz="3200" dirty="0" smtClean="0">
                <a:latin typeface="Comic Sans MS" panose="030F0702030302020204" pitchFamily="66" charset="0"/>
              </a:rPr>
              <a:t>The </a:t>
            </a:r>
            <a:r>
              <a:rPr lang="en-IN" sz="3200" dirty="0">
                <a:latin typeface="Comic Sans MS" panose="030F0702030302020204" pitchFamily="66" charset="0"/>
              </a:rPr>
              <a:t>distended rumen (accumulation of gases) </a:t>
            </a:r>
            <a:r>
              <a:rPr lang="en-IN" sz="3200" b="1" dirty="0">
                <a:solidFill>
                  <a:srgbClr val="00B050"/>
                </a:solidFill>
                <a:latin typeface="Comic Sans MS" panose="030F0702030302020204" pitchFamily="66" charset="0"/>
              </a:rPr>
              <a:t>presses on </a:t>
            </a:r>
            <a:r>
              <a:rPr lang="en-IN" sz="32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diaphragm </a:t>
            </a:r>
            <a:r>
              <a:rPr lang="en-IN" sz="3200" b="1" dirty="0">
                <a:solidFill>
                  <a:srgbClr val="00B050"/>
                </a:solidFill>
                <a:latin typeface="Comic Sans MS" panose="030F0702030302020204" pitchFamily="66" charset="0"/>
              </a:rPr>
              <a:t>causing respiratory distress</a:t>
            </a: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and</a:t>
            </a:r>
          </a:p>
          <a:p>
            <a:pPr lvl="2" indent="-606425" algn="just">
              <a:buFont typeface="Wingdings" pitchFamily="2" charset="2"/>
              <a:buChar char="v"/>
            </a:pPr>
            <a:r>
              <a:rPr lang="en-IN" sz="3200" dirty="0" smtClean="0">
                <a:latin typeface="Comic Sans MS" panose="030F0702030302020204" pitchFamily="66" charset="0"/>
              </a:rPr>
              <a:t>The </a:t>
            </a:r>
            <a:r>
              <a:rPr lang="en-I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vena cava reducing venous return </a:t>
            </a:r>
            <a:r>
              <a:rPr lang="en-IN" sz="3200" dirty="0">
                <a:latin typeface="Comic Sans MS" panose="030F0702030302020204" pitchFamily="66" charset="0"/>
              </a:rPr>
              <a:t>resulting in </a:t>
            </a:r>
            <a:r>
              <a:rPr lang="en-I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reduced 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cardiac </a:t>
            </a:r>
            <a:r>
              <a:rPr lang="en-I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output </a:t>
            </a:r>
            <a:r>
              <a:rPr lang="en-IN" sz="3200" dirty="0">
                <a:latin typeface="Comic Sans MS" panose="030F0702030302020204" pitchFamily="66" charset="0"/>
              </a:rPr>
              <a:t>(cardio- vascular insufficiency).</a:t>
            </a:r>
          </a:p>
          <a:p>
            <a:endParaRPr lang="en-IN" sz="3200" dirty="0"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51052" y="135673"/>
            <a:ext cx="9503079" cy="8440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IN" sz="40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Introduction to GA   </a:t>
            </a:r>
            <a:r>
              <a:rPr lang="en-IN" sz="32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contd…</a:t>
            </a:r>
            <a:r>
              <a:rPr lang="en-IN" sz="40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852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106" y="1053194"/>
            <a:ext cx="10615264" cy="5274034"/>
          </a:xfrm>
        </p:spPr>
        <p:txBody>
          <a:bodyPr>
            <a:noAutofit/>
          </a:bodyPr>
          <a:lstStyle/>
          <a:p>
            <a:pPr marL="536575" indent="-536575" algn="just"/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Regional anaesthesia: </a:t>
            </a:r>
            <a:r>
              <a:rPr lang="en-IN" sz="3200" dirty="0">
                <a:latin typeface="Comic Sans MS" panose="030F0702030302020204" pitchFamily="66" charset="0"/>
              </a:rPr>
              <a:t>Reversible loss of sensations of a large portion/area of the body (pelvic or abdominal region) without affecting the consciousness.</a:t>
            </a:r>
          </a:p>
          <a:p>
            <a:pPr marL="536575" indent="-536575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 </a:t>
            </a:r>
          </a:p>
          <a:p>
            <a:pPr marL="536575" indent="-536575" algn="just"/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Surgical Anaesthesia: </a:t>
            </a:r>
            <a:r>
              <a:rPr lang="en-IN" sz="3200" dirty="0">
                <a:latin typeface="Comic Sans MS" panose="030F0702030302020204" pitchFamily="66" charset="0"/>
              </a:rPr>
              <a:t>A state of anaesthesia under which the animal is in normal deep sleep, without responding to painful stimuli, and surgical operations can be carried out without causing pain to the animal</a:t>
            </a:r>
            <a:r>
              <a:rPr lang="en-IN" sz="3200" dirty="0" smtClean="0"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038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469" y="381202"/>
            <a:ext cx="10515600" cy="617725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		</a:t>
            </a:r>
            <a:r>
              <a:rPr lang="en-IN" sz="32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Neuroleptanalgesics</a:t>
            </a:r>
            <a:endParaRPr lang="en-IN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IN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0" algn="just"/>
            <a:r>
              <a:rPr lang="en-IN" sz="2800" dirty="0">
                <a:latin typeface="Comic Sans MS" panose="030F0702030302020204" pitchFamily="66" charset="0"/>
              </a:rPr>
              <a:t>Combinations of </a:t>
            </a:r>
            <a:r>
              <a:rPr lang="en-IN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tranquillizers</a:t>
            </a:r>
            <a:r>
              <a:rPr lang="en-IN" sz="2800" dirty="0">
                <a:latin typeface="Comic Sans MS" panose="030F0702030302020204" pitchFamily="66" charset="0"/>
              </a:rPr>
              <a:t> (neuroleptics) and </a:t>
            </a:r>
            <a:r>
              <a:rPr lang="en-IN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opioids</a:t>
            </a:r>
            <a:r>
              <a:rPr lang="en-IN" sz="2800" dirty="0">
                <a:latin typeface="Comic Sans MS" panose="030F0702030302020204" pitchFamily="66" charset="0"/>
              </a:rPr>
              <a:t> called neuroleptanalgesics.</a:t>
            </a:r>
          </a:p>
          <a:p>
            <a:pPr lvl="0" algn="just"/>
            <a:r>
              <a:rPr lang="en-IN" sz="2800" dirty="0" smtClean="0">
                <a:latin typeface="Comic Sans MS" panose="030F0702030302020204" pitchFamily="66" charset="0"/>
              </a:rPr>
              <a:t>A </a:t>
            </a:r>
            <a:r>
              <a:rPr lang="en-IN" sz="2800" dirty="0">
                <a:latin typeface="Comic Sans MS" panose="030F0702030302020204" pitchFamily="66" charset="0"/>
              </a:rPr>
              <a:t>state of </a:t>
            </a:r>
            <a:r>
              <a:rPr lang="en-IN" sz="2800" dirty="0" smtClean="0">
                <a:latin typeface="Comic Sans MS" panose="030F0702030302020204" pitchFamily="66" charset="0"/>
              </a:rPr>
              <a:t>CNS </a:t>
            </a:r>
            <a:r>
              <a:rPr lang="en-IN" sz="2800" dirty="0">
                <a:latin typeface="Comic Sans MS" panose="030F0702030302020204" pitchFamily="66" charset="0"/>
              </a:rPr>
              <a:t>depression and analgesia that may cause </a:t>
            </a:r>
            <a:r>
              <a:rPr lang="en-IN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dramatic </a:t>
            </a:r>
            <a:r>
              <a:rPr lang="en-IN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behaviour modification </a:t>
            </a:r>
            <a:r>
              <a:rPr lang="en-IN" sz="2800" dirty="0">
                <a:latin typeface="Comic Sans MS" panose="030F0702030302020204" pitchFamily="66" charset="0"/>
              </a:rPr>
              <a:t>and </a:t>
            </a:r>
            <a:r>
              <a:rPr lang="en-IN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change in aggressiveness </a:t>
            </a:r>
            <a:r>
              <a:rPr lang="en-IN" sz="2800" dirty="0">
                <a:latin typeface="Comic Sans MS" panose="030F0702030302020204" pitchFamily="66" charset="0"/>
              </a:rPr>
              <a:t>in animals. </a:t>
            </a:r>
          </a:p>
          <a:p>
            <a:pPr lvl="0" algn="just"/>
            <a:r>
              <a:rPr lang="en-IN" sz="2800" dirty="0" smtClean="0">
                <a:latin typeface="Comic Sans MS" panose="030F0702030302020204" pitchFamily="66" charset="0"/>
              </a:rPr>
              <a:t>The </a:t>
            </a:r>
            <a:r>
              <a:rPr lang="en-IN" sz="2800" dirty="0">
                <a:latin typeface="Comic Sans MS" panose="030F0702030302020204" pitchFamily="66" charset="0"/>
              </a:rPr>
              <a:t>most common combination is that of </a:t>
            </a:r>
            <a:r>
              <a:rPr lang="en-IN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fentanyl and droperidol</a:t>
            </a:r>
            <a:r>
              <a:rPr lang="en-IN" sz="2800" dirty="0">
                <a:latin typeface="Comic Sans MS" panose="030F0702030302020204" pitchFamily="66" charset="0"/>
              </a:rPr>
              <a:t>. </a:t>
            </a:r>
          </a:p>
          <a:p>
            <a:pPr lvl="0" algn="just"/>
            <a:r>
              <a:rPr lang="en-IN" sz="2800" dirty="0">
                <a:latin typeface="Comic Sans MS" panose="030F0702030302020204" pitchFamily="66" charset="0"/>
              </a:rPr>
              <a:t>The cardiopulmonary functions should be closely monitored when neuroleptanalgesics are used as these drugs may produce respiratory or haemodynamic depression ranging from slight to significant. </a:t>
            </a:r>
          </a:p>
        </p:txBody>
      </p:sp>
    </p:spTree>
    <p:extLst>
      <p:ext uri="{BB962C8B-B14F-4D97-AF65-F5344CB8AC3E}">
        <p14:creationId xmlns:p14="http://schemas.microsoft.com/office/powerpoint/2010/main" val="4182339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516" y="450407"/>
            <a:ext cx="10958509" cy="560470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</a:t>
            </a:r>
            <a:r>
              <a:rPr lang="en-IN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Basal Anaesthetics</a:t>
            </a:r>
            <a:endParaRPr lang="en-IN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lvl="0" indent="0" algn="ctr">
              <a:buNone/>
            </a:pPr>
            <a:endParaRPr lang="en-IN" sz="24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0" algn="just"/>
            <a:r>
              <a:rPr lang="en-IN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r>
              <a:rPr lang="en-IN" sz="2800" dirty="0" smtClean="0">
                <a:latin typeface="Comic Sans MS" panose="030F0702030302020204" pitchFamily="66" charset="0"/>
              </a:rPr>
              <a:t>gents which </a:t>
            </a:r>
            <a:r>
              <a:rPr lang="en-IN" sz="2800" dirty="0">
                <a:latin typeface="Comic Sans MS" panose="030F0702030302020204" pitchFamily="66" charset="0"/>
              </a:rPr>
              <a:t>produce a </a:t>
            </a:r>
            <a:r>
              <a:rPr lang="en-IN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lighter level of anaesthesia </a:t>
            </a:r>
            <a:r>
              <a:rPr lang="en-IN" sz="2800" dirty="0">
                <a:latin typeface="Comic Sans MS" panose="030F0702030302020204" pitchFamily="66" charset="0"/>
              </a:rPr>
              <a:t>(basal </a:t>
            </a:r>
            <a:r>
              <a:rPr lang="en-IN" sz="2800" dirty="0" smtClean="0">
                <a:latin typeface="Comic Sans MS" panose="030F0702030302020204" pitchFamily="66" charset="0"/>
              </a:rPr>
              <a:t>anaesthesia), not </a:t>
            </a:r>
            <a:r>
              <a:rPr lang="en-IN" sz="2800" dirty="0">
                <a:latin typeface="Comic Sans MS" panose="030F0702030302020204" pitchFamily="66" charset="0"/>
              </a:rPr>
              <a:t>suitable for surgical </a:t>
            </a:r>
            <a:r>
              <a:rPr lang="en-IN" sz="2800" dirty="0" smtClean="0">
                <a:latin typeface="Comic Sans MS" panose="030F0702030302020204" pitchFamily="66" charset="0"/>
              </a:rPr>
              <a:t>procedures, helps </a:t>
            </a:r>
            <a:r>
              <a:rPr lang="en-IN" sz="2800" dirty="0">
                <a:latin typeface="Comic Sans MS" panose="030F0702030302020204" pitchFamily="66" charset="0"/>
              </a:rPr>
              <a:t>in </a:t>
            </a:r>
            <a:r>
              <a:rPr lang="en-IN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restraining </a:t>
            </a:r>
            <a:r>
              <a:rPr lang="en-IN" sz="2800" dirty="0" smtClean="0">
                <a:latin typeface="Comic Sans MS" panose="030F0702030302020204" pitchFamily="66" charset="0"/>
              </a:rPr>
              <a:t>the animal.</a:t>
            </a:r>
          </a:p>
          <a:p>
            <a:pPr lvl="0" algn="just"/>
            <a:r>
              <a:rPr lang="en-IN" sz="2800" dirty="0" smtClean="0">
                <a:latin typeface="Comic Sans MS" panose="030F0702030302020204" pitchFamily="66" charset="0"/>
              </a:rPr>
              <a:t>Animal </a:t>
            </a:r>
            <a:r>
              <a:rPr lang="en-IN" sz="2800" dirty="0">
                <a:latin typeface="Comic Sans MS" panose="030F0702030302020204" pitchFamily="66" charset="0"/>
              </a:rPr>
              <a:t>is unconscious </a:t>
            </a:r>
            <a:r>
              <a:rPr lang="en-IN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yet responds to painful stimuli</a:t>
            </a:r>
            <a:r>
              <a:rPr lang="en-IN" sz="2800" dirty="0">
                <a:latin typeface="Comic Sans MS" panose="030F0702030302020204" pitchFamily="66" charset="0"/>
              </a:rPr>
              <a:t>. </a:t>
            </a:r>
          </a:p>
          <a:p>
            <a:pPr lvl="0" algn="just"/>
            <a:r>
              <a:rPr lang="en-IN" sz="2800" dirty="0">
                <a:latin typeface="Comic Sans MS" panose="030F0702030302020204" pitchFamily="66" charset="0"/>
              </a:rPr>
              <a:t>Basal anaesthesia is often induced before patient goes into the operation theatre. </a:t>
            </a:r>
          </a:p>
          <a:p>
            <a:pPr lvl="0" algn="just"/>
            <a:r>
              <a:rPr lang="en-IN" sz="2800" dirty="0" smtClean="0">
                <a:latin typeface="Comic Sans MS" panose="030F0702030302020204" pitchFamily="66" charset="0"/>
              </a:rPr>
              <a:t>Agents : </a:t>
            </a:r>
            <a:r>
              <a:rPr lang="en-IN" sz="28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Chloral </a:t>
            </a:r>
            <a:r>
              <a:rPr lang="en-IN" sz="2800" dirty="0">
                <a:solidFill>
                  <a:srgbClr val="92D050"/>
                </a:solidFill>
                <a:latin typeface="Comic Sans MS" panose="030F0702030302020204" pitchFamily="66" charset="0"/>
              </a:rPr>
              <a:t>hydrate, xylazine, paraldehyde, pentobarbitone and </a:t>
            </a:r>
            <a:r>
              <a:rPr lang="en-IN" sz="28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diazepam</a:t>
            </a:r>
            <a:endParaRPr lang="en-IN" sz="2800" dirty="0" smtClean="0">
              <a:latin typeface="Comic Sans MS" panose="030F0702030302020204" pitchFamily="66" charset="0"/>
            </a:endParaRPr>
          </a:p>
          <a:p>
            <a:pPr lvl="0" algn="just"/>
            <a:r>
              <a:rPr lang="en-IN" sz="2800" dirty="0" smtClean="0">
                <a:latin typeface="Comic Sans MS" panose="030F0702030302020204" pitchFamily="66" charset="0"/>
              </a:rPr>
              <a:t>In </a:t>
            </a:r>
            <a:r>
              <a:rPr lang="en-IN" sz="2800" dirty="0">
                <a:latin typeface="Comic Sans MS" panose="030F0702030302020204" pitchFamily="66" charset="0"/>
              </a:rPr>
              <a:t>some cases, basal anaesthesia can even be produced by </a:t>
            </a:r>
            <a:r>
              <a:rPr lang="en-IN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use of pre-anaesthetics.</a:t>
            </a:r>
          </a:p>
          <a:p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631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342038"/>
            <a:ext cx="11151220" cy="64936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Balanced </a:t>
            </a:r>
            <a:r>
              <a:rPr lang="en-IN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Anaesthesia</a:t>
            </a:r>
            <a:endParaRPr lang="en-IN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endParaRPr lang="en-IN" sz="1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0" algn="just"/>
            <a:r>
              <a:rPr lang="en-IN" sz="2600" dirty="0" smtClean="0">
                <a:latin typeface="Comic Sans MS" panose="030F0702030302020204" pitchFamily="66" charset="0"/>
              </a:rPr>
              <a:t>The </a:t>
            </a:r>
            <a:r>
              <a:rPr lang="en-IN" sz="2600" dirty="0">
                <a:latin typeface="Comic Sans MS" panose="030F0702030302020204" pitchFamily="66" charset="0"/>
              </a:rPr>
              <a:t>general anaesthesia involves two phases i.e., </a:t>
            </a:r>
            <a:r>
              <a:rPr lang="en-IN" sz="2600" dirty="0">
                <a:solidFill>
                  <a:srgbClr val="0070C0"/>
                </a:solidFill>
                <a:latin typeface="Comic Sans MS" panose="030F0702030302020204" pitchFamily="66" charset="0"/>
              </a:rPr>
              <a:t>induction</a:t>
            </a:r>
            <a:r>
              <a:rPr lang="en-IN" sz="2600" dirty="0">
                <a:latin typeface="Comic Sans MS" panose="030F0702030302020204" pitchFamily="66" charset="0"/>
              </a:rPr>
              <a:t> and </a:t>
            </a:r>
            <a:r>
              <a:rPr lang="en-IN" sz="2600" dirty="0">
                <a:solidFill>
                  <a:srgbClr val="0070C0"/>
                </a:solidFill>
                <a:latin typeface="Comic Sans MS" panose="030F0702030302020204" pitchFamily="66" charset="0"/>
              </a:rPr>
              <a:t>maintenance. </a:t>
            </a:r>
          </a:p>
          <a:p>
            <a:pPr lvl="0" algn="just"/>
            <a:r>
              <a:rPr lang="en-IN" sz="2600" dirty="0">
                <a:latin typeface="Comic Sans MS" panose="030F0702030302020204" pitchFamily="66" charset="0"/>
              </a:rPr>
              <a:t>These can be achieved by use of either a </a:t>
            </a:r>
            <a:r>
              <a:rPr lang="en-IN" sz="2600" dirty="0">
                <a:solidFill>
                  <a:srgbClr val="0070C0"/>
                </a:solidFill>
                <a:latin typeface="Comic Sans MS" panose="030F0702030302020204" pitchFamily="66" charset="0"/>
              </a:rPr>
              <a:t>single anaesthetic agent or more than one agents. </a:t>
            </a:r>
            <a:endParaRPr lang="en-IN" sz="26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0" algn="just"/>
            <a:r>
              <a:rPr lang="en-IN" sz="2600" dirty="0" smtClean="0">
                <a:latin typeface="Comic Sans MS" panose="030F0702030302020204" pitchFamily="66" charset="0"/>
              </a:rPr>
              <a:t>Except </a:t>
            </a:r>
            <a:r>
              <a:rPr lang="en-IN" sz="2600" dirty="0">
                <a:latin typeface="Comic Sans MS" panose="030F0702030302020204" pitchFamily="66" charset="0"/>
              </a:rPr>
              <a:t>for short minor surgical procedures, the </a:t>
            </a:r>
            <a:r>
              <a:rPr lang="en-IN" sz="2600" b="1" dirty="0">
                <a:solidFill>
                  <a:srgbClr val="FFC000"/>
                </a:solidFill>
                <a:latin typeface="Comic Sans MS" panose="030F0702030302020204" pitchFamily="66" charset="0"/>
              </a:rPr>
              <a:t>use of a single agent has been superseded by combination of two or more agents </a:t>
            </a:r>
            <a:r>
              <a:rPr lang="en-IN" sz="2600" dirty="0">
                <a:latin typeface="Comic Sans MS" panose="030F0702030302020204" pitchFamily="66" charset="0"/>
              </a:rPr>
              <a:t>to take </a:t>
            </a:r>
            <a:r>
              <a:rPr lang="en-IN" sz="2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advantage of their desirable effects </a:t>
            </a:r>
            <a:r>
              <a:rPr lang="en-IN" sz="2600" dirty="0">
                <a:latin typeface="Comic Sans MS" panose="030F0702030302020204" pitchFamily="66" charset="0"/>
              </a:rPr>
              <a:t>(e.g., speed of induction, skeletal muscle relaxation, depth and duration of anaesthesia), while </a:t>
            </a:r>
            <a:r>
              <a:rPr lang="en-IN" sz="2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simultaneously minimising their undesirable effects </a:t>
            </a:r>
            <a:r>
              <a:rPr lang="en-IN" sz="2600" dirty="0">
                <a:latin typeface="Comic Sans MS" panose="030F0702030302020204" pitchFamily="66" charset="0"/>
              </a:rPr>
              <a:t>(e.g., respiratory depression, hypotension and </a:t>
            </a:r>
            <a:r>
              <a:rPr lang="en-IN" sz="2600" dirty="0" smtClean="0">
                <a:latin typeface="Comic Sans MS" panose="030F0702030302020204" pitchFamily="66" charset="0"/>
              </a:rPr>
              <a:t>hepatotoxicity).</a:t>
            </a:r>
          </a:p>
          <a:p>
            <a:pPr lvl="0" algn="just"/>
            <a:r>
              <a:rPr lang="en-IN" sz="2600" dirty="0" smtClean="0">
                <a:latin typeface="Comic Sans MS" panose="030F0702030302020204" pitchFamily="66" charset="0"/>
              </a:rPr>
              <a:t>This </a:t>
            </a:r>
            <a:r>
              <a:rPr lang="en-IN" sz="2600" dirty="0">
                <a:latin typeface="Comic Sans MS" panose="030F0702030302020204" pitchFamily="66" charset="0"/>
              </a:rPr>
              <a:t>practice of using two or more anaesthetics together with or without supplementary medications is called basal anaesthesia</a:t>
            </a:r>
            <a:r>
              <a:rPr lang="en-IN" sz="2600" dirty="0" smtClean="0">
                <a:latin typeface="Comic Sans MS" panose="030F0702030302020204" pitchFamily="66" charset="0"/>
              </a:rPr>
              <a:t>.</a:t>
            </a:r>
            <a:r>
              <a:rPr lang="en-IN" sz="2600" dirty="0">
                <a:latin typeface="Comic Sans MS" panose="030F0702030302020204" pitchFamily="66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65936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728" y="173173"/>
            <a:ext cx="8911687" cy="86648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Preanaesthetic</a:t>
            </a:r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medication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371" y="1422695"/>
            <a:ext cx="10644116" cy="4933499"/>
          </a:xfrm>
        </p:spPr>
        <p:txBody>
          <a:bodyPr>
            <a:noAutofit/>
          </a:bodyPr>
          <a:lstStyle/>
          <a:p>
            <a:pPr lvl="0" algn="just">
              <a:spcBef>
                <a:spcPts val="2400"/>
              </a:spcBef>
            </a:pPr>
            <a:r>
              <a:rPr lang="en-US" sz="3200" dirty="0" smtClean="0">
                <a:latin typeface="Comic Sans MS" panose="030F0702030302020204" pitchFamily="66" charset="0"/>
              </a:rPr>
              <a:t>It consists of administration of certain drugs (for specific purpose so as to produce balanced </a:t>
            </a:r>
            <a:r>
              <a:rPr lang="en-US" sz="3200" dirty="0" err="1" smtClean="0">
                <a:latin typeface="Comic Sans MS" panose="030F0702030302020204" pitchFamily="66" charset="0"/>
              </a:rPr>
              <a:t>anaesthesia</a:t>
            </a:r>
            <a:r>
              <a:rPr lang="en-US" sz="3200" dirty="0" smtClean="0">
                <a:latin typeface="Comic Sans MS" panose="030F0702030302020204" pitchFamily="66" charset="0"/>
              </a:rPr>
              <a:t>) before General </a:t>
            </a:r>
            <a:r>
              <a:rPr lang="en-US" sz="3200" dirty="0" err="1" smtClean="0">
                <a:latin typeface="Comic Sans MS" panose="030F0702030302020204" pitchFamily="66" charset="0"/>
              </a:rPr>
              <a:t>anathesia</a:t>
            </a:r>
            <a:r>
              <a:rPr lang="en-US" sz="3200" dirty="0" smtClean="0">
                <a:latin typeface="Comic Sans MS" panose="030F0702030302020204" pitchFamily="66" charset="0"/>
              </a:rPr>
              <a:t>. </a:t>
            </a:r>
          </a:p>
          <a:p>
            <a:pPr lvl="0" algn="just">
              <a:spcBef>
                <a:spcPts val="2400"/>
              </a:spcBef>
            </a:pPr>
            <a:r>
              <a:rPr lang="en-US" sz="3200" dirty="0" smtClean="0">
                <a:latin typeface="Comic Sans MS" panose="030F0702030302020204" pitchFamily="66" charset="0"/>
              </a:rPr>
              <a:t>The drugs generally used as </a:t>
            </a:r>
            <a:r>
              <a:rPr lang="en-US" sz="3200" dirty="0" err="1" smtClean="0">
                <a:latin typeface="Comic Sans MS" panose="030F0702030302020204" pitchFamily="66" charset="0"/>
              </a:rPr>
              <a:t>preanaesthetics</a:t>
            </a:r>
            <a:r>
              <a:rPr lang="en-US" sz="3200" dirty="0" smtClean="0">
                <a:latin typeface="Comic Sans MS" panose="030F0702030302020204" pitchFamily="66" charset="0"/>
              </a:rPr>
              <a:t> are Sedatives, Tranquillizers, Analgesics, Anticholinergics (muscarinic blockers) and Muscle relaxants. </a:t>
            </a:r>
          </a:p>
          <a:p>
            <a:pPr lvl="0" algn="just">
              <a:spcBef>
                <a:spcPts val="2400"/>
              </a:spcBef>
            </a:pPr>
            <a:r>
              <a:rPr lang="en-US" sz="3200" dirty="0" smtClean="0">
                <a:latin typeface="Comic Sans MS" panose="030F0702030302020204" pitchFamily="66" charset="0"/>
              </a:rPr>
              <a:t>They are administered about 30 minutes prior to induction of </a:t>
            </a:r>
            <a:r>
              <a:rPr lang="en-US" sz="3200" dirty="0" err="1" smtClean="0">
                <a:latin typeface="Comic Sans MS" panose="030F0702030302020204" pitchFamily="66" charset="0"/>
              </a:rPr>
              <a:t>anaesthesia</a:t>
            </a:r>
            <a:r>
              <a:rPr lang="en-US" sz="3200" dirty="0" smtClean="0">
                <a:latin typeface="Comic Sans MS" panose="030F0702030302020204" pitchFamily="66" charset="0"/>
              </a:rPr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1606</TotalTime>
  <Words>550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Aharoni</vt:lpstr>
      <vt:lpstr>Arial</vt:lpstr>
      <vt:lpstr>Arial Rounded MT Bold</vt:lpstr>
      <vt:lpstr>Berlin Sans FB</vt:lpstr>
      <vt:lpstr>Calibri</vt:lpstr>
      <vt:lpstr>Century Gothic</vt:lpstr>
      <vt:lpstr>Comic Sans MS</vt:lpstr>
      <vt:lpstr>Wingdings</vt:lpstr>
      <vt:lpstr>Wingdings 3</vt:lpstr>
      <vt:lpstr>Wisp</vt:lpstr>
      <vt:lpstr>PowerPoint Presentation</vt:lpstr>
      <vt:lpstr>Introduction to General  Anaesthetics </vt:lpstr>
      <vt:lpstr>Introduction to GA   contd…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Preanaesthetic medication</vt:lpstr>
      <vt:lpstr>Preanaesthetic medication  contd…</vt:lpstr>
      <vt:lpstr>Classification of general anaesthetics 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Dr. Nirbhay Kumar</cp:lastModifiedBy>
  <cp:revision>108</cp:revision>
  <dcterms:created xsi:type="dcterms:W3CDTF">2019-01-23T05:57:38Z</dcterms:created>
  <dcterms:modified xsi:type="dcterms:W3CDTF">2020-04-23T11:02:52Z</dcterms:modified>
</cp:coreProperties>
</file>