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274" r:id="rId3"/>
    <p:sldId id="287" r:id="rId4"/>
    <p:sldId id="288" r:id="rId5"/>
    <p:sldId id="277" r:id="rId6"/>
    <p:sldId id="286" r:id="rId7"/>
    <p:sldId id="292" r:id="rId8"/>
    <p:sldId id="289" r:id="rId9"/>
    <p:sldId id="290" r:id="rId10"/>
    <p:sldId id="27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1A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p:cViewPr>
        <p:scale>
          <a:sx n="40" d="100"/>
          <a:sy n="40" d="100"/>
        </p:scale>
        <p:origin x="340" y="5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4/10/2020</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1D8BD707-D9CF-40AE-B4C6-C98DA3205C09}" type="datetimeFigureOut">
              <a:rPr lang="en-US" smtClean="0"/>
              <a:pPr/>
              <a:t>4/10/2020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4/10/2020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a:solidFill>
                  <a:srgbClr val="FF0000"/>
                </a:solidFill>
              </a:rPr>
              <a:t>Drugs </a:t>
            </a:r>
            <a:r>
              <a:rPr lang="en-US" sz="2800" b="1" dirty="0" smtClean="0">
                <a:solidFill>
                  <a:srgbClr val="FF0000"/>
                </a:solidFill>
              </a:rPr>
              <a:t>acting on </a:t>
            </a:r>
            <a:r>
              <a:rPr lang="en-US" sz="2800" b="1" dirty="0" smtClean="0">
                <a:solidFill>
                  <a:srgbClr val="FF0000"/>
                </a:solidFill>
              </a:rPr>
              <a:t>Skin &amp; Mucous </a:t>
            </a:r>
            <a:r>
              <a:rPr lang="en-US" sz="2800" b="1" dirty="0" smtClean="0">
                <a:solidFill>
                  <a:srgbClr val="FF0000"/>
                </a:solidFill>
              </a:rPr>
              <a:t>membranes</a:t>
            </a:r>
            <a:endParaRPr lang="en-IN" sz="2800" dirty="0"/>
          </a:p>
        </p:txBody>
      </p:sp>
      <p:sp>
        <p:nvSpPr>
          <p:cNvPr id="3" name="Content Placeholder 2"/>
          <p:cNvSpPr>
            <a:spLocks noGrp="1"/>
          </p:cNvSpPr>
          <p:nvPr>
            <p:ph idx="1"/>
          </p:nvPr>
        </p:nvSpPr>
        <p:spPr/>
        <p:txBody>
          <a:bodyPr/>
          <a:lstStyle/>
          <a:p>
            <a:pPr marL="0" lvl="0" indent="0">
              <a:buClr>
                <a:srgbClr val="3891A7"/>
              </a:buClr>
              <a:buNone/>
            </a:pPr>
            <a:endParaRPr lang="en-IN" b="1" dirty="0" smtClean="0">
              <a:solidFill>
                <a:srgbClr val="0070C0"/>
              </a:solidFill>
            </a:endParaRPr>
          </a:p>
          <a:p>
            <a:pPr marL="0" lvl="0" indent="0">
              <a:buClr>
                <a:srgbClr val="3891A7"/>
              </a:buClr>
              <a:buNone/>
            </a:pPr>
            <a:r>
              <a:rPr lang="en-IN" b="1" dirty="0" smtClean="0">
                <a:solidFill>
                  <a:srgbClr val="0070C0"/>
                </a:solidFill>
              </a:rPr>
              <a:t>Presented </a:t>
            </a:r>
            <a:r>
              <a:rPr lang="en-IN" b="1" dirty="0">
                <a:solidFill>
                  <a:srgbClr val="0070C0"/>
                </a:solidFill>
              </a:rPr>
              <a:t>by:-</a:t>
            </a:r>
          </a:p>
          <a:p>
            <a:pPr marL="0" lvl="0" indent="0">
              <a:buClr>
                <a:srgbClr val="3891A7"/>
              </a:buClr>
              <a:buNone/>
            </a:pPr>
            <a:r>
              <a:rPr lang="en-IN" b="1" dirty="0">
                <a:solidFill>
                  <a:srgbClr val="0070C0"/>
                </a:solidFill>
              </a:rPr>
              <a:t>                                             </a:t>
            </a:r>
          </a:p>
          <a:p>
            <a:pPr marL="0" lvl="0" indent="0" algn="just">
              <a:buClr>
                <a:srgbClr val="3891A7"/>
              </a:buClr>
              <a:buNone/>
            </a:pPr>
            <a:r>
              <a:rPr lang="en-IN" sz="2400" b="1" dirty="0">
                <a:solidFill>
                  <a:srgbClr val="0070C0"/>
                </a:solidFill>
              </a:rPr>
              <a:t>                                            </a:t>
            </a:r>
            <a:r>
              <a:rPr lang="en-IN" sz="2400" b="1" dirty="0" err="1">
                <a:solidFill>
                  <a:srgbClr val="0070C0"/>
                </a:solidFill>
              </a:rPr>
              <a:t>Dr.Archana</a:t>
            </a:r>
            <a:endParaRPr lang="en-IN" sz="2400" b="1" dirty="0">
              <a:solidFill>
                <a:srgbClr val="0070C0"/>
              </a:solidFill>
            </a:endParaRPr>
          </a:p>
          <a:p>
            <a:pPr marL="0" lvl="0" indent="0" algn="just">
              <a:buClr>
                <a:srgbClr val="3891A7"/>
              </a:buClr>
              <a:buNone/>
            </a:pPr>
            <a:r>
              <a:rPr lang="en-IN" sz="2400" b="1" dirty="0">
                <a:solidFill>
                  <a:srgbClr val="0070C0"/>
                </a:solidFill>
              </a:rPr>
              <a:t>                    Assistant </a:t>
            </a:r>
            <a:r>
              <a:rPr lang="en-IN" sz="2400" b="1" dirty="0" err="1">
                <a:solidFill>
                  <a:srgbClr val="0070C0"/>
                </a:solidFill>
              </a:rPr>
              <a:t>Professor_cum_Jr</a:t>
            </a:r>
            <a:r>
              <a:rPr lang="en-IN" sz="2400" b="1" dirty="0">
                <a:solidFill>
                  <a:srgbClr val="0070C0"/>
                </a:solidFill>
              </a:rPr>
              <a:t> </a:t>
            </a:r>
            <a:r>
              <a:rPr lang="en-IN" sz="2400" b="1" dirty="0" smtClean="0">
                <a:solidFill>
                  <a:srgbClr val="0070C0"/>
                </a:solidFill>
              </a:rPr>
              <a:t>.</a:t>
            </a:r>
            <a:r>
              <a:rPr lang="en-IN" sz="2400" b="1" dirty="0">
                <a:solidFill>
                  <a:srgbClr val="0070C0"/>
                </a:solidFill>
              </a:rPr>
              <a:t>Scientist</a:t>
            </a:r>
          </a:p>
          <a:p>
            <a:pPr marL="0" lvl="0" indent="0">
              <a:buClr>
                <a:srgbClr val="3891A7"/>
              </a:buClr>
              <a:buNone/>
            </a:pPr>
            <a:r>
              <a:rPr lang="en-IN" sz="2400" b="1" dirty="0">
                <a:solidFill>
                  <a:srgbClr val="0070C0"/>
                </a:solidFill>
              </a:rPr>
              <a:t>                     </a:t>
            </a:r>
            <a:r>
              <a:rPr lang="en-IN" sz="2400" b="1" dirty="0" err="1">
                <a:solidFill>
                  <a:srgbClr val="0070C0"/>
                </a:solidFill>
              </a:rPr>
              <a:t>Deptt.Of</a:t>
            </a:r>
            <a:r>
              <a:rPr lang="en-IN" sz="2400" b="1" dirty="0">
                <a:solidFill>
                  <a:srgbClr val="0070C0"/>
                </a:solidFill>
              </a:rPr>
              <a:t> Pharmacology &amp; Toxicology</a:t>
            </a:r>
          </a:p>
          <a:p>
            <a:pPr marL="0" lvl="0" indent="0">
              <a:buClr>
                <a:srgbClr val="3891A7"/>
              </a:buClr>
              <a:buNone/>
            </a:pPr>
            <a:r>
              <a:rPr lang="en-IN" sz="2400" b="1" dirty="0">
                <a:solidFill>
                  <a:srgbClr val="0070C0"/>
                </a:solidFill>
              </a:rPr>
              <a:t>                              Bihar Veterinary College, Patna</a:t>
            </a:r>
          </a:p>
          <a:p>
            <a:endParaRPr lang="en-IN" dirty="0"/>
          </a:p>
        </p:txBody>
      </p:sp>
    </p:spTree>
    <p:extLst>
      <p:ext uri="{BB962C8B-B14F-4D97-AF65-F5344CB8AC3E}">
        <p14:creationId xmlns:p14="http://schemas.microsoft.com/office/powerpoint/2010/main" val="3448282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1026" name="Picture 2"/>
          <p:cNvPicPr>
            <a:picLocks noGrp="1" noChangeAspect="1" noChangeArrowheads="1"/>
          </p:cNvPicPr>
          <p:nvPr>
            <p:ph idx="1"/>
          </p:nvPr>
        </p:nvPicPr>
        <p:blipFill>
          <a:blip r:embed="rId2"/>
          <a:srcRect/>
          <a:stretch>
            <a:fillRect/>
          </a:stretch>
        </p:blipFill>
        <p:spPr bwMode="auto">
          <a:xfrm>
            <a:off x="214282" y="0"/>
            <a:ext cx="8929718" cy="6858000"/>
          </a:xfrm>
          <a:prstGeom prst="rect">
            <a:avLst/>
          </a:prstGeom>
          <a:noFill/>
          <a:ln w="9525">
            <a:noFill/>
            <a:miter lim="800000"/>
            <a:headEnd/>
            <a:tailEnd/>
          </a:ln>
          <a:effectLst/>
        </p:spPr>
      </p:pic>
    </p:spTree>
    <p:extLst>
      <p:ext uri="{BB962C8B-B14F-4D97-AF65-F5344CB8AC3E}">
        <p14:creationId xmlns:p14="http://schemas.microsoft.com/office/powerpoint/2010/main" val="28409296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Content of chapter</a:t>
            </a:r>
            <a:endParaRPr lang="en-IN"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pPr marL="82296" indent="0">
              <a:lnSpc>
                <a:spcPct val="170000"/>
              </a:lnSpc>
              <a:buNone/>
            </a:pPr>
            <a:r>
              <a:rPr lang="en-IN" sz="2800" dirty="0" smtClean="0">
                <a:solidFill>
                  <a:srgbClr val="0070C0"/>
                </a:solidFill>
              </a:rPr>
              <a:t> *Emollients </a:t>
            </a:r>
          </a:p>
          <a:p>
            <a:pPr marL="82296" indent="0">
              <a:lnSpc>
                <a:spcPct val="200000"/>
              </a:lnSpc>
              <a:buNone/>
            </a:pPr>
            <a:r>
              <a:rPr lang="en-IN" sz="2800" dirty="0" smtClean="0">
                <a:solidFill>
                  <a:srgbClr val="0070C0"/>
                </a:solidFill>
              </a:rPr>
              <a:t> *Demulcents		    </a:t>
            </a:r>
          </a:p>
          <a:p>
            <a:pPr marL="82296" indent="0">
              <a:lnSpc>
                <a:spcPct val="200000"/>
              </a:lnSpc>
              <a:buNone/>
            </a:pPr>
            <a:r>
              <a:rPr lang="en-IN" sz="2800" dirty="0" smtClean="0">
                <a:solidFill>
                  <a:srgbClr val="0070C0"/>
                </a:solidFill>
              </a:rPr>
              <a:t> *Adsorbents &amp;  </a:t>
            </a:r>
            <a:r>
              <a:rPr lang="en-IN" sz="2800" dirty="0" err="1" smtClean="0">
                <a:solidFill>
                  <a:srgbClr val="0070C0"/>
                </a:solidFill>
              </a:rPr>
              <a:t>Protectives</a:t>
            </a:r>
            <a:r>
              <a:rPr lang="en-IN" sz="2800" dirty="0" smtClean="0">
                <a:solidFill>
                  <a:srgbClr val="0070C0"/>
                </a:solidFill>
              </a:rPr>
              <a:t>                                                                     *Astringents </a:t>
            </a:r>
            <a:r>
              <a:rPr lang="en-IN" sz="2800" dirty="0">
                <a:solidFill>
                  <a:srgbClr val="0070C0"/>
                </a:solidFill>
              </a:rPr>
              <a:t>		</a:t>
            </a:r>
            <a:r>
              <a:rPr lang="en-IN" sz="2800" dirty="0" smtClean="0">
                <a:solidFill>
                  <a:srgbClr val="0070C0"/>
                </a:solidFill>
              </a:rPr>
              <a:t>                                             *Counter irritants</a:t>
            </a:r>
            <a:r>
              <a:rPr lang="en-IN" sz="2800" dirty="0">
                <a:solidFill>
                  <a:srgbClr val="0070C0"/>
                </a:solidFill>
              </a:rPr>
              <a:t>	</a:t>
            </a:r>
            <a:r>
              <a:rPr lang="en-IN" sz="2800" dirty="0" smtClean="0">
                <a:solidFill>
                  <a:srgbClr val="0070C0"/>
                </a:solidFill>
              </a:rPr>
              <a:t>  	                </a:t>
            </a:r>
          </a:p>
          <a:p>
            <a:pPr marL="82296" indent="0">
              <a:lnSpc>
                <a:spcPct val="200000"/>
              </a:lnSpc>
              <a:buNone/>
            </a:pPr>
            <a:r>
              <a:rPr lang="en-IN" sz="2800" dirty="0" smtClean="0">
                <a:solidFill>
                  <a:srgbClr val="0070C0"/>
                </a:solidFill>
              </a:rPr>
              <a:t>*</a:t>
            </a:r>
            <a:r>
              <a:rPr lang="en-IN" sz="2800" dirty="0" err="1" smtClean="0">
                <a:solidFill>
                  <a:srgbClr val="0070C0"/>
                </a:solidFill>
              </a:rPr>
              <a:t>Keratolytics</a:t>
            </a:r>
            <a:r>
              <a:rPr lang="en-IN" dirty="0" smtClean="0">
                <a:solidFill>
                  <a:srgbClr val="0070C0"/>
                </a:solidFill>
              </a:rPr>
              <a:t>                 </a:t>
            </a:r>
            <a:r>
              <a:rPr lang="en-IN" sz="2800" dirty="0" smtClean="0">
                <a:solidFill>
                  <a:srgbClr val="0070C0"/>
                </a:solidFill>
              </a:rPr>
              <a:t>                     </a:t>
            </a:r>
          </a:p>
          <a:p>
            <a:pPr marL="82296" indent="0">
              <a:lnSpc>
                <a:spcPct val="200000"/>
              </a:lnSpc>
              <a:buNone/>
            </a:pPr>
            <a:r>
              <a:rPr lang="en-IN" sz="2800" dirty="0" smtClean="0">
                <a:solidFill>
                  <a:srgbClr val="0070C0"/>
                </a:solidFill>
              </a:rPr>
              <a:t>* Skin disinfectants           </a:t>
            </a:r>
            <a:r>
              <a:rPr lang="en-IN" sz="2400" dirty="0" smtClean="0">
                <a:solidFill>
                  <a:srgbClr val="0070C0"/>
                </a:solidFill>
              </a:rPr>
              <a:t>                                                                                                          </a:t>
            </a:r>
            <a:endParaRPr lang="en-IN" sz="2400" dirty="0">
              <a:solidFill>
                <a:srgbClr val="0070C0"/>
              </a:solidFill>
            </a:endParaRPr>
          </a:p>
        </p:txBody>
      </p:sp>
    </p:spTree>
    <p:extLst>
      <p:ext uri="{BB962C8B-B14F-4D97-AF65-F5344CB8AC3E}">
        <p14:creationId xmlns:p14="http://schemas.microsoft.com/office/powerpoint/2010/main" val="27783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solidFill>
                  <a:srgbClr val="FF0000"/>
                </a:solidFill>
              </a:rPr>
              <a:t>EMOLLIENTS</a:t>
            </a:r>
            <a:endParaRPr lang="en-IN" dirty="0">
              <a:solidFill>
                <a:srgbClr val="FF0000"/>
              </a:solidFill>
            </a:endParaRPr>
          </a:p>
        </p:txBody>
      </p:sp>
      <p:sp>
        <p:nvSpPr>
          <p:cNvPr id="3" name="Content Placeholder 2"/>
          <p:cNvSpPr>
            <a:spLocks noGrp="1"/>
          </p:cNvSpPr>
          <p:nvPr>
            <p:ph idx="1"/>
          </p:nvPr>
        </p:nvSpPr>
        <p:spPr/>
        <p:txBody>
          <a:bodyPr>
            <a:normAutofit fontScale="92500"/>
          </a:bodyPr>
          <a:lstStyle/>
          <a:p>
            <a:pPr>
              <a:buNone/>
            </a:pPr>
            <a:r>
              <a:rPr lang="en-IN" dirty="0" smtClean="0"/>
              <a:t>  </a:t>
            </a:r>
            <a:r>
              <a:rPr lang="en-IN" dirty="0" smtClean="0">
                <a:solidFill>
                  <a:srgbClr val="0070C0"/>
                </a:solidFill>
              </a:rPr>
              <a:t> These are bland (mild, gentle) fatty materials often used to soften or moisten the skin. These are primarily useful for treating the skin conditions resulting from water soluble irritants and air borne bacteria.</a:t>
            </a:r>
          </a:p>
          <a:p>
            <a:pPr>
              <a:buNone/>
            </a:pPr>
            <a:r>
              <a:rPr lang="en-IN" dirty="0" err="1" smtClean="0">
                <a:solidFill>
                  <a:srgbClr val="FA1A9A"/>
                </a:solidFill>
              </a:rPr>
              <a:t>eg</a:t>
            </a:r>
            <a:r>
              <a:rPr lang="en-IN" dirty="0" smtClean="0">
                <a:solidFill>
                  <a:srgbClr val="FA1A9A"/>
                </a:solidFill>
              </a:rPr>
              <a:t>:-</a:t>
            </a:r>
          </a:p>
          <a:p>
            <a:r>
              <a:rPr lang="en-IN" sz="3000" u="sng" dirty="0" smtClean="0">
                <a:solidFill>
                  <a:srgbClr val="0070C0"/>
                </a:solidFill>
              </a:rPr>
              <a:t>Vegetable Oils</a:t>
            </a:r>
            <a:r>
              <a:rPr lang="en-IN" sz="3000" dirty="0" smtClean="0">
                <a:solidFill>
                  <a:srgbClr val="0070C0"/>
                </a:solidFill>
              </a:rPr>
              <a:t>:	Olive oil,  Corn oil,  Almond oil, </a:t>
            </a:r>
          </a:p>
          <a:p>
            <a:r>
              <a:rPr lang="en-IN" sz="3000" u="sng" dirty="0" smtClean="0">
                <a:solidFill>
                  <a:srgbClr val="0070C0"/>
                </a:solidFill>
              </a:rPr>
              <a:t>Animal fats</a:t>
            </a:r>
            <a:r>
              <a:rPr lang="en-IN" sz="3000" dirty="0" smtClean="0">
                <a:solidFill>
                  <a:srgbClr val="0070C0"/>
                </a:solidFill>
              </a:rPr>
              <a:t>:	Lanolin,   Lard, Whale oil.</a:t>
            </a:r>
          </a:p>
          <a:p>
            <a:r>
              <a:rPr lang="en-IN" sz="3000" u="sng" dirty="0" smtClean="0">
                <a:solidFill>
                  <a:srgbClr val="0070C0"/>
                </a:solidFill>
              </a:rPr>
              <a:t>Hydrocarbons</a:t>
            </a:r>
            <a:r>
              <a:rPr lang="en-IN" sz="3000" dirty="0" smtClean="0">
                <a:solidFill>
                  <a:srgbClr val="0070C0"/>
                </a:solidFill>
              </a:rPr>
              <a:t>:	Paraffin, Mineral oil, Vaseline</a:t>
            </a:r>
          </a:p>
          <a:p>
            <a:pPr>
              <a:buNone/>
            </a:pPr>
            <a:endParaRPr lang="en-IN" dirty="0">
              <a:solidFill>
                <a:srgbClr val="0070C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solidFill>
                  <a:srgbClr val="FF0000"/>
                </a:solidFill>
              </a:rPr>
              <a:t>DEMULCENTS</a:t>
            </a:r>
            <a:endParaRPr lang="en-IN" dirty="0">
              <a:solidFill>
                <a:srgbClr val="FF0000"/>
              </a:solidFill>
            </a:endParaRPr>
          </a:p>
        </p:txBody>
      </p:sp>
      <p:sp>
        <p:nvSpPr>
          <p:cNvPr id="3" name="Content Placeholder 2"/>
          <p:cNvSpPr>
            <a:spLocks noGrp="1"/>
          </p:cNvSpPr>
          <p:nvPr>
            <p:ph idx="1"/>
          </p:nvPr>
        </p:nvSpPr>
        <p:spPr/>
        <p:txBody>
          <a:bodyPr>
            <a:normAutofit/>
          </a:bodyPr>
          <a:lstStyle/>
          <a:p>
            <a:pPr>
              <a:buNone/>
            </a:pPr>
            <a:r>
              <a:rPr lang="en-IN" dirty="0" smtClean="0"/>
              <a:t> </a:t>
            </a:r>
            <a:r>
              <a:rPr lang="en-IN" dirty="0" smtClean="0">
                <a:solidFill>
                  <a:srgbClr val="0070C0"/>
                </a:solidFill>
              </a:rPr>
              <a:t>  Demulcents are inert substances which sooth and relieve irritation, primarily involving the inflamed/ injured mucous membranes, these are generally high molecular weight compounds that are water soluble and function by alleviating irritation. They form a protective layer over the irritated surfaces. </a:t>
            </a:r>
          </a:p>
          <a:p>
            <a:pPr>
              <a:buNone/>
            </a:pPr>
            <a:r>
              <a:rPr lang="en-IN" sz="2800" dirty="0" smtClean="0">
                <a:solidFill>
                  <a:srgbClr val="FA1A9A"/>
                </a:solidFill>
              </a:rPr>
              <a:t>e.g. Glycerine, Propylene glycol, Gum </a:t>
            </a:r>
            <a:r>
              <a:rPr lang="en-IN" sz="2800" dirty="0" err="1" smtClean="0">
                <a:solidFill>
                  <a:srgbClr val="FA1A9A"/>
                </a:solidFill>
              </a:rPr>
              <a:t>tragacanth</a:t>
            </a:r>
            <a:r>
              <a:rPr lang="en-IN" sz="2800" dirty="0" smtClean="0">
                <a:solidFill>
                  <a:srgbClr val="FA1A9A"/>
                </a:solidFill>
              </a:rPr>
              <a:t>.</a:t>
            </a: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57290" y="0"/>
            <a:ext cx="7406640" cy="783086"/>
          </a:xfrm>
        </p:spPr>
        <p:txBody>
          <a:bodyPr>
            <a:normAutofit/>
          </a:bodyPr>
          <a:lstStyle/>
          <a:p>
            <a:r>
              <a:rPr lang="en-IN" sz="3200" b="1" dirty="0" smtClean="0">
                <a:solidFill>
                  <a:srgbClr val="FF0000"/>
                </a:solidFill>
              </a:rPr>
              <a:t>ADSORBENTS &amp; PROTECTIVES:</a:t>
            </a:r>
            <a:endParaRPr lang="en-IN" sz="3200" dirty="0">
              <a:solidFill>
                <a:srgbClr val="FF0000"/>
              </a:solidFill>
            </a:endParaRPr>
          </a:p>
        </p:txBody>
      </p:sp>
      <p:sp>
        <p:nvSpPr>
          <p:cNvPr id="3" name="Subtitle 2"/>
          <p:cNvSpPr>
            <a:spLocks noGrp="1"/>
          </p:cNvSpPr>
          <p:nvPr>
            <p:ph type="subTitle" idx="1"/>
          </p:nvPr>
        </p:nvSpPr>
        <p:spPr>
          <a:xfrm>
            <a:off x="1643042" y="1000108"/>
            <a:ext cx="7196158" cy="5357850"/>
          </a:xfrm>
        </p:spPr>
        <p:txBody>
          <a:bodyPr>
            <a:normAutofit fontScale="25000" lnSpcReduction="20000"/>
          </a:bodyPr>
          <a:lstStyle/>
          <a:p>
            <a:endParaRPr lang="en-IN" dirty="0" smtClean="0">
              <a:solidFill>
                <a:srgbClr val="0070C0"/>
              </a:solidFill>
            </a:endParaRPr>
          </a:p>
          <a:p>
            <a:endParaRPr lang="en-IN" sz="3200" b="1" dirty="0" smtClean="0"/>
          </a:p>
          <a:p>
            <a:r>
              <a:rPr lang="en-IN" sz="9600" dirty="0" smtClean="0">
                <a:solidFill>
                  <a:srgbClr val="0070C0"/>
                </a:solidFill>
              </a:rPr>
              <a:t>These are finely powdered, inert, insoluble solids capable of inactivating the irritants by binding to them. They exert physical protection to skin or mucous membranes.</a:t>
            </a:r>
          </a:p>
          <a:p>
            <a:endParaRPr lang="en-IN" sz="9600" dirty="0" smtClean="0">
              <a:solidFill>
                <a:srgbClr val="0070C0"/>
              </a:solidFill>
            </a:endParaRPr>
          </a:p>
          <a:p>
            <a:r>
              <a:rPr lang="en-IN" sz="9600" dirty="0" smtClean="0">
                <a:solidFill>
                  <a:srgbClr val="00B050"/>
                </a:solidFill>
              </a:rPr>
              <a:t>*Adsorbents act by binding gases, toxins and some organisms (such as         bacteria) to prevent exposure to the damaged skin surface.</a:t>
            </a:r>
          </a:p>
          <a:p>
            <a:r>
              <a:rPr lang="en-IN" sz="9600" dirty="0" smtClean="0">
                <a:solidFill>
                  <a:srgbClr val="FA1A9A"/>
                </a:solidFill>
              </a:rPr>
              <a:t>e.g. Starch, CaCO</a:t>
            </a:r>
            <a:r>
              <a:rPr lang="en-IN" sz="9600" baseline="-25000" dirty="0" smtClean="0">
                <a:solidFill>
                  <a:srgbClr val="FA1A9A"/>
                </a:solidFill>
              </a:rPr>
              <a:t>3</a:t>
            </a:r>
            <a:r>
              <a:rPr lang="en-IN" sz="9600" dirty="0" smtClean="0">
                <a:solidFill>
                  <a:srgbClr val="FA1A9A"/>
                </a:solidFill>
              </a:rPr>
              <a:t>, Talc, Titanium dioxide,  </a:t>
            </a:r>
            <a:r>
              <a:rPr lang="en-IN" sz="9600" dirty="0" err="1" smtClean="0">
                <a:solidFill>
                  <a:srgbClr val="FA1A9A"/>
                </a:solidFill>
              </a:rPr>
              <a:t>ZnO</a:t>
            </a:r>
            <a:r>
              <a:rPr lang="en-IN" sz="9600" dirty="0" smtClean="0">
                <a:solidFill>
                  <a:srgbClr val="FA1A9A"/>
                </a:solidFill>
              </a:rPr>
              <a:t> &amp; Boric acid.</a:t>
            </a:r>
          </a:p>
          <a:p>
            <a:endParaRPr lang="en-IN" sz="9600" dirty="0" smtClean="0">
              <a:solidFill>
                <a:srgbClr val="FA1A9A"/>
              </a:solidFill>
            </a:endParaRPr>
          </a:p>
          <a:p>
            <a:r>
              <a:rPr lang="en-IN" sz="9600" dirty="0" smtClean="0">
                <a:solidFill>
                  <a:srgbClr val="00B050"/>
                </a:solidFill>
              </a:rPr>
              <a:t>* </a:t>
            </a:r>
            <a:r>
              <a:rPr lang="en-IN" sz="9600" dirty="0" err="1" smtClean="0">
                <a:solidFill>
                  <a:srgbClr val="00B050"/>
                </a:solidFill>
              </a:rPr>
              <a:t>Protectives</a:t>
            </a:r>
            <a:r>
              <a:rPr lang="en-IN" sz="9600" dirty="0" smtClean="0">
                <a:solidFill>
                  <a:srgbClr val="00B050"/>
                </a:solidFill>
              </a:rPr>
              <a:t> function by providing an occlusive layer of protection from the external environment or by providing mechanical support to the affected area.</a:t>
            </a:r>
          </a:p>
          <a:p>
            <a:r>
              <a:rPr lang="en-IN" sz="9600" dirty="0" smtClean="0">
                <a:solidFill>
                  <a:srgbClr val="FA1A9A"/>
                </a:solidFill>
              </a:rPr>
              <a:t>e.g. Kaolin,  Lanolin,  Mineral oil,  Olive oil,  Petroleum.</a:t>
            </a:r>
          </a:p>
          <a:p>
            <a:r>
              <a:rPr lang="en-IN" sz="8000" dirty="0" smtClean="0">
                <a:solidFill>
                  <a:srgbClr val="FA1A9A"/>
                </a:solidFill>
              </a:rPr>
              <a:t>	</a:t>
            </a:r>
            <a:endParaRPr lang="en-IN" sz="8000" dirty="0">
              <a:solidFill>
                <a:srgbClr val="FA1A9A"/>
              </a:solidFill>
            </a:endParaRPr>
          </a:p>
        </p:txBody>
      </p:sp>
    </p:spTree>
    <p:extLst>
      <p:ext uri="{BB962C8B-B14F-4D97-AF65-F5344CB8AC3E}">
        <p14:creationId xmlns:p14="http://schemas.microsoft.com/office/powerpoint/2010/main" val="4256434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solidFill>
                  <a:srgbClr val="FF0000"/>
                </a:solidFill>
              </a:rPr>
              <a:t>ASTRINGENTS</a:t>
            </a:r>
            <a:endParaRPr lang="en-IN" dirty="0">
              <a:solidFill>
                <a:srgbClr val="FF0000"/>
              </a:solidFill>
            </a:endParaRPr>
          </a:p>
        </p:txBody>
      </p:sp>
      <p:sp>
        <p:nvSpPr>
          <p:cNvPr id="3" name="Content Placeholder 2"/>
          <p:cNvSpPr>
            <a:spLocks noGrp="1"/>
          </p:cNvSpPr>
          <p:nvPr>
            <p:ph idx="1"/>
          </p:nvPr>
        </p:nvSpPr>
        <p:spPr/>
        <p:txBody>
          <a:bodyPr>
            <a:normAutofit/>
          </a:bodyPr>
          <a:lstStyle/>
          <a:p>
            <a:pPr>
              <a:buNone/>
            </a:pPr>
            <a:r>
              <a:rPr lang="en-IN" smtClean="0">
                <a:solidFill>
                  <a:srgbClr val="0070C0"/>
                </a:solidFill>
              </a:rPr>
              <a:t>   Astringents </a:t>
            </a:r>
            <a:r>
              <a:rPr lang="en-IN" dirty="0" smtClean="0">
                <a:solidFill>
                  <a:srgbClr val="0070C0"/>
                </a:solidFill>
              </a:rPr>
              <a:t>are agents </a:t>
            </a:r>
            <a:r>
              <a:rPr lang="en-IN" smtClean="0">
                <a:solidFill>
                  <a:srgbClr val="0070C0"/>
                </a:solidFill>
              </a:rPr>
              <a:t>that precipitate protein</a:t>
            </a:r>
            <a:r>
              <a:rPr lang="en-IN" dirty="0" smtClean="0">
                <a:solidFill>
                  <a:srgbClr val="0070C0"/>
                </a:solidFill>
              </a:rPr>
              <a:t>, toughen the skin, promote healing and dry the skin when applied topically</a:t>
            </a:r>
            <a:r>
              <a:rPr lang="en-IN" smtClean="0">
                <a:solidFill>
                  <a:srgbClr val="0070C0"/>
                </a:solidFill>
              </a:rPr>
              <a:t>. </a:t>
            </a:r>
          </a:p>
          <a:p>
            <a:pPr>
              <a:buNone/>
            </a:pPr>
            <a:endParaRPr lang="en-IN" dirty="0" smtClean="0">
              <a:solidFill>
                <a:srgbClr val="0070C0"/>
              </a:solidFill>
            </a:endParaRPr>
          </a:p>
          <a:p>
            <a:pPr>
              <a:buNone/>
            </a:pPr>
            <a:r>
              <a:rPr lang="en-IN" err="1" smtClean="0">
                <a:solidFill>
                  <a:srgbClr val="FA1A9A"/>
                </a:solidFill>
              </a:rPr>
              <a:t>eg</a:t>
            </a:r>
            <a:r>
              <a:rPr lang="en-IN" smtClean="0">
                <a:solidFill>
                  <a:srgbClr val="FA1A9A"/>
                </a:solidFill>
              </a:rPr>
              <a:t>:  </a:t>
            </a:r>
            <a:r>
              <a:rPr lang="en-IN" sz="2400" smtClean="0">
                <a:solidFill>
                  <a:srgbClr val="FA1A9A"/>
                </a:solidFill>
              </a:rPr>
              <a:t>Callamine lotion, ZnO ointment,  tannic </a:t>
            </a:r>
            <a:r>
              <a:rPr lang="en-IN" sz="2400" dirty="0" smtClean="0">
                <a:solidFill>
                  <a:srgbClr val="FA1A9A"/>
                </a:solidFill>
              </a:rPr>
              <a:t>acid etc.</a:t>
            </a:r>
          </a:p>
          <a:p>
            <a:pPr>
              <a:buNone/>
            </a:pPr>
            <a:endParaRPr lang="en-IN" sz="2600" smtClean="0">
              <a:solidFill>
                <a:srgbClr val="00B050"/>
              </a:solidFill>
            </a:endParaRPr>
          </a:p>
          <a:p>
            <a:pPr>
              <a:buNone/>
            </a:pPr>
            <a:endParaRPr lang="en-IN" sz="2000" b="1" smtClean="0">
              <a:solidFill>
                <a:srgbClr val="00B050"/>
              </a:solidFill>
            </a:endParaRPr>
          </a:p>
          <a:p>
            <a:pPr>
              <a:buNone/>
            </a:pPr>
            <a:r>
              <a:rPr lang="en-IN" sz="2000" b="1" smtClean="0">
                <a:solidFill>
                  <a:srgbClr val="00B050"/>
                </a:solidFill>
              </a:rPr>
              <a:t>Astringents </a:t>
            </a:r>
            <a:r>
              <a:rPr lang="en-IN" sz="2000" b="1" dirty="0" smtClean="0">
                <a:solidFill>
                  <a:srgbClr val="00B050"/>
                </a:solidFill>
              </a:rPr>
              <a:t>have limited uses in veterinary medicine today.</a:t>
            </a:r>
          </a:p>
          <a:p>
            <a:pPr>
              <a:buNone/>
            </a:pPr>
            <a:endParaRPr lang="en-IN" dirty="0"/>
          </a:p>
        </p:txBody>
      </p:sp>
    </p:spTree>
    <p:extLst>
      <p:ext uri="{BB962C8B-B14F-4D97-AF65-F5344CB8AC3E}">
        <p14:creationId xmlns:p14="http://schemas.microsoft.com/office/powerpoint/2010/main" val="1190090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solidFill>
                  <a:srgbClr val="FF0000"/>
                </a:solidFill>
              </a:rPr>
              <a:t>COUNTERIRRITANTS</a:t>
            </a:r>
            <a:endParaRPr lang="en-IN"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a:buNone/>
            </a:pPr>
            <a:r>
              <a:rPr lang="en-IN" dirty="0" smtClean="0"/>
              <a:t>  </a:t>
            </a:r>
            <a:r>
              <a:rPr lang="en-IN" dirty="0" smtClean="0">
                <a:solidFill>
                  <a:srgbClr val="0070C0"/>
                </a:solidFill>
              </a:rPr>
              <a:t> These are agents used to produce hyperaemia in an attempt to relieve pain and promote healing of tissues beneath skin after application over the skin, the increased blood supply results in a greater concentration of blood-borne anti-disease factors such as leucocytes, increased nutrition and an improved removal of waste products by the venous and lymphatic systems. </a:t>
            </a:r>
          </a:p>
          <a:p>
            <a:pPr>
              <a:buNone/>
            </a:pPr>
            <a:r>
              <a:rPr lang="en-IN" dirty="0" err="1" smtClean="0">
                <a:solidFill>
                  <a:srgbClr val="FA1A9A"/>
                </a:solidFill>
              </a:rPr>
              <a:t>Eg</a:t>
            </a:r>
            <a:r>
              <a:rPr lang="en-IN" dirty="0" smtClean="0">
                <a:solidFill>
                  <a:srgbClr val="FA1A9A"/>
                </a:solidFill>
              </a:rPr>
              <a:t>:-</a:t>
            </a:r>
            <a:r>
              <a:rPr lang="en-IN" dirty="0" smtClean="0"/>
              <a:t> </a:t>
            </a:r>
            <a:r>
              <a:rPr lang="en-IN" dirty="0" smtClean="0">
                <a:solidFill>
                  <a:srgbClr val="FA1A9A"/>
                </a:solidFill>
              </a:rPr>
              <a:t>red iodide of mercury (25%),</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u="sng" dirty="0" err="1" smtClean="0">
                <a:solidFill>
                  <a:srgbClr val="FF0000"/>
                </a:solidFill>
              </a:rPr>
              <a:t>Keratolytics</a:t>
            </a:r>
            <a:endParaRPr lang="en-IN" dirty="0">
              <a:solidFill>
                <a:srgbClr val="FF0000"/>
              </a:solidFill>
            </a:endParaRPr>
          </a:p>
        </p:txBody>
      </p:sp>
      <p:sp>
        <p:nvSpPr>
          <p:cNvPr id="3" name="Content Placeholder 2"/>
          <p:cNvSpPr>
            <a:spLocks noGrp="1"/>
          </p:cNvSpPr>
          <p:nvPr>
            <p:ph idx="1"/>
          </p:nvPr>
        </p:nvSpPr>
        <p:spPr/>
        <p:txBody>
          <a:bodyPr>
            <a:normAutofit/>
          </a:bodyPr>
          <a:lstStyle/>
          <a:p>
            <a:pPr>
              <a:buNone/>
            </a:pPr>
            <a:r>
              <a:rPr lang="en-IN" dirty="0" smtClean="0">
                <a:solidFill>
                  <a:srgbClr val="0070C0"/>
                </a:solidFill>
              </a:rPr>
              <a:t>  </a:t>
            </a:r>
            <a:r>
              <a:rPr lang="en-IN" dirty="0" err="1" smtClean="0">
                <a:solidFill>
                  <a:srgbClr val="0070C0"/>
                </a:solidFill>
              </a:rPr>
              <a:t>Keratolytics</a:t>
            </a:r>
            <a:r>
              <a:rPr lang="en-IN" dirty="0" smtClean="0">
                <a:solidFill>
                  <a:srgbClr val="0070C0"/>
                </a:solidFill>
              </a:rPr>
              <a:t> are the agents acts by loosening keratin layer of the skin, which facilitates the desquamation of stratum </a:t>
            </a:r>
            <a:r>
              <a:rPr lang="en-IN" dirty="0" err="1" smtClean="0">
                <a:solidFill>
                  <a:srgbClr val="0070C0"/>
                </a:solidFill>
              </a:rPr>
              <a:t>corneum</a:t>
            </a:r>
            <a:r>
              <a:rPr lang="en-IN" dirty="0" smtClean="0">
                <a:solidFill>
                  <a:srgbClr val="0070C0"/>
                </a:solidFill>
              </a:rPr>
              <a:t>; they destroy excessive granulation, minor tumour and warts on skin.</a:t>
            </a:r>
          </a:p>
          <a:p>
            <a:pPr lvl="0"/>
            <a:r>
              <a:rPr lang="en-IN" sz="2800" dirty="0" err="1" smtClean="0">
                <a:solidFill>
                  <a:srgbClr val="FA1A9A"/>
                </a:solidFill>
              </a:rPr>
              <a:t>Eg</a:t>
            </a:r>
            <a:r>
              <a:rPr lang="en-IN" sz="2800" dirty="0" smtClean="0">
                <a:solidFill>
                  <a:srgbClr val="FA1A9A"/>
                </a:solidFill>
              </a:rPr>
              <a:t>:-Salicylic acid, </a:t>
            </a:r>
            <a:r>
              <a:rPr lang="en-IN" sz="2800" dirty="0" err="1" smtClean="0">
                <a:solidFill>
                  <a:srgbClr val="FA1A9A"/>
                </a:solidFill>
              </a:rPr>
              <a:t>Benzoyl</a:t>
            </a:r>
            <a:r>
              <a:rPr lang="en-IN" sz="2800" dirty="0" smtClean="0">
                <a:solidFill>
                  <a:srgbClr val="FA1A9A"/>
                </a:solidFill>
              </a:rPr>
              <a:t> peroxide Resorcinol</a:t>
            </a:r>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solidFill>
                  <a:srgbClr val="FF0000"/>
                </a:solidFill>
              </a:rPr>
              <a:t>SKIN DISINFECTANTS</a:t>
            </a:r>
            <a:endParaRPr lang="en-IN" dirty="0">
              <a:solidFill>
                <a:srgbClr val="FF0000"/>
              </a:solidFill>
            </a:endParaRPr>
          </a:p>
        </p:txBody>
      </p:sp>
      <p:sp>
        <p:nvSpPr>
          <p:cNvPr id="3" name="Content Placeholder 2"/>
          <p:cNvSpPr>
            <a:spLocks noGrp="1"/>
          </p:cNvSpPr>
          <p:nvPr>
            <p:ph idx="1"/>
          </p:nvPr>
        </p:nvSpPr>
        <p:spPr/>
        <p:txBody>
          <a:bodyPr>
            <a:normAutofit/>
          </a:bodyPr>
          <a:lstStyle/>
          <a:p>
            <a:pPr>
              <a:buNone/>
            </a:pPr>
            <a:r>
              <a:rPr lang="en-IN" dirty="0" smtClean="0"/>
              <a:t>  </a:t>
            </a:r>
            <a:r>
              <a:rPr lang="en-IN" dirty="0" smtClean="0">
                <a:solidFill>
                  <a:srgbClr val="0070C0"/>
                </a:solidFill>
              </a:rPr>
              <a:t>Removal or reduction in bacteria on the skin by disinfectants is a useful part on the treatment of pyodermas. These agents also used used for skin disinfection prior to surgery. </a:t>
            </a:r>
          </a:p>
          <a:p>
            <a:pPr>
              <a:buNone/>
            </a:pPr>
            <a:r>
              <a:rPr lang="en-IN" dirty="0" smtClean="0">
                <a:solidFill>
                  <a:srgbClr val="FA1A9A"/>
                </a:solidFill>
              </a:rPr>
              <a:t>e.g. :- </a:t>
            </a:r>
            <a:r>
              <a:rPr lang="en-IN" sz="2800" dirty="0" err="1" smtClean="0">
                <a:solidFill>
                  <a:srgbClr val="FA1A9A"/>
                </a:solidFill>
              </a:rPr>
              <a:t>Povidone</a:t>
            </a:r>
            <a:r>
              <a:rPr lang="en-IN" sz="2800" dirty="0" smtClean="0">
                <a:solidFill>
                  <a:srgbClr val="FA1A9A"/>
                </a:solidFill>
              </a:rPr>
              <a:t> iodine, </a:t>
            </a:r>
            <a:r>
              <a:rPr lang="en-IN" sz="2800" dirty="0" err="1" smtClean="0">
                <a:solidFill>
                  <a:srgbClr val="FA1A9A"/>
                </a:solidFill>
              </a:rPr>
              <a:t>chlorhexidine</a:t>
            </a:r>
            <a:r>
              <a:rPr lang="en-IN" sz="2800" dirty="0" smtClean="0">
                <a:solidFill>
                  <a:srgbClr val="FA1A9A"/>
                </a:solidFill>
              </a:rPr>
              <a:t>, </a:t>
            </a:r>
            <a:r>
              <a:rPr lang="en-IN" sz="2800" dirty="0" err="1" smtClean="0">
                <a:solidFill>
                  <a:srgbClr val="FA1A9A"/>
                </a:solidFill>
              </a:rPr>
              <a:t>cetrimide</a:t>
            </a:r>
            <a:r>
              <a:rPr lang="en-IN" sz="2800" dirty="0" smtClean="0">
                <a:solidFill>
                  <a:srgbClr val="FA1A9A"/>
                </a:solidFill>
              </a:rPr>
              <a:t> &amp;    hexachlorophene, </a:t>
            </a:r>
            <a:r>
              <a:rPr lang="en-IN" sz="2800" dirty="0" err="1" smtClean="0">
                <a:solidFill>
                  <a:srgbClr val="FA1A9A"/>
                </a:solidFill>
              </a:rPr>
              <a:t>benzoyl</a:t>
            </a:r>
            <a:r>
              <a:rPr lang="en-IN" sz="2800" dirty="0" smtClean="0">
                <a:solidFill>
                  <a:srgbClr val="FA1A9A"/>
                </a:solidFill>
              </a:rPr>
              <a:t> peroxide etc.</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4092</TotalTime>
  <Words>461</Words>
  <Application>Microsoft Office PowerPoint</Application>
  <PresentationFormat>On-screen Show (4:3)</PresentationFormat>
  <Paragraphs>50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Gill Sans MT</vt:lpstr>
      <vt:lpstr>Verdana</vt:lpstr>
      <vt:lpstr>Wingdings 2</vt:lpstr>
      <vt:lpstr>Solstice</vt:lpstr>
      <vt:lpstr>Drugs acting on Skin &amp; Mucous membranes</vt:lpstr>
      <vt:lpstr>Content of chapter</vt:lpstr>
      <vt:lpstr>EMOLLIENTS</vt:lpstr>
      <vt:lpstr>DEMULCENTS</vt:lpstr>
      <vt:lpstr>ADSORBENTS &amp; PROTECTIVES:</vt:lpstr>
      <vt:lpstr>ASTRINGENTS</vt:lpstr>
      <vt:lpstr>COUNTERIRRITANTS</vt:lpstr>
      <vt:lpstr>Keratolytics</vt:lpstr>
      <vt:lpstr>SKIN DISINFECTANTS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Nnbmbmbm,</dc:title>
  <dc:creator>archana_dr@yahoo.com</dc:creator>
  <cp:lastModifiedBy>Dr. Nirbhay Kumar</cp:lastModifiedBy>
  <cp:revision>78</cp:revision>
  <dcterms:created xsi:type="dcterms:W3CDTF">2006-08-16T00:00:00Z</dcterms:created>
  <dcterms:modified xsi:type="dcterms:W3CDTF">2020-04-10T15:35:01Z</dcterms:modified>
</cp:coreProperties>
</file>