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7"/>
  </p:notesMasterIdLst>
  <p:sldIdLst>
    <p:sldId id="341" r:id="rId2"/>
    <p:sldId id="322" r:id="rId3"/>
    <p:sldId id="343" r:id="rId4"/>
    <p:sldId id="323" r:id="rId5"/>
    <p:sldId id="344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2" r:id="rId14"/>
    <p:sldId id="333" r:id="rId15"/>
    <p:sldId id="34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 snapToGrid="0">
      <p:cViewPr varScale="1">
        <p:scale>
          <a:sx n="61" d="100"/>
          <a:sy n="61" d="100"/>
        </p:scale>
        <p:origin x="79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F86E5-76C9-4C59-BB84-C776B8A9A28B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8DE3B-C6E7-462A-A9FB-1075922F6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590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6477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168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6099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58122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90510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69768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0430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9852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7374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4336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0976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143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255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7593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118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3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1828800" y="1021088"/>
            <a:ext cx="8968636" cy="130169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Berlin Sans FB" pitchFamily="34" charset="0"/>
              </a:rPr>
              <a:t>Inhalant </a:t>
            </a:r>
            <a:r>
              <a:rPr lang="en-US" sz="6000" dirty="0" err="1" smtClean="0">
                <a:latin typeface="Berlin Sans FB" pitchFamily="34" charset="0"/>
              </a:rPr>
              <a:t>Anaesthetics</a:t>
            </a:r>
            <a:endParaRPr lang="en-US" sz="6000" dirty="0">
              <a:latin typeface="Berlin Sans FB" pitchFamily="34" charset="0"/>
              <a:cs typeface="Aharoni" pitchFamily="2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20413" y="4064918"/>
            <a:ext cx="952194" cy="9698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7281" y="4028229"/>
            <a:ext cx="1196387" cy="100649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37380" y="4443066"/>
            <a:ext cx="111514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800" b="1" dirty="0" err="1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  <a:t>Dr.Kumari</a:t>
            </a:r>
            <a:r>
              <a:rPr lang="en-IN" sz="2800" b="1" dirty="0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  <a:t> </a:t>
            </a:r>
            <a:r>
              <a:rPr lang="en-IN" sz="2800" b="1" dirty="0" err="1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  <a:t>Anjana</a:t>
            </a:r>
            <a:r>
              <a:rPr lang="en-IN" sz="2800" b="1" dirty="0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  <a:t/>
            </a:r>
            <a:br>
              <a:rPr lang="en-IN" sz="2800" b="1" dirty="0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</a:br>
            <a:r>
              <a:rPr lang="en-IN" sz="2800" dirty="0" smtClean="0">
                <a:latin typeface="Comic Sans MS" panose="030F0702030302020204" pitchFamily="66" charset="0"/>
                <a:cs typeface="Aharoni" pitchFamily="2" charset="-79"/>
              </a:rPr>
              <a:t>Assistant Professor</a:t>
            </a:r>
            <a:br>
              <a:rPr lang="en-IN" sz="2800" dirty="0" smtClean="0">
                <a:latin typeface="Comic Sans MS" panose="030F0702030302020204" pitchFamily="66" charset="0"/>
                <a:cs typeface="Aharoni" pitchFamily="2" charset="-79"/>
              </a:rPr>
            </a:br>
            <a:r>
              <a:rPr lang="en-IN" sz="2800" dirty="0" err="1" smtClean="0">
                <a:latin typeface="Comic Sans MS" panose="030F0702030302020204" pitchFamily="66" charset="0"/>
                <a:cs typeface="Aharoni" pitchFamily="2" charset="-79"/>
              </a:rPr>
              <a:t>Deptt</a:t>
            </a:r>
            <a:r>
              <a:rPr lang="en-IN" sz="2800" dirty="0" smtClean="0">
                <a:latin typeface="Comic Sans MS" panose="030F0702030302020204" pitchFamily="66" charset="0"/>
                <a:cs typeface="Aharoni" pitchFamily="2" charset="-79"/>
              </a:rPr>
              <a:t>. of Veterinary Pharmacology &amp; Toxicology</a:t>
            </a:r>
          </a:p>
          <a:p>
            <a:pPr algn="ctr"/>
            <a:r>
              <a:rPr lang="en-IN" sz="2800" dirty="0" smtClean="0">
                <a:latin typeface="Comic Sans MS" panose="030F0702030302020204" pitchFamily="66" charset="0"/>
                <a:cs typeface="Aharoni" pitchFamily="2" charset="-79"/>
              </a:rPr>
              <a:t>Bihar Veterinary College, Bihar Animal Sciences University, Patna</a:t>
            </a:r>
            <a:endParaRPr lang="en-US" sz="28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0947" y="498850"/>
            <a:ext cx="8911687" cy="90406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Enflurane</a:t>
            </a:r>
            <a:endParaRPr lang="en-IN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471" y="1573833"/>
            <a:ext cx="10738338" cy="4826967"/>
          </a:xfrm>
        </p:spPr>
        <p:txBody>
          <a:bodyPr>
            <a:noAutofit/>
          </a:bodyPr>
          <a:lstStyle/>
          <a:p>
            <a:r>
              <a:rPr lang="en-US" sz="2500" dirty="0" smtClean="0">
                <a:latin typeface="Comic Sans MS" panose="030F0702030302020204" pitchFamily="66" charset="0"/>
              </a:rPr>
              <a:t>A </a:t>
            </a:r>
            <a:r>
              <a:rPr lang="en-US" sz="2500" dirty="0">
                <a:latin typeface="Comic Sans MS" panose="030F0702030302020204" pitchFamily="66" charset="0"/>
              </a:rPr>
              <a:t>colorless, pungent, nonflammable volatile liquid, chemically related to </a:t>
            </a:r>
            <a:r>
              <a:rPr lang="en-US" sz="25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methoxyflurane</a:t>
            </a:r>
            <a:r>
              <a:rPr lang="en-US" sz="25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sz="2500" dirty="0" smtClean="0">
                <a:latin typeface="Comic Sans MS" panose="030F0702030302020204" pitchFamily="66" charset="0"/>
              </a:rPr>
              <a:t> </a:t>
            </a:r>
            <a:r>
              <a:rPr lang="en-US" sz="2500" dirty="0">
                <a:latin typeface="Comic Sans MS" panose="030F0702030302020204" pitchFamily="66" charset="0"/>
              </a:rPr>
              <a:t>The most frequently </a:t>
            </a:r>
            <a:r>
              <a:rPr lang="en-US" sz="2500" dirty="0">
                <a:solidFill>
                  <a:srgbClr val="FF0000"/>
                </a:solidFill>
                <a:latin typeface="Comic Sans MS" panose="030F0702030302020204" pitchFamily="66" charset="0"/>
              </a:rPr>
              <a:t>used potent </a:t>
            </a:r>
            <a:r>
              <a:rPr lang="en-US" sz="25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anaesthetic</a:t>
            </a:r>
            <a:r>
              <a:rPr lang="en-US" sz="2500" dirty="0">
                <a:solidFill>
                  <a:srgbClr val="FF0000"/>
                </a:solidFill>
                <a:latin typeface="Comic Sans MS" panose="030F0702030302020204" pitchFamily="66" charset="0"/>
              </a:rPr>
              <a:t> in human </a:t>
            </a:r>
            <a:r>
              <a:rPr lang="en-US" sz="2500" dirty="0">
                <a:latin typeface="Comic Sans MS" panose="030F0702030302020204" pitchFamily="66" charset="0"/>
              </a:rPr>
              <a:t>surgery. </a:t>
            </a:r>
            <a:endParaRPr lang="en-US" sz="2500" dirty="0" smtClean="0">
              <a:latin typeface="Comic Sans MS" panose="030F0702030302020204" pitchFamily="66" charset="0"/>
            </a:endParaRPr>
          </a:p>
          <a:p>
            <a:r>
              <a:rPr lang="en-US" sz="2500" dirty="0" smtClean="0">
                <a:latin typeface="Comic Sans MS" panose="030F0702030302020204" pitchFamily="66" charset="0"/>
              </a:rPr>
              <a:t>It </a:t>
            </a:r>
            <a:r>
              <a:rPr lang="en-US" sz="2500" dirty="0">
                <a:latin typeface="Comic Sans MS" panose="030F0702030302020204" pitchFamily="66" charset="0"/>
              </a:rPr>
              <a:t>is classified as a </a:t>
            </a:r>
            <a:r>
              <a:rPr lang="en-US" sz="2500" dirty="0">
                <a:solidFill>
                  <a:srgbClr val="00B050"/>
                </a:solidFill>
                <a:latin typeface="Comic Sans MS" panose="030F0702030302020204" pitchFamily="66" charset="0"/>
              </a:rPr>
              <a:t>convulsive </a:t>
            </a:r>
            <a:r>
              <a:rPr lang="en-US" sz="2500" dirty="0" err="1">
                <a:solidFill>
                  <a:srgbClr val="00B050"/>
                </a:solidFill>
                <a:latin typeface="Comic Sans MS" panose="030F0702030302020204" pitchFamily="66" charset="0"/>
              </a:rPr>
              <a:t>anaesthetic</a:t>
            </a:r>
            <a:r>
              <a:rPr lang="en-US" sz="2500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n-US" sz="2500" dirty="0">
                <a:latin typeface="Comic Sans MS" panose="030F0702030302020204" pitchFamily="66" charset="0"/>
              </a:rPr>
              <a:t>(epilepsy like seizures; </a:t>
            </a:r>
            <a:r>
              <a:rPr lang="en-US" sz="2500" dirty="0" err="1">
                <a:latin typeface="Comic Sans MS" panose="030F0702030302020204" pitchFamily="66" charset="0"/>
              </a:rPr>
              <a:t>disscociative</a:t>
            </a:r>
            <a:r>
              <a:rPr lang="en-US" sz="2500" dirty="0">
                <a:latin typeface="Comic Sans MS" panose="030F0702030302020204" pitchFamily="66" charset="0"/>
              </a:rPr>
              <a:t>-cataleptic </a:t>
            </a:r>
            <a:r>
              <a:rPr lang="en-US" sz="2500" dirty="0" err="1">
                <a:latin typeface="Comic Sans MS" panose="030F0702030302020204" pitchFamily="66" charset="0"/>
              </a:rPr>
              <a:t>anaesthesia</a:t>
            </a:r>
            <a:r>
              <a:rPr lang="en-US" sz="2500" dirty="0">
                <a:latin typeface="Comic Sans MS" panose="030F0702030302020204" pitchFamily="66" charset="0"/>
              </a:rPr>
              <a:t>). </a:t>
            </a:r>
            <a:endParaRPr lang="en-US" sz="2500" dirty="0" smtClean="0">
              <a:latin typeface="Comic Sans MS" panose="030F0702030302020204" pitchFamily="66" charset="0"/>
            </a:endParaRPr>
          </a:p>
          <a:p>
            <a:r>
              <a:rPr lang="en-US" sz="2500" dirty="0" smtClean="0">
                <a:latin typeface="Comic Sans MS" panose="030F0702030302020204" pitchFamily="66" charset="0"/>
              </a:rPr>
              <a:t>Its </a:t>
            </a:r>
            <a:r>
              <a:rPr lang="en-US" sz="2500" dirty="0">
                <a:latin typeface="Comic Sans MS" panose="030F0702030302020204" pitchFamily="66" charset="0"/>
              </a:rPr>
              <a:t>MAC for </a:t>
            </a:r>
            <a:r>
              <a:rPr lang="en-US" sz="2500" dirty="0" smtClean="0">
                <a:latin typeface="Comic Sans MS" panose="030F0702030302020204" pitchFamily="66" charset="0"/>
              </a:rPr>
              <a:t>horse </a:t>
            </a:r>
            <a:r>
              <a:rPr lang="en-US" sz="2500" dirty="0">
                <a:latin typeface="Comic Sans MS" panose="030F0702030302020204" pitchFamily="66" charset="0"/>
              </a:rPr>
              <a:t>is 2.12</a:t>
            </a:r>
            <a:r>
              <a:rPr lang="en-US" sz="2500" dirty="0" smtClean="0">
                <a:latin typeface="Comic Sans MS" panose="030F0702030302020204" pitchFamily="66" charset="0"/>
              </a:rPr>
              <a:t>%.</a:t>
            </a:r>
          </a:p>
          <a:p>
            <a:r>
              <a:rPr lang="en-US" sz="2500" dirty="0" smtClean="0">
                <a:latin typeface="Comic Sans MS" panose="030F0702030302020204" pitchFamily="66" charset="0"/>
              </a:rPr>
              <a:t>It </a:t>
            </a:r>
            <a:r>
              <a:rPr lang="en-US" sz="2500" dirty="0">
                <a:latin typeface="Comic Sans MS" panose="030F0702030302020204" pitchFamily="66" charset="0"/>
              </a:rPr>
              <a:t>causes </a:t>
            </a:r>
            <a:r>
              <a:rPr lang="en-US" sz="2500" dirty="0">
                <a:solidFill>
                  <a:srgbClr val="0070C0"/>
                </a:solidFill>
                <a:latin typeface="Comic Sans MS" panose="030F0702030302020204" pitchFamily="66" charset="0"/>
              </a:rPr>
              <a:t>CNS excitation in dogs </a:t>
            </a:r>
            <a:r>
              <a:rPr lang="en-US" sz="2500" dirty="0">
                <a:latin typeface="Comic Sans MS" panose="030F0702030302020204" pitchFamily="66" charset="0"/>
              </a:rPr>
              <a:t>causing muscular twitching (face, neck, </a:t>
            </a:r>
            <a:r>
              <a:rPr lang="en-US" sz="2500" dirty="0" smtClean="0">
                <a:latin typeface="Comic Sans MS" panose="030F0702030302020204" pitchFamily="66" charset="0"/>
              </a:rPr>
              <a:t> limb </a:t>
            </a:r>
            <a:r>
              <a:rPr lang="en-US" sz="2500" dirty="0">
                <a:latin typeface="Comic Sans MS" panose="030F0702030302020204" pitchFamily="66" charset="0"/>
              </a:rPr>
              <a:t>and abdomen) if diazepam </a:t>
            </a:r>
            <a:r>
              <a:rPr lang="en-US" sz="2500" dirty="0" err="1">
                <a:latin typeface="Comic Sans MS" panose="030F0702030302020204" pitchFamily="66" charset="0"/>
              </a:rPr>
              <a:t>preanaethesia</a:t>
            </a:r>
            <a:r>
              <a:rPr lang="en-US" sz="2500" dirty="0">
                <a:latin typeface="Comic Sans MS" panose="030F0702030302020204" pitchFamily="66" charset="0"/>
              </a:rPr>
              <a:t> is not given. </a:t>
            </a:r>
            <a:endParaRPr lang="en-US" sz="2500" dirty="0" smtClean="0">
              <a:latin typeface="Comic Sans MS" panose="030F0702030302020204" pitchFamily="66" charset="0"/>
            </a:endParaRPr>
          </a:p>
          <a:p>
            <a:r>
              <a:rPr lang="en-US" sz="2500" dirty="0" smtClean="0">
                <a:latin typeface="Comic Sans MS" panose="030F0702030302020204" pitchFamily="66" charset="0"/>
              </a:rPr>
              <a:t>In </a:t>
            </a:r>
            <a:r>
              <a:rPr lang="en-US" sz="2500" dirty="0">
                <a:latin typeface="Comic Sans MS" panose="030F0702030302020204" pitchFamily="66" charset="0"/>
              </a:rPr>
              <a:t>comparison to halothane this does not sensitize heart to catecholamine’s and has more depressant action on respiration and </a:t>
            </a:r>
            <a:r>
              <a:rPr lang="en-US" sz="2500" dirty="0">
                <a:solidFill>
                  <a:srgbClr val="7030A0"/>
                </a:solidFill>
                <a:latin typeface="Comic Sans MS" panose="030F0702030302020204" pitchFamily="66" charset="0"/>
              </a:rPr>
              <a:t>better muscle relaxation</a:t>
            </a:r>
            <a:r>
              <a:rPr lang="en-US" sz="2500" dirty="0">
                <a:latin typeface="Comic Sans MS" panose="030F0702030302020204" pitchFamily="66" charset="0"/>
              </a:rPr>
              <a:t>. </a:t>
            </a:r>
            <a:endParaRPr lang="en-IN" sz="25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29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4249" y="466455"/>
            <a:ext cx="8911687" cy="128089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Isoflurane</a:t>
            </a:r>
            <a:endParaRPr lang="en-IN" sz="4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8333" y="1650124"/>
            <a:ext cx="9851176" cy="3777622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Though </a:t>
            </a:r>
            <a:r>
              <a:rPr lang="en-US" sz="3200" dirty="0">
                <a:latin typeface="Comic Sans MS" panose="030F0702030302020204" pitchFamily="66" charset="0"/>
              </a:rPr>
              <a:t>an isomer of enflurane does not cause CNS excitation. </a:t>
            </a:r>
            <a:endParaRPr lang="en-US" sz="3200" dirty="0" smtClean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It </a:t>
            </a:r>
            <a:r>
              <a:rPr lang="en-US" sz="3200" dirty="0">
                <a:latin typeface="Comic Sans MS" panose="030F0702030302020204" pitchFamily="66" charset="0"/>
              </a:rPr>
              <a:t>is about 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one and half times more potent </a:t>
            </a:r>
            <a:r>
              <a:rPr lang="en-US" sz="3200" dirty="0">
                <a:latin typeface="Comic Sans MS" panose="030F0702030302020204" pitchFamily="66" charset="0"/>
              </a:rPr>
              <a:t>than </a:t>
            </a:r>
            <a:r>
              <a:rPr lang="en-US" sz="3200" dirty="0" smtClean="0">
                <a:latin typeface="Comic Sans MS" panose="030F0702030302020204" pitchFamily="66" charset="0"/>
              </a:rPr>
              <a:t>enflurane</a:t>
            </a:r>
          </a:p>
          <a:p>
            <a:r>
              <a:rPr lang="en-US" sz="3200" dirty="0" smtClean="0">
                <a:latin typeface="Comic Sans MS" panose="030F0702030302020204" pitchFamily="66" charset="0"/>
              </a:rPr>
              <a:t> </a:t>
            </a:r>
            <a:r>
              <a:rPr lang="en-US" sz="3200" dirty="0">
                <a:solidFill>
                  <a:srgbClr val="00B050"/>
                </a:solidFill>
                <a:latin typeface="Comic Sans MS" panose="030F0702030302020204" pitchFamily="66" charset="0"/>
              </a:rPr>
              <a:t>MAC 1.3</a:t>
            </a:r>
            <a:r>
              <a:rPr lang="en-US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%.</a:t>
            </a:r>
          </a:p>
          <a:p>
            <a:r>
              <a:rPr lang="en-US" sz="3200" dirty="0" smtClean="0">
                <a:latin typeface="Comic Sans MS" panose="030F0702030302020204" pitchFamily="66" charset="0"/>
              </a:rPr>
              <a:t> </a:t>
            </a:r>
            <a:r>
              <a:rPr lang="en-US" sz="3200" dirty="0">
                <a:latin typeface="Comic Sans MS" panose="030F0702030302020204" pitchFamily="66" charset="0"/>
              </a:rPr>
              <a:t>It provides </a:t>
            </a:r>
            <a:r>
              <a:rPr lang="en-US" sz="3200" b="1" dirty="0">
                <a:solidFill>
                  <a:srgbClr val="7030A0"/>
                </a:solidFill>
                <a:latin typeface="Comic Sans MS" panose="030F0702030302020204" pitchFamily="66" charset="0"/>
              </a:rPr>
              <a:t>satisfactory skeletal muscle relaxation </a:t>
            </a:r>
            <a:r>
              <a:rPr lang="en-US" sz="3200" dirty="0">
                <a:latin typeface="Comic Sans MS" panose="030F0702030302020204" pitchFamily="66" charset="0"/>
              </a:rPr>
              <a:t>(synergistic neuromuscular blockade with curariform </a:t>
            </a:r>
            <a:r>
              <a:rPr lang="en-US" sz="3200" dirty="0" smtClean="0">
                <a:latin typeface="Comic Sans MS" panose="030F0702030302020204" pitchFamily="66" charset="0"/>
              </a:rPr>
              <a:t>agents).</a:t>
            </a:r>
            <a:endParaRPr lang="en-IN" sz="3200" dirty="0">
              <a:latin typeface="Comic Sans MS" panose="030F0702030302020204" pitchFamily="66" charset="0"/>
            </a:endParaRPr>
          </a:p>
          <a:p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49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4171" y="274187"/>
            <a:ext cx="5452257" cy="650723"/>
          </a:xfrm>
        </p:spPr>
        <p:txBody>
          <a:bodyPr>
            <a:normAutofit/>
          </a:bodyPr>
          <a:lstStyle/>
          <a:p>
            <a:r>
              <a:rPr lang="en-US" sz="3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Chloroform</a:t>
            </a:r>
            <a:endParaRPr lang="en-IN" sz="35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405" y="1160745"/>
            <a:ext cx="11323529" cy="5210828"/>
          </a:xfrm>
        </p:spPr>
        <p:txBody>
          <a:bodyPr>
            <a:noAutofit/>
          </a:bodyPr>
          <a:lstStyle/>
          <a:p>
            <a:pPr algn="just"/>
            <a:r>
              <a:rPr lang="en-US" sz="2000" dirty="0" smtClean="0">
                <a:latin typeface="Comic Sans MS" panose="030F0702030302020204" pitchFamily="66" charset="0"/>
              </a:rPr>
              <a:t>It </a:t>
            </a:r>
            <a:r>
              <a:rPr lang="en-US" sz="2000" dirty="0">
                <a:latin typeface="Comic Sans MS" panose="030F0702030302020204" pitchFamily="66" charset="0"/>
              </a:rPr>
              <a:t>is </a:t>
            </a:r>
            <a:r>
              <a:rPr lang="en-US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replaced </a:t>
            </a:r>
            <a:r>
              <a:rPr lang="en-US" sz="2000" dirty="0">
                <a:latin typeface="Comic Sans MS" panose="030F0702030302020204" pitchFamily="66" charset="0"/>
              </a:rPr>
              <a:t>by other safer anaesthetics, sometimes used for </a:t>
            </a:r>
            <a:r>
              <a:rPr lang="en-US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euthanasia</a:t>
            </a:r>
            <a:r>
              <a:rPr lang="en-US" sz="2000" dirty="0" smtClean="0">
                <a:latin typeface="Comic Sans MS" panose="030F0702030302020204" pitchFamily="66" charset="0"/>
              </a:rPr>
              <a:t>.</a:t>
            </a:r>
          </a:p>
          <a:p>
            <a:pPr algn="just"/>
            <a:r>
              <a:rPr lang="en-US" sz="2000" dirty="0" smtClean="0">
                <a:latin typeface="Comic Sans MS" panose="030F0702030302020204" pitchFamily="66" charset="0"/>
              </a:rPr>
              <a:t> Its use is associated </a:t>
            </a:r>
            <a:r>
              <a:rPr lang="en-US" sz="2000" dirty="0">
                <a:latin typeface="Comic Sans MS" panose="030F0702030302020204" pitchFamily="66" charset="0"/>
              </a:rPr>
              <a:t>with </a:t>
            </a:r>
            <a:r>
              <a:rPr lang="en-US" sz="2000" b="1" dirty="0">
                <a:solidFill>
                  <a:srgbClr val="00B0F0"/>
                </a:solidFill>
                <a:latin typeface="Comic Sans MS" panose="030F0702030302020204" pitchFamily="66" charset="0"/>
              </a:rPr>
              <a:t>risk of death </a:t>
            </a:r>
            <a:r>
              <a:rPr lang="en-US" sz="2000" dirty="0">
                <a:latin typeface="Comic Sans MS" panose="030F0702030302020204" pitchFamily="66" charset="0"/>
              </a:rPr>
              <a:t>of the animal during induction, prolonged </a:t>
            </a:r>
            <a:r>
              <a:rPr lang="en-US" sz="2000" dirty="0" err="1">
                <a:latin typeface="Comic Sans MS" panose="030F0702030302020204" pitchFamily="66" charset="0"/>
              </a:rPr>
              <a:t>anaesthesia</a:t>
            </a:r>
            <a:r>
              <a:rPr lang="en-US" sz="2000" dirty="0">
                <a:latin typeface="Comic Sans MS" panose="030F0702030302020204" pitchFamily="66" charset="0"/>
              </a:rPr>
              <a:t> and during </a:t>
            </a:r>
            <a:r>
              <a:rPr lang="en-US" sz="2000" dirty="0" smtClean="0">
                <a:latin typeface="Comic Sans MS" panose="030F0702030302020204" pitchFamily="66" charset="0"/>
              </a:rPr>
              <a:t>post-</a:t>
            </a:r>
            <a:r>
              <a:rPr lang="en-US" sz="2000" dirty="0" err="1" smtClean="0">
                <a:latin typeface="Comic Sans MS" panose="030F0702030302020204" pitchFamily="66" charset="0"/>
              </a:rPr>
              <a:t>anaesthetic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>
                <a:latin typeface="Comic Sans MS" panose="030F0702030302020204" pitchFamily="66" charset="0"/>
              </a:rPr>
              <a:t>period. </a:t>
            </a:r>
            <a:endParaRPr lang="en-US" sz="2000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sz="2000" dirty="0" smtClean="0">
                <a:latin typeface="Comic Sans MS" panose="030F0702030302020204" pitchFamily="66" charset="0"/>
              </a:rPr>
              <a:t>During </a:t>
            </a:r>
            <a:r>
              <a:rPr lang="en-US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induction majority of deaths</a:t>
            </a:r>
            <a:r>
              <a:rPr lang="en-US" sz="2000" dirty="0">
                <a:latin typeface="Comic Sans MS" panose="030F0702030302020204" pitchFamily="66" charset="0"/>
              </a:rPr>
              <a:t> occur due to direct toxic effect on heart. </a:t>
            </a:r>
            <a:endParaRPr lang="en-US" sz="2000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sz="2000" dirty="0" smtClean="0">
                <a:latin typeface="Comic Sans MS" panose="030F0702030302020204" pitchFamily="66" charset="0"/>
              </a:rPr>
              <a:t>During </a:t>
            </a:r>
            <a:r>
              <a:rPr lang="en-US" sz="2000" dirty="0">
                <a:latin typeface="Comic Sans MS" panose="030F0702030302020204" pitchFamily="66" charset="0"/>
              </a:rPr>
              <a:t>stage I the animal tries to avoid inhaling chloroform </a:t>
            </a:r>
            <a:r>
              <a:rPr lang="en-US" sz="2000" dirty="0" err="1">
                <a:latin typeface="Comic Sans MS" panose="030F0702030302020204" pitchFamily="66" charset="0"/>
              </a:rPr>
              <a:t>vapours</a:t>
            </a:r>
            <a:r>
              <a:rPr lang="en-US" sz="2000" dirty="0">
                <a:latin typeface="Comic Sans MS" panose="030F0702030302020204" pitchFamily="66" charset="0"/>
              </a:rPr>
              <a:t> by temporary </a:t>
            </a:r>
            <a:r>
              <a:rPr lang="en-US" sz="2000" b="1" dirty="0">
                <a:solidFill>
                  <a:srgbClr val="00B0F0"/>
                </a:solidFill>
                <a:latin typeface="Comic Sans MS" panose="030F0702030302020204" pitchFamily="66" charset="0"/>
              </a:rPr>
              <a:t>breath-holding</a:t>
            </a:r>
            <a:r>
              <a:rPr lang="en-US" sz="2000" dirty="0">
                <a:latin typeface="Comic Sans MS" panose="030F0702030302020204" pitchFamily="66" charset="0"/>
              </a:rPr>
              <a:t>, which is followed by reflex </a:t>
            </a:r>
            <a:r>
              <a:rPr lang="en-US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deep breathing </a:t>
            </a:r>
            <a:r>
              <a:rPr lang="en-US" sz="2000" dirty="0">
                <a:latin typeface="Comic Sans MS" panose="030F0702030302020204" pitchFamily="66" charset="0"/>
              </a:rPr>
              <a:t>taking a high concentration of chloroform </a:t>
            </a:r>
            <a:r>
              <a:rPr lang="en-US" sz="2000" dirty="0" err="1">
                <a:latin typeface="Comic Sans MS" panose="030F0702030302020204" pitchFamily="66" charset="0"/>
              </a:rPr>
              <a:t>vapours</a:t>
            </a:r>
            <a:r>
              <a:rPr lang="en-US" sz="2000" dirty="0">
                <a:latin typeface="Comic Sans MS" panose="030F0702030302020204" pitchFamily="66" charset="0"/>
              </a:rPr>
              <a:t> into lungs, from there through pulmonary veins into the heart, causing ventricular fibrillation </a:t>
            </a:r>
            <a:r>
              <a:rPr lang="en-US" sz="2000" dirty="0" smtClean="0">
                <a:latin typeface="Comic Sans MS" panose="030F0702030302020204" pitchFamily="66" charset="0"/>
              </a:rPr>
              <a:t>and/or </a:t>
            </a:r>
            <a:r>
              <a:rPr lang="en-US" sz="2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cardiac arrest</a:t>
            </a:r>
            <a:r>
              <a:rPr lang="en-US" sz="2000" dirty="0">
                <a:latin typeface="Comic Sans MS" panose="030F0702030302020204" pitchFamily="66" charset="0"/>
              </a:rPr>
              <a:t>. </a:t>
            </a:r>
            <a:endParaRPr lang="en-US" sz="2000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sz="2000" dirty="0" smtClean="0">
                <a:latin typeface="Comic Sans MS" panose="030F0702030302020204" pitchFamily="66" charset="0"/>
              </a:rPr>
              <a:t>Cardiac toxicity may be </a:t>
            </a:r>
            <a:r>
              <a:rPr lang="en-US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avoided by proper premedication </a:t>
            </a:r>
            <a:r>
              <a:rPr lang="en-US" sz="2000" dirty="0" smtClean="0">
                <a:latin typeface="Comic Sans MS" panose="030F0702030302020204" pitchFamily="66" charset="0"/>
              </a:rPr>
              <a:t>(sedatives) and slow administration of chloroform. </a:t>
            </a:r>
          </a:p>
          <a:p>
            <a:pPr algn="just"/>
            <a:r>
              <a:rPr lang="en-US" sz="2000" dirty="0" smtClean="0">
                <a:latin typeface="Comic Sans MS" panose="030F0702030302020204" pitchFamily="66" charset="0"/>
              </a:rPr>
              <a:t>Prolonged surgical </a:t>
            </a:r>
            <a:r>
              <a:rPr lang="en-US" sz="2000" dirty="0" err="1" smtClean="0">
                <a:latin typeface="Comic Sans MS" panose="030F0702030302020204" pitchFamily="66" charset="0"/>
              </a:rPr>
              <a:t>anaesthesia</a:t>
            </a:r>
            <a:r>
              <a:rPr lang="en-US" sz="2000" dirty="0" smtClean="0">
                <a:latin typeface="Comic Sans MS" panose="030F0702030302020204" pitchFamily="66" charset="0"/>
              </a:rPr>
              <a:t> may cause </a:t>
            </a:r>
            <a:r>
              <a:rPr lang="en-US" sz="20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respiratory failure </a:t>
            </a:r>
            <a:r>
              <a:rPr lang="en-US" sz="2000" dirty="0" smtClean="0">
                <a:latin typeface="Comic Sans MS" panose="030F0702030302020204" pitchFamily="66" charset="0"/>
              </a:rPr>
              <a:t>due depression of medullary respiratory centre. </a:t>
            </a:r>
          </a:p>
          <a:p>
            <a:pPr algn="just"/>
            <a:r>
              <a:rPr lang="en-US" sz="2000" dirty="0" smtClean="0">
                <a:latin typeface="Comic Sans MS" panose="030F0702030302020204" pitchFamily="66" charset="0"/>
              </a:rPr>
              <a:t>exposure to </a:t>
            </a:r>
            <a:r>
              <a:rPr lang="en-US" sz="20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air and light </a:t>
            </a:r>
            <a:r>
              <a:rPr lang="en-US" sz="2000" b="1" dirty="0" smtClean="0">
                <a:latin typeface="Comic Sans MS" panose="030F0702030302020204" pitchFamily="66" charset="0"/>
              </a:rPr>
              <a:t>chloroform </a:t>
            </a:r>
            <a:r>
              <a:rPr lang="en-US" sz="2000" dirty="0" smtClean="0">
                <a:latin typeface="Comic Sans MS" panose="030F0702030302020204" pitchFamily="66" charset="0"/>
              </a:rPr>
              <a:t>gets oxidized to </a:t>
            </a:r>
            <a:r>
              <a:rPr lang="en-US" sz="20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phosgene gas </a:t>
            </a:r>
            <a:r>
              <a:rPr lang="en-US" sz="2000" dirty="0" smtClean="0">
                <a:latin typeface="Comic Sans MS" panose="030F0702030302020204" pitchFamily="66" charset="0"/>
              </a:rPr>
              <a:t>(a marked lung irritant). </a:t>
            </a:r>
          </a:p>
          <a:p>
            <a:pPr algn="just"/>
            <a:r>
              <a:rPr lang="en-US" sz="2000" dirty="0" smtClean="0">
                <a:latin typeface="Comic Sans MS" panose="030F0702030302020204" pitchFamily="66" charset="0"/>
              </a:rPr>
              <a:t>Phosgene formation is prevented by </a:t>
            </a:r>
            <a:r>
              <a:rPr lang="en-US" sz="20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adding ethyl alcohol @ 1 per cent.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</a:p>
          <a:p>
            <a:pPr algn="just">
              <a:buNone/>
            </a:pPr>
            <a:endParaRPr lang="en-US" sz="20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34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7408" y="371861"/>
            <a:ext cx="8911687" cy="128089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Nitrous Oxide </a:t>
            </a:r>
            <a:r>
              <a:rPr lang="en-US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(N</a:t>
            </a:r>
            <a:r>
              <a:rPr lang="en-US" sz="4000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O; Laughing gas) </a:t>
            </a:r>
            <a:endParaRPr lang="en-IN" sz="4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0241" y="1363170"/>
            <a:ext cx="10515600" cy="4838944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>
                <a:latin typeface="Comic Sans MS" panose="030F0702030302020204" pitchFamily="66" charset="0"/>
              </a:rPr>
              <a:t>It </a:t>
            </a:r>
            <a:r>
              <a:rPr lang="en-US" sz="2800" dirty="0">
                <a:latin typeface="Comic Sans MS" panose="030F0702030302020204" pitchFamily="66" charset="0"/>
              </a:rPr>
              <a:t>is discovered by </a:t>
            </a:r>
            <a:r>
              <a:rPr lang="en-US" sz="2800" dirty="0">
                <a:solidFill>
                  <a:srgbClr val="C00000"/>
                </a:solidFill>
                <a:latin typeface="Comic Sans MS" panose="030F0702030302020204" pitchFamily="66" charset="0"/>
              </a:rPr>
              <a:t>joseph Priestly (1772). </a:t>
            </a:r>
            <a:endParaRPr lang="en-US" sz="2800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US" sz="2800" dirty="0" smtClean="0">
                <a:latin typeface="Comic Sans MS" panose="030F0702030302020204" pitchFamily="66" charset="0"/>
              </a:rPr>
              <a:t>It </a:t>
            </a:r>
            <a:r>
              <a:rPr lang="en-US" sz="2800" dirty="0">
                <a:latin typeface="Comic Sans MS" panose="030F0702030302020204" pitchFamily="66" charset="0"/>
              </a:rPr>
              <a:t>is a colorless nonirritating and nonflammable gas. 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sz="2800" dirty="0" smtClean="0">
                <a:latin typeface="Comic Sans MS" panose="030F0702030302020204" pitchFamily="66" charset="0"/>
              </a:rPr>
              <a:t>It </a:t>
            </a:r>
            <a:r>
              <a:rPr lang="en-US" sz="2800" dirty="0">
                <a:latin typeface="Comic Sans MS" panose="030F0702030302020204" pitchFamily="66" charset="0"/>
              </a:rPr>
              <a:t>causes </a:t>
            </a:r>
            <a:r>
              <a:rPr lang="en-US" sz="2800" dirty="0">
                <a:solidFill>
                  <a:srgbClr val="00B050"/>
                </a:solidFill>
                <a:latin typeface="Comic Sans MS" panose="030F0702030302020204" pitchFamily="66" charset="0"/>
              </a:rPr>
              <a:t>excitement, delirium and amnesia in humans</a:t>
            </a:r>
            <a:r>
              <a:rPr lang="en-US" sz="2800" dirty="0">
                <a:latin typeface="Comic Sans MS" panose="030F0702030302020204" pitchFamily="66" charset="0"/>
              </a:rPr>
              <a:t>, hence the name laughing gas</a:t>
            </a:r>
            <a:r>
              <a:rPr lang="en-US" sz="2800" dirty="0" smtClean="0">
                <a:latin typeface="Comic Sans MS" panose="030F0702030302020204" pitchFamily="66" charset="0"/>
              </a:rPr>
              <a:t>.</a:t>
            </a:r>
          </a:p>
          <a:p>
            <a:pPr algn="just"/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r>
              <a:rPr lang="en-US" sz="2800" dirty="0">
                <a:latin typeface="Comic Sans MS" panose="030F0702030302020204" pitchFamily="66" charset="0"/>
              </a:rPr>
              <a:t>Has very low </a:t>
            </a:r>
            <a:r>
              <a:rPr lang="en-US" sz="2800" dirty="0" err="1">
                <a:latin typeface="Comic Sans MS" panose="030F0702030302020204" pitchFamily="66" charset="0"/>
              </a:rPr>
              <a:t>anaesthetic</a:t>
            </a:r>
            <a:r>
              <a:rPr lang="en-US" sz="2800" dirty="0">
                <a:latin typeface="Comic Sans MS" panose="030F0702030302020204" pitchFamily="66" charset="0"/>
              </a:rPr>
              <a:t> potency </a:t>
            </a:r>
            <a:r>
              <a:rPr lang="en-US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(MAC 188 (cat) 255 (dog)%) </a:t>
            </a:r>
            <a:r>
              <a:rPr lang="en-US" sz="2800" dirty="0">
                <a:latin typeface="Comic Sans MS" panose="030F0702030302020204" pitchFamily="66" charset="0"/>
              </a:rPr>
              <a:t>and hence must be combined with other inhalation anaesthetics (halothane or </a:t>
            </a:r>
            <a:r>
              <a:rPr lang="en-US" sz="2800" dirty="0" err="1">
                <a:latin typeface="Comic Sans MS" panose="030F0702030302020204" pitchFamily="66" charset="0"/>
              </a:rPr>
              <a:t>methoxyflurone</a:t>
            </a:r>
            <a:r>
              <a:rPr lang="en-US" sz="2800" dirty="0" smtClean="0">
                <a:latin typeface="Comic Sans MS" panose="030F0702030302020204" pitchFamily="66" charset="0"/>
              </a:rPr>
              <a:t>).</a:t>
            </a:r>
          </a:p>
          <a:p>
            <a:pPr algn="just"/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r>
              <a:rPr lang="en-US" sz="2800" dirty="0">
                <a:latin typeface="Comic Sans MS" panose="030F0702030302020204" pitchFamily="66" charset="0"/>
              </a:rPr>
              <a:t>It has good analgesic, but poor muscle relaxant effects. 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sz="2800" dirty="0" smtClean="0">
                <a:latin typeface="Comic Sans MS" panose="030F0702030302020204" pitchFamily="66" charset="0"/>
              </a:rPr>
              <a:t>To </a:t>
            </a:r>
            <a:r>
              <a:rPr lang="en-US" sz="2800" dirty="0">
                <a:latin typeface="Comic Sans MS" panose="030F0702030302020204" pitchFamily="66" charset="0"/>
              </a:rPr>
              <a:t>avoid hypoxia, it is used in combination with oxygen (nitrous oxide 70% oxygen 25%) and other inhalation </a:t>
            </a:r>
            <a:r>
              <a:rPr lang="en-US" sz="2800" dirty="0" err="1">
                <a:latin typeface="Comic Sans MS" panose="030F0702030302020204" pitchFamily="66" charset="0"/>
              </a:rPr>
              <a:t>anaesthetic</a:t>
            </a:r>
            <a:r>
              <a:rPr lang="en-US" sz="2800" dirty="0">
                <a:latin typeface="Comic Sans MS" panose="030F0702030302020204" pitchFamily="66" charset="0"/>
              </a:rPr>
              <a:t> (0.2 – 2</a:t>
            </a:r>
            <a:r>
              <a:rPr lang="en-US" sz="2800" dirty="0" smtClean="0">
                <a:latin typeface="Comic Sans MS" panose="030F0702030302020204" pitchFamily="66" charset="0"/>
              </a:rPr>
              <a:t>%).</a:t>
            </a:r>
            <a:endParaRPr lang="en-IN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69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36828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Cyclopropane</a:t>
            </a:r>
            <a:endParaRPr lang="en-IN" sz="4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0448" y="1846645"/>
            <a:ext cx="10515600" cy="4654688"/>
          </a:xfr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</a:pPr>
            <a:r>
              <a:rPr lang="en-US" sz="3000" dirty="0" smtClean="0">
                <a:latin typeface="Comic Sans MS" panose="030F0702030302020204" pitchFamily="66" charset="0"/>
              </a:rPr>
              <a:t>Colorless </a:t>
            </a:r>
            <a:r>
              <a:rPr lang="en-US" sz="3000" dirty="0">
                <a:latin typeface="Comic Sans MS" panose="030F0702030302020204" pitchFamily="66" charset="0"/>
              </a:rPr>
              <a:t>gas with a </a:t>
            </a:r>
            <a:r>
              <a:rPr lang="en-US" sz="3000" dirty="0">
                <a:solidFill>
                  <a:srgbClr val="FFC000"/>
                </a:solidFill>
                <a:latin typeface="Comic Sans MS" panose="030F0702030302020204" pitchFamily="66" charset="0"/>
              </a:rPr>
              <a:t>characteristic </a:t>
            </a:r>
            <a:r>
              <a:rPr lang="en-US" sz="3000" dirty="0" err="1">
                <a:solidFill>
                  <a:srgbClr val="FFC000"/>
                </a:solidFill>
                <a:latin typeface="Comic Sans MS" panose="030F0702030302020204" pitchFamily="66" charset="0"/>
              </a:rPr>
              <a:t>odour</a:t>
            </a:r>
            <a:r>
              <a:rPr lang="en-US" sz="3000" dirty="0">
                <a:latin typeface="Comic Sans MS" panose="030F0702030302020204" pitchFamily="66" charset="0"/>
              </a:rPr>
              <a:t>. </a:t>
            </a:r>
            <a:endParaRPr lang="en-US" sz="3000" dirty="0" smtClean="0">
              <a:latin typeface="Comic Sans MS" panose="030F0702030302020204" pitchFamily="66" charset="0"/>
            </a:endParaRPr>
          </a:p>
          <a:p>
            <a:pPr algn="just">
              <a:spcBef>
                <a:spcPts val="1200"/>
              </a:spcBef>
            </a:pPr>
            <a:r>
              <a:rPr lang="en-US" sz="3000" dirty="0" smtClean="0">
                <a:latin typeface="Comic Sans MS" panose="030F0702030302020204" pitchFamily="66" charset="0"/>
              </a:rPr>
              <a:t>It </a:t>
            </a:r>
            <a:r>
              <a:rPr lang="en-US" sz="3000" dirty="0">
                <a:latin typeface="Comic Sans MS" panose="030F0702030302020204" pitchFamily="66" charset="0"/>
              </a:rPr>
              <a:t>can be used in small animal surgery of short duration after diluting with oxygen (4 times) through a closed circuit system</a:t>
            </a:r>
            <a:r>
              <a:rPr lang="en-US" sz="3000" dirty="0" smtClean="0">
                <a:latin typeface="Comic Sans MS" panose="030F0702030302020204" pitchFamily="66" charset="0"/>
              </a:rPr>
              <a:t>.</a:t>
            </a:r>
          </a:p>
          <a:p>
            <a:pPr algn="just">
              <a:spcBef>
                <a:spcPts val="1200"/>
              </a:spcBef>
            </a:pPr>
            <a:r>
              <a:rPr lang="en-US" sz="3000" dirty="0" smtClean="0">
                <a:latin typeface="Comic Sans MS" panose="030F0702030302020204" pitchFamily="66" charset="0"/>
              </a:rPr>
              <a:t> </a:t>
            </a:r>
            <a:r>
              <a:rPr lang="en-US" sz="3000" dirty="0">
                <a:latin typeface="Comic Sans MS" panose="030F0702030302020204" pitchFamily="66" charset="0"/>
              </a:rPr>
              <a:t>Morphine premedication and </a:t>
            </a:r>
            <a:r>
              <a:rPr lang="en-US" sz="3000" dirty="0" err="1">
                <a:latin typeface="Comic Sans MS" panose="030F0702030302020204" pitchFamily="66" charset="0"/>
              </a:rPr>
              <a:t>catechloamines</a:t>
            </a:r>
            <a:r>
              <a:rPr lang="en-US" sz="3000" dirty="0">
                <a:latin typeface="Comic Sans MS" panose="030F0702030302020204" pitchFamily="66" charset="0"/>
              </a:rPr>
              <a:t> are contraindicated due to marked respiratory depression and cardiac arrhythmic respectively</a:t>
            </a:r>
            <a:r>
              <a:rPr lang="en-US" sz="3000" dirty="0" smtClean="0">
                <a:latin typeface="Comic Sans MS" panose="030F0702030302020204" pitchFamily="66" charset="0"/>
              </a:rPr>
              <a:t>.</a:t>
            </a:r>
          </a:p>
          <a:p>
            <a:pPr algn="just">
              <a:spcBef>
                <a:spcPts val="1200"/>
              </a:spcBef>
            </a:pPr>
            <a:r>
              <a:rPr lang="en-US" sz="3000" dirty="0" smtClean="0">
                <a:latin typeface="Comic Sans MS" panose="030F0702030302020204" pitchFamily="66" charset="0"/>
              </a:rPr>
              <a:t> </a:t>
            </a:r>
            <a:r>
              <a:rPr lang="en-US" sz="3000" dirty="0">
                <a:latin typeface="Comic Sans MS" panose="030F0702030302020204" pitchFamily="66" charset="0"/>
              </a:rPr>
              <a:t>It causes adequate skeletal muscle relaxation. It forms flammable mixture with air</a:t>
            </a:r>
            <a:r>
              <a:rPr lang="en-US" sz="3000" dirty="0" smtClean="0">
                <a:latin typeface="Comic Sans MS" panose="030F0702030302020204" pitchFamily="66" charset="0"/>
              </a:rPr>
              <a:t>.</a:t>
            </a:r>
            <a:endParaRPr lang="en-IN" sz="3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25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09586" y="2478820"/>
            <a:ext cx="578395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Thank You</a:t>
            </a:r>
            <a:endParaRPr lang="en-US" sz="8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8197" y="159066"/>
            <a:ext cx="9144000" cy="987791"/>
          </a:xfrm>
        </p:spPr>
        <p:txBody>
          <a:bodyPr>
            <a:normAutofit/>
          </a:bodyPr>
          <a:lstStyle/>
          <a:p>
            <a:pPr algn="ctr"/>
            <a:r>
              <a:rPr lang="en-IN" sz="40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INHALATIONAL </a:t>
            </a:r>
            <a:r>
              <a:rPr lang="en-US" sz="40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ANAESTHETICS</a:t>
            </a:r>
            <a:endParaRPr lang="en-IN" sz="40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1098" y="1387822"/>
            <a:ext cx="10682654" cy="5470178"/>
          </a:xfrm>
        </p:spPr>
        <p:txBody>
          <a:bodyPr>
            <a:noAutofit/>
          </a:bodyPr>
          <a:lstStyle/>
          <a:p>
            <a:pPr marL="357188" indent="-357188" algn="just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MAC: </a:t>
            </a:r>
            <a:r>
              <a:rPr lang="en-US" sz="3200" dirty="0" smtClean="0">
                <a:latin typeface="Comic Sans MS" panose="030F0702030302020204" pitchFamily="66" charset="0"/>
              </a:rPr>
              <a:t> MAC </a:t>
            </a:r>
            <a:r>
              <a:rPr lang="en-US" sz="3200" dirty="0">
                <a:latin typeface="Comic Sans MS" panose="030F0702030302020204" pitchFamily="66" charset="0"/>
              </a:rPr>
              <a:t>is the minimum alveolar concentration; </a:t>
            </a:r>
            <a:r>
              <a:rPr lang="en-US" sz="3200" dirty="0" smtClean="0">
                <a:latin typeface="Comic Sans MS" panose="030F0702030302020204" pitchFamily="66" charset="0"/>
              </a:rPr>
              <a:t>the 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lowest </a:t>
            </a:r>
            <a:r>
              <a:rPr lang="en-US" sz="3200" dirty="0">
                <a:latin typeface="Comic Sans MS" panose="030F0702030302020204" pitchFamily="66" charset="0"/>
              </a:rPr>
              <a:t>concentration of the inhalant </a:t>
            </a:r>
            <a:r>
              <a:rPr lang="en-US" sz="3200" dirty="0" smtClean="0">
                <a:latin typeface="Comic Sans MS" panose="030F0702030302020204" pitchFamily="66" charset="0"/>
              </a:rPr>
              <a:t>anesthetic 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in pulmonary alveoli </a:t>
            </a:r>
            <a:r>
              <a:rPr lang="en-US" sz="3200" dirty="0">
                <a:latin typeface="Comic Sans MS" panose="030F0702030302020204" pitchFamily="66" charset="0"/>
              </a:rPr>
              <a:t>in producing immobility due to surgical incision in 50% of the individuals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. </a:t>
            </a:r>
            <a:endParaRPr lang="en-US" sz="32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57188" indent="-357188" algn="just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It 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is the measure of potency of inhalation anaesthetics</a:t>
            </a:r>
            <a:r>
              <a:rPr lang="en-US" sz="3200" dirty="0">
                <a:latin typeface="Comic Sans MS" panose="030F0702030302020204" pitchFamily="66" charset="0"/>
              </a:rPr>
              <a:t>. </a:t>
            </a:r>
            <a:endParaRPr lang="en-US" sz="3200" dirty="0" smtClean="0">
              <a:latin typeface="Comic Sans MS" panose="030F0702030302020204" pitchFamily="66" charset="0"/>
            </a:endParaRPr>
          </a:p>
          <a:p>
            <a:pPr marL="357188" indent="-357188" algn="just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Comic Sans MS" panose="030F0702030302020204" pitchFamily="66" charset="0"/>
              </a:rPr>
              <a:t>The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Comic Sans MS" panose="030F0702030302020204" pitchFamily="66" charset="0"/>
              </a:rPr>
              <a:t>anaesthetic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Comic Sans MS" panose="030F0702030302020204" pitchFamily="66" charset="0"/>
              </a:rPr>
              <a:t> potency of an inhaled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Comic Sans MS" panose="030F0702030302020204" pitchFamily="66" charset="0"/>
              </a:rPr>
              <a:t>anaesthetic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Comic Sans MS" panose="030F0702030302020204" pitchFamily="66" charset="0"/>
              </a:rPr>
              <a:t> is inversely related to MAC. </a:t>
            </a:r>
          </a:p>
          <a:p>
            <a:pPr marL="357188" indent="-357188" algn="just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Comic Sans MS" panose="030F0702030302020204" pitchFamily="66" charset="0"/>
              </a:rPr>
              <a:t>Potency = 1/MAC; i.e. an agent having low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Comic Sans MS" panose="030F0702030302020204" pitchFamily="66" charset="0"/>
              </a:rPr>
              <a:t>anaesthetic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Comic Sans MS" panose="030F0702030302020204" pitchFamily="66" charset="0"/>
              </a:rPr>
              <a:t> potency will have a high MAC value and vice-versa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Comic Sans MS" panose="030F0702030302020204" pitchFamily="66" charset="0"/>
              </a:rPr>
              <a:t>.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65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121" y="316722"/>
            <a:ext cx="9144000" cy="987791"/>
          </a:xfrm>
        </p:spPr>
        <p:txBody>
          <a:bodyPr>
            <a:normAutofit fontScale="90000"/>
          </a:bodyPr>
          <a:lstStyle/>
          <a:p>
            <a:r>
              <a:rPr lang="en-IN" sz="40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INHALATIONAL </a:t>
            </a:r>
            <a:r>
              <a:rPr lang="en-US" sz="40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ANAESTHETICS </a:t>
            </a:r>
            <a:r>
              <a:rPr lang="en-US" sz="2700" b="1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contd</a:t>
            </a:r>
            <a:r>
              <a:rPr lang="en-US" sz="27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…</a:t>
            </a:r>
            <a:endParaRPr lang="en-IN" sz="40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532" y="1860788"/>
            <a:ext cx="10272751" cy="4067046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en-US" sz="32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Classification </a:t>
            </a:r>
            <a:r>
              <a:rPr lang="en-US" sz="32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of Inhalational  </a:t>
            </a:r>
            <a:r>
              <a:rPr lang="en-US" sz="3200" b="1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Anaesthetics</a:t>
            </a:r>
            <a:r>
              <a:rPr lang="en-US" sz="32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:</a:t>
            </a:r>
          </a:p>
          <a:p>
            <a:pPr algn="l">
              <a:spcBef>
                <a:spcPts val="0"/>
              </a:spcBef>
            </a:pPr>
            <a:endParaRPr lang="en-US" sz="28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lvl="0" algn="l">
              <a:spcBef>
                <a:spcPts val="0"/>
              </a:spcBef>
            </a:pP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Gaseous agents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: </a:t>
            </a:r>
            <a:endParaRPr lang="en-US" sz="3200" dirty="0" smtClean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lvl="0" algn="l">
              <a:spcBef>
                <a:spcPts val="0"/>
              </a:spcBef>
            </a:pPr>
            <a:r>
              <a:rPr lang="en-US" sz="3200" dirty="0" smtClean="0">
                <a:latin typeface="Comic Sans MS" panose="030F0702030302020204" pitchFamily="66" charset="0"/>
              </a:rPr>
              <a:t>	Nitrous </a:t>
            </a:r>
            <a:r>
              <a:rPr lang="en-US" sz="3200" dirty="0" smtClean="0">
                <a:latin typeface="Comic Sans MS" panose="030F0702030302020204" pitchFamily="66" charset="0"/>
              </a:rPr>
              <a:t>oxide and Cyclopropane</a:t>
            </a:r>
            <a:r>
              <a:rPr lang="en-US" sz="3200" dirty="0" smtClean="0">
                <a:latin typeface="Comic Sans MS" panose="030F0702030302020204" pitchFamily="66" charset="0"/>
              </a:rPr>
              <a:t>.</a:t>
            </a:r>
          </a:p>
          <a:p>
            <a:pPr lvl="0" algn="l">
              <a:spcBef>
                <a:spcPts val="0"/>
              </a:spcBef>
            </a:pPr>
            <a:endParaRPr lang="en-US" sz="2800" dirty="0" smtClean="0">
              <a:latin typeface="Comic Sans MS" panose="030F0702030302020204" pitchFamily="66" charset="0"/>
            </a:endParaRPr>
          </a:p>
          <a:p>
            <a:pPr lvl="0" algn="l">
              <a:spcBef>
                <a:spcPts val="0"/>
              </a:spcBef>
            </a:pP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Volatile liquids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: </a:t>
            </a:r>
            <a:endParaRPr lang="en-US" sz="3200" dirty="0" smtClean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lvl="0" algn="l">
              <a:spcBef>
                <a:spcPts val="0"/>
              </a:spcBef>
            </a:pPr>
            <a:r>
              <a:rPr lang="en-US" sz="3200" dirty="0" smtClean="0">
                <a:latin typeface="Comic Sans MS" panose="030F0702030302020204" pitchFamily="66" charset="0"/>
              </a:rPr>
              <a:t>	</a:t>
            </a:r>
            <a:r>
              <a:rPr lang="en-US" sz="3200" dirty="0" err="1" smtClean="0">
                <a:latin typeface="Comic Sans MS" panose="030F0702030302020204" pitchFamily="66" charset="0"/>
              </a:rPr>
              <a:t>Methoxyflurane</a:t>
            </a:r>
            <a:r>
              <a:rPr lang="en-US" sz="3200" dirty="0" smtClean="0">
                <a:latin typeface="Comic Sans MS" panose="030F0702030302020204" pitchFamily="66" charset="0"/>
              </a:rPr>
              <a:t>, Halothane, Ether, Chloroform, </a:t>
            </a:r>
            <a:r>
              <a:rPr lang="en-US" sz="3200" dirty="0" smtClean="0">
                <a:latin typeface="Comic Sans MS" panose="030F0702030302020204" pitchFamily="66" charset="0"/>
              </a:rPr>
              <a:t>	</a:t>
            </a:r>
            <a:r>
              <a:rPr lang="en-US" sz="3200" dirty="0" err="1" smtClean="0">
                <a:latin typeface="Comic Sans MS" panose="030F0702030302020204" pitchFamily="66" charset="0"/>
              </a:rPr>
              <a:t>Enflurane</a:t>
            </a:r>
            <a:r>
              <a:rPr lang="en-US" sz="3200" dirty="0" smtClean="0">
                <a:latin typeface="Comic Sans MS" panose="030F0702030302020204" pitchFamily="66" charset="0"/>
              </a:rPr>
              <a:t>, </a:t>
            </a:r>
            <a:r>
              <a:rPr lang="en-US" sz="3200" dirty="0" smtClean="0">
                <a:latin typeface="Comic Sans MS" panose="030F0702030302020204" pitchFamily="66" charset="0"/>
              </a:rPr>
              <a:t>Isoflurane</a:t>
            </a:r>
            <a:r>
              <a:rPr lang="en-US" sz="3200" dirty="0" smtClean="0">
                <a:latin typeface="Comic Sans MS" panose="030F0702030302020204" pitchFamily="66" charset="0"/>
              </a:rPr>
              <a:t>, </a:t>
            </a:r>
            <a:r>
              <a:rPr lang="en-US" sz="3200" dirty="0" err="1" smtClean="0">
                <a:latin typeface="Comic Sans MS" panose="030F0702030302020204" pitchFamily="66" charset="0"/>
              </a:rPr>
              <a:t>Desflurane</a:t>
            </a:r>
            <a:r>
              <a:rPr lang="en-US" sz="3200" dirty="0" smtClean="0">
                <a:latin typeface="Comic Sans MS" panose="030F0702030302020204" pitchFamily="66" charset="0"/>
              </a:rPr>
              <a:t>, </a:t>
            </a:r>
            <a:r>
              <a:rPr lang="en-US" sz="3200" dirty="0" err="1" smtClean="0">
                <a:latin typeface="Comic Sans MS" panose="030F0702030302020204" pitchFamily="66" charset="0"/>
              </a:rPr>
              <a:t>Sevoflurane</a:t>
            </a:r>
            <a:r>
              <a:rPr lang="en-US" sz="3200" dirty="0">
                <a:latin typeface="Comic Sans MS" panose="030F0702030302020204" pitchFamily="66" charset="0"/>
              </a:rPr>
              <a:t>.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30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44300"/>
            <a:ext cx="10515600" cy="5153381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Aparajita" pitchFamily="34" charset="0"/>
              </a:rPr>
              <a:t>Blood: </a:t>
            </a:r>
            <a:r>
              <a:rPr lang="en-US" sz="32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Aparajita" pitchFamily="34" charset="0"/>
              </a:rPr>
              <a:t>Gas Partition Coefficient</a:t>
            </a:r>
            <a:r>
              <a:rPr lang="en-US" sz="32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Aparajita" pitchFamily="34" charset="0"/>
              </a:rPr>
              <a:t>: </a:t>
            </a:r>
          </a:p>
          <a:p>
            <a:pPr algn="just">
              <a:spcBef>
                <a:spcPts val="2400"/>
              </a:spcBef>
            </a:pPr>
            <a:r>
              <a:rPr lang="en-US" sz="3200" b="1" dirty="0" smtClean="0">
                <a:latin typeface="Comic Sans MS" panose="030F0702030302020204" pitchFamily="66" charset="0"/>
                <a:cs typeface="Aparajita" pitchFamily="34" charset="0"/>
              </a:rPr>
              <a:t>The blood/ gas solubility is a </a:t>
            </a:r>
            <a:r>
              <a:rPr lang="en-US" sz="3200" b="1" dirty="0" smtClean="0">
                <a:solidFill>
                  <a:srgbClr val="00B050"/>
                </a:solidFill>
                <a:latin typeface="Comic Sans MS" panose="030F0702030302020204" pitchFamily="66" charset="0"/>
                <a:cs typeface="Aparajita" pitchFamily="34" charset="0"/>
              </a:rPr>
              <a:t>measure of the speed of </a:t>
            </a:r>
            <a:r>
              <a:rPr lang="en-US" sz="3200" b="1" dirty="0" err="1" smtClean="0">
                <a:solidFill>
                  <a:srgbClr val="00B050"/>
                </a:solidFill>
                <a:latin typeface="Comic Sans MS" panose="030F0702030302020204" pitchFamily="66" charset="0"/>
                <a:cs typeface="Aparajita" pitchFamily="34" charset="0"/>
              </a:rPr>
              <a:t>anaesthetic</a:t>
            </a:r>
            <a:r>
              <a:rPr lang="en-US" sz="3200" b="1" dirty="0" smtClean="0">
                <a:solidFill>
                  <a:srgbClr val="00B050"/>
                </a:solidFill>
                <a:latin typeface="Comic Sans MS" panose="030F0702030302020204" pitchFamily="66" charset="0"/>
                <a:cs typeface="Aparajita" pitchFamily="34" charset="0"/>
              </a:rPr>
              <a:t> induction</a:t>
            </a:r>
            <a:r>
              <a:rPr lang="en-US" sz="3200" b="1" dirty="0" smtClean="0">
                <a:latin typeface="Comic Sans MS" panose="030F0702030302020204" pitchFamily="66" charset="0"/>
                <a:cs typeface="Aparajita" pitchFamily="34" charset="0"/>
              </a:rPr>
              <a:t>, recovery and change of </a:t>
            </a:r>
            <a:r>
              <a:rPr lang="en-US" sz="3200" b="1" dirty="0" err="1" smtClean="0">
                <a:latin typeface="Comic Sans MS" panose="030F0702030302020204" pitchFamily="66" charset="0"/>
                <a:cs typeface="Aparajita" pitchFamily="34" charset="0"/>
              </a:rPr>
              <a:t>anaesthetic</a:t>
            </a:r>
            <a:r>
              <a:rPr lang="en-US" sz="3200" b="1" dirty="0" smtClean="0">
                <a:latin typeface="Comic Sans MS" panose="030F0702030302020204" pitchFamily="66" charset="0"/>
                <a:cs typeface="Aparajita" pitchFamily="34" charset="0"/>
              </a:rPr>
              <a:t> levels.</a:t>
            </a:r>
          </a:p>
          <a:p>
            <a:pPr algn="just">
              <a:spcBef>
                <a:spcPts val="2400"/>
              </a:spcBef>
            </a:pPr>
            <a:r>
              <a:rPr lang="en-US" sz="3200" b="1" dirty="0" smtClean="0">
                <a:latin typeface="Comic Sans MS" panose="030F0702030302020204" pitchFamily="66" charset="0"/>
                <a:cs typeface="Aparajita" pitchFamily="34" charset="0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Aparajita" pitchFamily="34" charset="0"/>
              </a:rPr>
              <a:t>Lower</a:t>
            </a:r>
            <a:r>
              <a:rPr lang="en-US" sz="3200" b="1" dirty="0" smtClean="0">
                <a:latin typeface="Comic Sans MS" panose="030F0702030302020204" pitchFamily="66" charset="0"/>
                <a:cs typeface="Aparajita" pitchFamily="34" charset="0"/>
              </a:rPr>
              <a:t> the blood/ gas partition coefficient, the </a:t>
            </a:r>
            <a:r>
              <a:rPr lang="en-US" sz="32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Aparajita" pitchFamily="34" charset="0"/>
              </a:rPr>
              <a:t>more</a:t>
            </a:r>
            <a:r>
              <a:rPr lang="en-US" sz="3200" b="1" dirty="0" smtClean="0">
                <a:latin typeface="Comic Sans MS" panose="030F0702030302020204" pitchFamily="66" charset="0"/>
                <a:cs typeface="Aparajita" pitchFamily="34" charset="0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Aparajita" pitchFamily="34" charset="0"/>
              </a:rPr>
              <a:t>rapid the </a:t>
            </a:r>
            <a:r>
              <a:rPr lang="en-US" sz="3200" b="1" dirty="0" err="1" smtClean="0">
                <a:solidFill>
                  <a:srgbClr val="0070C0"/>
                </a:solidFill>
                <a:latin typeface="Comic Sans MS" panose="030F0702030302020204" pitchFamily="66" charset="0"/>
                <a:cs typeface="Aparajita" pitchFamily="34" charset="0"/>
              </a:rPr>
              <a:t>anaesthetic</a:t>
            </a:r>
            <a:r>
              <a:rPr lang="en-US" sz="32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Aparajita" pitchFamily="34" charset="0"/>
              </a:rPr>
              <a:t> induction </a:t>
            </a:r>
            <a:r>
              <a:rPr lang="en-US" sz="3200" b="1" dirty="0" smtClean="0">
                <a:latin typeface="Comic Sans MS" panose="030F0702030302020204" pitchFamily="66" charset="0"/>
                <a:cs typeface="Aparajita" pitchFamily="34" charset="0"/>
              </a:rPr>
              <a:t>or rate of change of </a:t>
            </a:r>
            <a:r>
              <a:rPr lang="en-US" sz="3200" b="1" dirty="0" err="1" smtClean="0">
                <a:latin typeface="Comic Sans MS" panose="030F0702030302020204" pitchFamily="66" charset="0"/>
                <a:cs typeface="Aparajita" pitchFamily="34" charset="0"/>
              </a:rPr>
              <a:t>anaesthetic</a:t>
            </a:r>
            <a:r>
              <a:rPr lang="en-US" sz="3200" b="1" dirty="0" smtClean="0">
                <a:latin typeface="Comic Sans MS" panose="030F0702030302020204" pitchFamily="66" charset="0"/>
                <a:cs typeface="Aparajita" pitchFamily="34" charset="0"/>
              </a:rPr>
              <a:t> level in response to a stepwise change in </a:t>
            </a:r>
            <a:r>
              <a:rPr lang="en-US" sz="3200" b="1" dirty="0" err="1" smtClean="0">
                <a:latin typeface="Comic Sans MS" panose="030F0702030302020204" pitchFamily="66" charset="0"/>
                <a:cs typeface="Aparajita" pitchFamily="34" charset="0"/>
              </a:rPr>
              <a:t>anaesthetic</a:t>
            </a:r>
            <a:r>
              <a:rPr lang="en-US" sz="3200" b="1" dirty="0" smtClean="0">
                <a:latin typeface="Comic Sans MS" panose="030F0702030302020204" pitchFamily="66" charset="0"/>
                <a:cs typeface="Aparajita" pitchFamily="34" charset="0"/>
              </a:rPr>
              <a:t> delivery</a:t>
            </a:r>
            <a:r>
              <a:rPr lang="en-US" sz="3200" b="1" dirty="0" smtClean="0">
                <a:latin typeface="Comic Sans MS" panose="030F0702030302020204" pitchFamily="66" charset="0"/>
                <a:cs typeface="Aparajita" pitchFamily="34" charset="0"/>
              </a:rPr>
              <a:t>.</a:t>
            </a:r>
            <a:endParaRPr lang="en-US" sz="3200" b="1" dirty="0" smtClean="0">
              <a:latin typeface="Comic Sans MS" panose="030F0702030302020204" pitchFamily="66" charset="0"/>
              <a:cs typeface="Aparajit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8614" y="1286340"/>
            <a:ext cx="10515600" cy="5153381"/>
          </a:xfrm>
        </p:spPr>
        <p:txBody>
          <a:bodyPr>
            <a:normAutofit/>
          </a:bodyPr>
          <a:lstStyle/>
          <a:p>
            <a:pPr algn="just">
              <a:spcAft>
                <a:spcPts val="3600"/>
              </a:spcAft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Aparajita" pitchFamily="34" charset="0"/>
              </a:rPr>
              <a:t>Oil</a:t>
            </a:r>
            <a:r>
              <a:rPr lang="en-US" sz="32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Aparajita" pitchFamily="34" charset="0"/>
              </a:rPr>
              <a:t>: </a:t>
            </a:r>
            <a:r>
              <a:rPr lang="en-US" sz="32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Aparajita" pitchFamily="34" charset="0"/>
              </a:rPr>
              <a:t>Gas Partition Coefficient</a:t>
            </a:r>
            <a:r>
              <a:rPr lang="en-US" sz="32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Aparajita" pitchFamily="34" charset="0"/>
              </a:rPr>
              <a:t>: </a:t>
            </a:r>
          </a:p>
          <a:p>
            <a:pPr marL="536575" indent="-536575" algn="just">
              <a:lnSpc>
                <a:spcPts val="4500"/>
              </a:lnSpc>
            </a:pPr>
            <a:r>
              <a:rPr lang="en-US" sz="32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Aparajita" pitchFamily="34" charset="0"/>
              </a:rPr>
              <a:t>A measure of fat solubility, </a:t>
            </a:r>
            <a:r>
              <a:rPr lang="en-US" sz="3200" b="1" dirty="0" smtClean="0">
                <a:solidFill>
                  <a:srgbClr val="00B050"/>
                </a:solidFill>
                <a:latin typeface="Comic Sans MS" panose="030F0702030302020204" pitchFamily="66" charset="0"/>
                <a:cs typeface="Aparajita" pitchFamily="34" charset="0"/>
              </a:rPr>
              <a:t>determines the potency of an </a:t>
            </a:r>
            <a:r>
              <a:rPr lang="en-US" sz="3200" b="1" dirty="0" err="1" smtClean="0">
                <a:solidFill>
                  <a:srgbClr val="00B050"/>
                </a:solidFill>
                <a:latin typeface="Comic Sans MS" panose="030F0702030302020204" pitchFamily="66" charset="0"/>
                <a:cs typeface="Aparajita" pitchFamily="34" charset="0"/>
              </a:rPr>
              <a:t>anaesthetic</a:t>
            </a:r>
            <a:r>
              <a:rPr lang="en-US" sz="3200" b="1" dirty="0" smtClean="0">
                <a:solidFill>
                  <a:srgbClr val="00B050"/>
                </a:solidFill>
                <a:latin typeface="Comic Sans MS" panose="030F0702030302020204" pitchFamily="66" charset="0"/>
                <a:cs typeface="Aparajita" pitchFamily="34" charset="0"/>
              </a:rPr>
              <a:t> </a:t>
            </a:r>
            <a:r>
              <a:rPr lang="en-US" sz="3200" b="1" dirty="0" smtClean="0">
                <a:latin typeface="Comic Sans MS" panose="030F0702030302020204" pitchFamily="66" charset="0"/>
                <a:cs typeface="Aparajita" pitchFamily="34" charset="0"/>
              </a:rPr>
              <a:t>and also influences the kinetics of its distribution in the body, the main effect being that high lipid solubility delays recovery from </a:t>
            </a:r>
            <a:r>
              <a:rPr lang="en-US" sz="3200" b="1" dirty="0" err="1" smtClean="0">
                <a:latin typeface="Comic Sans MS" panose="030F0702030302020204" pitchFamily="66" charset="0"/>
                <a:cs typeface="Aparajita" pitchFamily="34" charset="0"/>
              </a:rPr>
              <a:t>anaesthesia</a:t>
            </a:r>
            <a:r>
              <a:rPr lang="en-US" sz="3200" b="1" dirty="0" smtClean="0">
                <a:latin typeface="Comic Sans MS" panose="030F0702030302020204" pitchFamily="66" charset="0"/>
                <a:cs typeface="Aparajita" pitchFamily="34" charset="0"/>
              </a:rPr>
              <a:t>.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47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6756" y="354615"/>
            <a:ext cx="10298723" cy="628406"/>
          </a:xfrm>
        </p:spPr>
        <p:txBody>
          <a:bodyPr>
            <a:normAutofit/>
          </a:bodyPr>
          <a:lstStyle/>
          <a:p>
            <a:r>
              <a:rPr lang="en-IN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Volatile Anaesthetics</a:t>
            </a:r>
            <a:endParaRPr lang="en-IN" sz="3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9303073"/>
              </p:ext>
            </p:extLst>
          </p:nvPr>
        </p:nvGraphicFramePr>
        <p:xfrm>
          <a:off x="530988" y="1121778"/>
          <a:ext cx="11486366" cy="56159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8460">
                  <a:extLst>
                    <a:ext uri="{9D8B030D-6E8A-4147-A177-3AD203B41FA5}">
                      <a16:colId xmlns:a16="http://schemas.microsoft.com/office/drawing/2014/main" val="674746471"/>
                    </a:ext>
                  </a:extLst>
                </a:gridCol>
                <a:gridCol w="3787839">
                  <a:extLst>
                    <a:ext uri="{9D8B030D-6E8A-4147-A177-3AD203B41FA5}">
                      <a16:colId xmlns:a16="http://schemas.microsoft.com/office/drawing/2014/main" val="128499425"/>
                    </a:ext>
                  </a:extLst>
                </a:gridCol>
                <a:gridCol w="2981359">
                  <a:extLst>
                    <a:ext uri="{9D8B030D-6E8A-4147-A177-3AD203B41FA5}">
                      <a16:colId xmlns:a16="http://schemas.microsoft.com/office/drawing/2014/main" val="2162350379"/>
                    </a:ext>
                  </a:extLst>
                </a:gridCol>
                <a:gridCol w="3058708">
                  <a:extLst>
                    <a:ext uri="{9D8B030D-6E8A-4147-A177-3AD203B41FA5}">
                      <a16:colId xmlns:a16="http://schemas.microsoft.com/office/drawing/2014/main" val="2218257887"/>
                    </a:ext>
                  </a:extLst>
                </a:gridCol>
              </a:tblGrid>
              <a:tr h="3133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</a:rPr>
                        <a:t>Parameter </a:t>
                      </a:r>
                      <a:endParaRPr lang="en-IN" sz="2000" dirty="0">
                        <a:solidFill>
                          <a:srgbClr val="00206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dirty="0">
                          <a:effectLst/>
                          <a:latin typeface="Comic Sans MS" panose="030F0702030302020204" pitchFamily="66" charset="0"/>
                        </a:rPr>
                        <a:t>Ether </a:t>
                      </a:r>
                      <a:endParaRPr lang="en-IN" sz="2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>
                          <a:effectLst/>
                          <a:latin typeface="Comic Sans MS" panose="030F0702030302020204" pitchFamily="66" charset="0"/>
                        </a:rPr>
                        <a:t>Halothane </a:t>
                      </a:r>
                      <a:endParaRPr lang="en-IN" sz="20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>
                          <a:effectLst/>
                          <a:latin typeface="Comic Sans MS" panose="030F0702030302020204" pitchFamily="66" charset="0"/>
                        </a:rPr>
                        <a:t>Methoxyflurane </a:t>
                      </a:r>
                      <a:endParaRPr lang="en-IN" sz="20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1627042"/>
                  </a:ext>
                </a:extLst>
              </a:tr>
              <a:tr h="14301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</a:rPr>
                        <a:t>Properties</a:t>
                      </a:r>
                      <a:endParaRPr lang="en-IN" sz="2000" dirty="0">
                        <a:solidFill>
                          <a:srgbClr val="00206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dirty="0">
                          <a:effectLst/>
                          <a:latin typeface="Comic Sans MS" panose="030F0702030302020204" pitchFamily="66" charset="0"/>
                        </a:rPr>
                        <a:t>Characteristic </a:t>
                      </a:r>
                      <a:r>
                        <a:rPr lang="en-US" sz="2000" dirty="0" err="1">
                          <a:effectLst/>
                          <a:latin typeface="Comic Sans MS" panose="030F0702030302020204" pitchFamily="66" charset="0"/>
                        </a:rPr>
                        <a:t>oduour</a:t>
                      </a:r>
                      <a:r>
                        <a:rPr lang="en-US" sz="2000" dirty="0">
                          <a:effectLst/>
                          <a:latin typeface="Comic Sans MS" panose="030F0702030302020204" pitchFamily="66" charset="0"/>
                        </a:rPr>
                        <a:t> and sweetish taste. Oxidizes to peroxides (irritate resp. tract) upon exposure to moisture.</a:t>
                      </a:r>
                      <a:endParaRPr lang="en-IN" sz="2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dirty="0">
                          <a:effectLst/>
                          <a:latin typeface="Comic Sans MS" panose="030F0702030302020204" pitchFamily="66" charset="0"/>
                        </a:rPr>
                        <a:t>Characteristic sweetish </a:t>
                      </a:r>
                      <a:r>
                        <a:rPr lang="en-US" sz="2000" dirty="0" err="1">
                          <a:effectLst/>
                          <a:latin typeface="Comic Sans MS" panose="030F0702030302020204" pitchFamily="66" charset="0"/>
                        </a:rPr>
                        <a:t>odour</a:t>
                      </a:r>
                      <a:r>
                        <a:rPr lang="en-US" sz="2000" dirty="0">
                          <a:effectLst/>
                          <a:latin typeface="Comic Sans MS" panose="030F0702030302020204" pitchFamily="66" charset="0"/>
                        </a:rPr>
                        <a:t>. Decomposes upon exposure to sunlight (0.10% </a:t>
                      </a:r>
                      <a:r>
                        <a:rPr lang="en-US" sz="2000" dirty="0" err="1">
                          <a:effectLst/>
                          <a:latin typeface="Comic Sans MS" panose="030F0702030302020204" pitchFamily="66" charset="0"/>
                        </a:rPr>
                        <a:t>thymol</a:t>
                      </a:r>
                      <a:r>
                        <a:rPr lang="en-US" sz="2000" dirty="0">
                          <a:effectLst/>
                          <a:latin typeface="Comic Sans MS" panose="030F0702030302020204" pitchFamily="66" charset="0"/>
                        </a:rPr>
                        <a:t> is added as preservative). </a:t>
                      </a:r>
                      <a:endParaRPr lang="en-IN" sz="2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dirty="0">
                          <a:effectLst/>
                          <a:latin typeface="Comic Sans MS" panose="030F0702030302020204" pitchFamily="66" charset="0"/>
                        </a:rPr>
                        <a:t>Characteristic pungent </a:t>
                      </a:r>
                      <a:r>
                        <a:rPr lang="en-US" sz="2000" dirty="0" err="1">
                          <a:effectLst/>
                          <a:latin typeface="Comic Sans MS" panose="030F0702030302020204" pitchFamily="66" charset="0"/>
                        </a:rPr>
                        <a:t>odour</a:t>
                      </a:r>
                      <a:r>
                        <a:rPr lang="en-US" sz="2000" dirty="0">
                          <a:effectLst/>
                          <a:latin typeface="Comic Sans MS" panose="030F0702030302020204" pitchFamily="66" charset="0"/>
                        </a:rPr>
                        <a:t>. Decomposes upon exposure to sunlight. Butylated </a:t>
                      </a:r>
                      <a:r>
                        <a:rPr lang="en-US" sz="2000" dirty="0" err="1">
                          <a:effectLst/>
                          <a:latin typeface="Comic Sans MS" panose="030F0702030302020204" pitchFamily="66" charset="0"/>
                        </a:rPr>
                        <a:t>hydroxytoulene</a:t>
                      </a:r>
                      <a:r>
                        <a:rPr lang="en-US" sz="2000" dirty="0">
                          <a:effectLst/>
                          <a:latin typeface="Comic Sans MS" panose="030F0702030302020204" pitchFamily="66" charset="0"/>
                        </a:rPr>
                        <a:t> is added as preservative. </a:t>
                      </a:r>
                      <a:endParaRPr lang="en-IN" sz="2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7590355"/>
                  </a:ext>
                </a:extLst>
              </a:tr>
              <a:tr h="6795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</a:rPr>
                        <a:t>MAC (%)</a:t>
                      </a:r>
                      <a:endParaRPr lang="en-IN" sz="2000" dirty="0">
                        <a:solidFill>
                          <a:srgbClr val="00206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dirty="0">
                          <a:effectLst/>
                          <a:latin typeface="Comic Sans MS" panose="030F0702030302020204" pitchFamily="66" charset="0"/>
                        </a:rPr>
                        <a:t>3 </a:t>
                      </a:r>
                      <a:r>
                        <a:rPr lang="en-US" sz="2000" dirty="0" smtClean="0">
                          <a:effectLst/>
                          <a:latin typeface="Comic Sans MS" panose="030F0702030302020204" pitchFamily="66" charset="0"/>
                        </a:rPr>
                        <a:t>Least </a:t>
                      </a:r>
                      <a:r>
                        <a:rPr lang="en-US" sz="2000" dirty="0">
                          <a:effectLst/>
                          <a:latin typeface="Comic Sans MS" panose="030F0702030302020204" pitchFamily="66" charset="0"/>
                        </a:rPr>
                        <a:t>potent. </a:t>
                      </a:r>
                      <a:endParaRPr lang="en-US" sz="2000" dirty="0" smtClean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dirty="0" smtClean="0">
                          <a:effectLst/>
                          <a:latin typeface="Comic Sans MS" panose="030F0702030302020204" pitchFamily="66" charset="0"/>
                        </a:rPr>
                        <a:t>Slow </a:t>
                      </a:r>
                      <a:r>
                        <a:rPr lang="en-US" sz="2000" dirty="0">
                          <a:effectLst/>
                          <a:latin typeface="Comic Sans MS" panose="030F0702030302020204" pitchFamily="66" charset="0"/>
                        </a:rPr>
                        <a:t>induction</a:t>
                      </a:r>
                      <a:endParaRPr lang="en-IN" sz="2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dirty="0">
                          <a:effectLst/>
                          <a:latin typeface="Comic Sans MS" panose="030F0702030302020204" pitchFamily="66" charset="0"/>
                        </a:rPr>
                        <a:t>0.75-1.20</a:t>
                      </a:r>
                      <a:r>
                        <a:rPr lang="en-US" sz="2000" dirty="0" smtClean="0">
                          <a:effectLst/>
                          <a:latin typeface="Comic Sans MS" panose="030F0702030302020204" pitchFamily="66" charset="0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dirty="0" smtClean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Comic Sans MS" panose="030F0702030302020204" pitchFamily="66" charset="0"/>
                        </a:rPr>
                        <a:t>Induction 3-5 min</a:t>
                      </a:r>
                      <a:endParaRPr lang="en-IN" sz="2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dirty="0" smtClean="0">
                          <a:effectLst/>
                          <a:latin typeface="Comic Sans MS" panose="030F0702030302020204" pitchFamily="66" charset="0"/>
                        </a:rPr>
                        <a:t>0.23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dirty="0" smtClean="0">
                          <a:effectLst/>
                          <a:latin typeface="Comic Sans MS" panose="030F0702030302020204" pitchFamily="66" charset="0"/>
                        </a:rPr>
                        <a:t>Slow </a:t>
                      </a:r>
                      <a:r>
                        <a:rPr lang="en-US" sz="2000" dirty="0">
                          <a:effectLst/>
                          <a:latin typeface="Comic Sans MS" panose="030F0702030302020204" pitchFamily="66" charset="0"/>
                        </a:rPr>
                        <a:t>induction (10 min)</a:t>
                      </a:r>
                      <a:endParaRPr lang="en-IN" sz="2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5183303"/>
                  </a:ext>
                </a:extLst>
              </a:tr>
              <a:tr h="3133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</a:rPr>
                        <a:t>CNS</a:t>
                      </a:r>
                      <a:endParaRPr lang="en-IN" sz="2000" dirty="0">
                        <a:solidFill>
                          <a:srgbClr val="00206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>
                          <a:effectLst/>
                          <a:latin typeface="Comic Sans MS" panose="030F0702030302020204" pitchFamily="66" charset="0"/>
                        </a:rPr>
                        <a:t>All stages are seen</a:t>
                      </a:r>
                      <a:endParaRPr lang="en-IN" sz="20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>
                          <a:effectLst/>
                          <a:latin typeface="Comic Sans MS" panose="030F0702030302020204" pitchFamily="66" charset="0"/>
                        </a:rPr>
                        <a:t>Stage II bypassed </a:t>
                      </a:r>
                      <a:endParaRPr lang="en-IN" sz="20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dirty="0">
                          <a:effectLst/>
                          <a:latin typeface="Comic Sans MS" panose="030F0702030302020204" pitchFamily="66" charset="0"/>
                        </a:rPr>
                        <a:t>Stage II bypassed </a:t>
                      </a:r>
                      <a:endParaRPr lang="en-IN" sz="2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1162405"/>
                  </a:ext>
                </a:extLst>
              </a:tr>
              <a:tr h="19777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</a:rPr>
                        <a:t>CVS</a:t>
                      </a:r>
                      <a:endParaRPr lang="en-IN" sz="2000" dirty="0">
                        <a:solidFill>
                          <a:srgbClr val="00206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dirty="0">
                          <a:effectLst/>
                          <a:latin typeface="Comic Sans MS" panose="030F0702030302020204" pitchFamily="66" charset="0"/>
                        </a:rPr>
                        <a:t>Induction- release of adrenaline: increase in heart rate &amp; BP. Stage III: Fall in BP and COP (depression of VM centre). Does not sensitize heart to </a:t>
                      </a:r>
                      <a:r>
                        <a:rPr lang="en-US" sz="2000" dirty="0" err="1">
                          <a:effectLst/>
                          <a:latin typeface="Comic Sans MS" panose="030F0702030302020204" pitchFamily="66" charset="0"/>
                        </a:rPr>
                        <a:t>catecholamines</a:t>
                      </a:r>
                      <a:r>
                        <a:rPr lang="en-US" sz="2000" dirty="0">
                          <a:effectLst/>
                          <a:latin typeface="Comic Sans MS" panose="030F0702030302020204" pitchFamily="66" charset="0"/>
                        </a:rPr>
                        <a:t>. </a:t>
                      </a:r>
                      <a:endParaRPr lang="en-IN" sz="2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dirty="0">
                          <a:effectLst/>
                          <a:latin typeface="Comic Sans MS" panose="030F0702030302020204" pitchFamily="66" charset="0"/>
                        </a:rPr>
                        <a:t>Direct myocardial depression (reducing </a:t>
                      </a:r>
                      <a:r>
                        <a:rPr lang="en-US" sz="2000" dirty="0" err="1">
                          <a:effectLst/>
                          <a:latin typeface="Comic Sans MS" panose="030F0702030302020204" pitchFamily="66" charset="0"/>
                        </a:rPr>
                        <a:t>intracellutar</a:t>
                      </a:r>
                      <a:r>
                        <a:rPr lang="en-US" sz="2000" dirty="0">
                          <a:effectLst/>
                          <a:latin typeface="Comic Sans MS" panose="030F0702030302020204" pitchFamily="66" charset="0"/>
                        </a:rPr>
                        <a:t> Ca</a:t>
                      </a:r>
                      <a:r>
                        <a:rPr lang="en-US" sz="2000" baseline="30000" dirty="0">
                          <a:effectLst/>
                          <a:latin typeface="Comic Sans MS" panose="030F0702030302020204" pitchFamily="66" charset="0"/>
                        </a:rPr>
                        <a:t>++</a:t>
                      </a:r>
                      <a:r>
                        <a:rPr lang="en-US" sz="2000" dirty="0">
                          <a:effectLst/>
                          <a:latin typeface="Comic Sans MS" panose="030F0702030302020204" pitchFamily="66" charset="0"/>
                        </a:rPr>
                        <a:t>). Sensitizes heart to </a:t>
                      </a:r>
                      <a:r>
                        <a:rPr lang="en-US" sz="2000" dirty="0" err="1">
                          <a:effectLst/>
                          <a:latin typeface="Comic Sans MS" panose="030F0702030302020204" pitchFamily="66" charset="0"/>
                        </a:rPr>
                        <a:t>catcholamines</a:t>
                      </a:r>
                      <a:r>
                        <a:rPr lang="en-US" sz="2000" dirty="0">
                          <a:effectLst/>
                          <a:latin typeface="Comic Sans MS" panose="030F0702030302020204" pitchFamily="66" charset="0"/>
                        </a:rPr>
                        <a:t> (arrhythmia)</a:t>
                      </a:r>
                      <a:endParaRPr lang="en-IN" sz="2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dirty="0">
                          <a:effectLst/>
                          <a:latin typeface="Comic Sans MS" panose="030F0702030302020204" pitchFamily="66" charset="0"/>
                        </a:rPr>
                        <a:t>No change in heart rate or mild tachycardia. Adrenaline can induce cardiac arrhythmia. </a:t>
                      </a:r>
                      <a:endParaRPr lang="en-IN" sz="20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2141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357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3764037"/>
              </p:ext>
            </p:extLst>
          </p:nvPr>
        </p:nvGraphicFramePr>
        <p:xfrm>
          <a:off x="588579" y="142597"/>
          <a:ext cx="11309131" cy="65680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2870">
                  <a:extLst>
                    <a:ext uri="{9D8B030D-6E8A-4147-A177-3AD203B41FA5}">
                      <a16:colId xmlns:a16="http://schemas.microsoft.com/office/drawing/2014/main" val="2198057978"/>
                    </a:ext>
                  </a:extLst>
                </a:gridCol>
                <a:gridCol w="2960151">
                  <a:extLst>
                    <a:ext uri="{9D8B030D-6E8A-4147-A177-3AD203B41FA5}">
                      <a16:colId xmlns:a16="http://schemas.microsoft.com/office/drawing/2014/main" val="1266051535"/>
                    </a:ext>
                  </a:extLst>
                </a:gridCol>
                <a:gridCol w="3668110">
                  <a:extLst>
                    <a:ext uri="{9D8B030D-6E8A-4147-A177-3AD203B41FA5}">
                      <a16:colId xmlns:a16="http://schemas.microsoft.com/office/drawing/2014/main" val="4090718144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569180251"/>
                    </a:ext>
                  </a:extLst>
                </a:gridCol>
              </a:tblGrid>
              <a:tr h="17807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1900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</a:rPr>
                        <a:t>Respiration</a:t>
                      </a:r>
                      <a:endParaRPr lang="en-IN" sz="1900" dirty="0">
                        <a:solidFill>
                          <a:srgbClr val="00206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</a:rPr>
                        <a:t>Initial stimulation followed by progressive depression. Increase bronchial secretion.</a:t>
                      </a:r>
                      <a:endParaRPr lang="en-IN" sz="19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</a:rPr>
                        <a:t>Depression with increase in duration of </a:t>
                      </a:r>
                      <a:r>
                        <a:rPr lang="en-US" sz="1900" dirty="0" err="1">
                          <a:effectLst/>
                          <a:latin typeface="Comic Sans MS" panose="030F0702030302020204" pitchFamily="66" charset="0"/>
                        </a:rPr>
                        <a:t>anaethesia</a:t>
                      </a: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</a:rPr>
                        <a:t>, may develop acidosis.</a:t>
                      </a:r>
                      <a:endParaRPr lang="en-IN" sz="19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</a:rPr>
                        <a:t>Initial stimulation followed by progressive depression with increase in </a:t>
                      </a:r>
                      <a:r>
                        <a:rPr lang="en-US" sz="1900" dirty="0" err="1">
                          <a:effectLst/>
                          <a:latin typeface="Comic Sans MS" panose="030F0702030302020204" pitchFamily="66" charset="0"/>
                        </a:rPr>
                        <a:t>anaethesia</a:t>
                      </a: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</a:rPr>
                        <a:t>.</a:t>
                      </a:r>
                      <a:endParaRPr lang="en-IN" sz="19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9462097"/>
                  </a:ext>
                </a:extLst>
              </a:tr>
              <a:tr h="9971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1900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</a:rPr>
                        <a:t>SK. Muscle relaxation</a:t>
                      </a:r>
                      <a:endParaRPr lang="en-IN" sz="1900" dirty="0">
                        <a:solidFill>
                          <a:srgbClr val="00206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</a:rPr>
                        <a:t>Sig. effect. Dose of </a:t>
                      </a:r>
                      <a:r>
                        <a:rPr lang="en-US" sz="1900" dirty="0" err="1">
                          <a:effectLst/>
                          <a:latin typeface="Comic Sans MS" panose="030F0702030302020204" pitchFamily="66" charset="0"/>
                        </a:rPr>
                        <a:t>dTC</a:t>
                      </a: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</a:rPr>
                        <a:t> to be reduced to one-third </a:t>
                      </a:r>
                      <a:endParaRPr lang="en-IN" sz="19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</a:rPr>
                        <a:t>Low to satisfactory relaxation. </a:t>
                      </a:r>
                      <a:r>
                        <a:rPr lang="en-US" sz="1900" dirty="0" err="1">
                          <a:effectLst/>
                          <a:latin typeface="Comic Sans MS" panose="030F0702030302020204" pitchFamily="66" charset="0"/>
                        </a:rPr>
                        <a:t>dTC</a:t>
                      </a: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</a:rPr>
                        <a:t> can be used if needed. </a:t>
                      </a:r>
                      <a:endParaRPr lang="en-IN" sz="19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1900">
                          <a:effectLst/>
                          <a:latin typeface="Comic Sans MS" panose="030F0702030302020204" pitchFamily="66" charset="0"/>
                        </a:rPr>
                        <a:t>Adequate relaxation dTC can be used if needed. </a:t>
                      </a:r>
                      <a:endParaRPr lang="en-IN" sz="19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5649504"/>
                  </a:ext>
                </a:extLst>
              </a:tr>
              <a:tr h="9971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1900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</a:rPr>
                        <a:t>Liver </a:t>
                      </a:r>
                      <a:endParaRPr lang="en-IN" sz="1900" dirty="0">
                        <a:solidFill>
                          <a:srgbClr val="00206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1900">
                          <a:effectLst/>
                          <a:latin typeface="Comic Sans MS" panose="030F0702030302020204" pitchFamily="66" charset="0"/>
                        </a:rPr>
                        <a:t>Prolonged anesthesia lowers liver glycogen. Not hepatotoxic</a:t>
                      </a:r>
                      <a:endParaRPr lang="en-IN" sz="19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</a:rPr>
                        <a:t>Hepatotoxic like chloroform </a:t>
                      </a:r>
                      <a:endParaRPr lang="en-IN" sz="19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1900">
                          <a:effectLst/>
                          <a:latin typeface="Comic Sans MS" panose="030F0702030302020204" pitchFamily="66" charset="0"/>
                        </a:rPr>
                        <a:t>No significant effect</a:t>
                      </a:r>
                      <a:endParaRPr lang="en-IN" sz="19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9127027"/>
                  </a:ext>
                </a:extLst>
              </a:tr>
              <a:tr h="9971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1900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</a:rPr>
                        <a:t>Kidney</a:t>
                      </a:r>
                      <a:endParaRPr lang="en-IN" sz="1900" dirty="0">
                        <a:solidFill>
                          <a:srgbClr val="00206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</a:rPr>
                        <a:t>Long duration: oliguria/anuria due to ADH release</a:t>
                      </a:r>
                      <a:endParaRPr lang="en-IN" sz="19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</a:rPr>
                        <a:t>No significant effect</a:t>
                      </a:r>
                      <a:endParaRPr lang="en-IN" sz="19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</a:rPr>
                        <a:t>No significant effect</a:t>
                      </a:r>
                      <a:endParaRPr lang="en-IN" sz="19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5092802"/>
                  </a:ext>
                </a:extLst>
              </a:tr>
              <a:tr h="17957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1900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</a:rPr>
                        <a:t>Body Temperature</a:t>
                      </a:r>
                      <a:endParaRPr lang="en-IN" sz="1900" dirty="0">
                        <a:solidFill>
                          <a:srgbClr val="00206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1900">
                          <a:effectLst/>
                          <a:latin typeface="Comic Sans MS" panose="030F0702030302020204" pitchFamily="66" charset="0"/>
                        </a:rPr>
                        <a:t>Hypothermia </a:t>
                      </a:r>
                      <a:endParaRPr lang="en-IN" sz="19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</a:rPr>
                        <a:t>Malignant hyperthermia in pig and horse (</a:t>
                      </a:r>
                      <a:r>
                        <a:rPr lang="en-US" sz="1900" dirty="0" err="1">
                          <a:effectLst/>
                          <a:latin typeface="Comic Sans MS" panose="030F0702030302020204" pitchFamily="66" charset="0"/>
                        </a:rPr>
                        <a:t>persisten</a:t>
                      </a: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</a:rPr>
                        <a:t> muscle contraction due release of Ca</a:t>
                      </a:r>
                      <a:r>
                        <a:rPr lang="en-US" sz="1900" baseline="30000" dirty="0">
                          <a:effectLst/>
                          <a:latin typeface="Comic Sans MS" panose="030F0702030302020204" pitchFamily="66" charset="0"/>
                        </a:rPr>
                        <a:t>++</a:t>
                      </a: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</a:rPr>
                        <a:t> from </a:t>
                      </a:r>
                      <a:r>
                        <a:rPr lang="en-US" sz="1900" dirty="0" err="1">
                          <a:effectLst/>
                          <a:latin typeface="Comic Sans MS" panose="030F0702030302020204" pitchFamily="66" charset="0"/>
                        </a:rPr>
                        <a:t>sarcoplasmic</a:t>
                      </a: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</a:rPr>
                        <a:t> reticulum) and hypothermia in others.</a:t>
                      </a:r>
                      <a:endParaRPr lang="en-IN" sz="19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</a:rPr>
                        <a:t>Hypothermia</a:t>
                      </a:r>
                      <a:endParaRPr lang="en-IN" sz="19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22970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73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685800" y="463827"/>
          <a:ext cx="11113477" cy="6085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4620">
                  <a:extLst>
                    <a:ext uri="{9D8B030D-6E8A-4147-A177-3AD203B41FA5}">
                      <a16:colId xmlns:a16="http://schemas.microsoft.com/office/drawing/2014/main" val="822459190"/>
                    </a:ext>
                  </a:extLst>
                </a:gridCol>
                <a:gridCol w="3664872">
                  <a:extLst>
                    <a:ext uri="{9D8B030D-6E8A-4147-A177-3AD203B41FA5}">
                      <a16:colId xmlns:a16="http://schemas.microsoft.com/office/drawing/2014/main" val="1330799511"/>
                    </a:ext>
                  </a:extLst>
                </a:gridCol>
                <a:gridCol w="2884574">
                  <a:extLst>
                    <a:ext uri="{9D8B030D-6E8A-4147-A177-3AD203B41FA5}">
                      <a16:colId xmlns:a16="http://schemas.microsoft.com/office/drawing/2014/main" val="1113218378"/>
                    </a:ext>
                  </a:extLst>
                </a:gridCol>
                <a:gridCol w="2959411">
                  <a:extLst>
                    <a:ext uri="{9D8B030D-6E8A-4147-A177-3AD203B41FA5}">
                      <a16:colId xmlns:a16="http://schemas.microsoft.com/office/drawing/2014/main" val="2425899607"/>
                    </a:ext>
                  </a:extLst>
                </a:gridCol>
              </a:tblGrid>
              <a:tr h="8298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1800" dirty="0" err="1">
                          <a:solidFill>
                            <a:srgbClr val="002060"/>
                          </a:solidFill>
                          <a:effectLst/>
                        </a:rPr>
                        <a:t>Foetus</a:t>
                      </a:r>
                      <a:r>
                        <a:rPr lang="en-US" sz="1800" dirty="0">
                          <a:solidFill>
                            <a:srgbClr val="002060"/>
                          </a:solidFill>
                          <a:effectLst/>
                        </a:rPr>
                        <a:t> &amp; Uterus</a:t>
                      </a:r>
                      <a:endParaRPr lang="en-IN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dirty="0">
                          <a:effectLst/>
                        </a:rPr>
                        <a:t>No significant effect</a:t>
                      </a:r>
                      <a:endParaRPr lang="en-IN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dirty="0">
                          <a:effectLst/>
                        </a:rPr>
                        <a:t>Reduce uterine contractions</a:t>
                      </a:r>
                      <a:r>
                        <a:rPr lang="en-US" sz="2000" dirty="0" smtClean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dirty="0" smtClean="0">
                          <a:effectLst/>
                        </a:rPr>
                        <a:t> </a:t>
                      </a:r>
                      <a:r>
                        <a:rPr lang="en-US" sz="2000" dirty="0">
                          <a:effectLst/>
                        </a:rPr>
                        <a:t>Neutralizes oxytocin. Readily crosses placenta.</a:t>
                      </a:r>
                      <a:endParaRPr lang="en-IN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dirty="0">
                          <a:effectLst/>
                        </a:rPr>
                        <a:t>Reduce uterine </a:t>
                      </a:r>
                      <a:r>
                        <a:rPr lang="en-US" sz="2000" dirty="0" smtClean="0">
                          <a:effectLst/>
                        </a:rPr>
                        <a:t>contractions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dirty="0" smtClean="0">
                          <a:effectLst/>
                        </a:rPr>
                        <a:t> </a:t>
                      </a:r>
                      <a:r>
                        <a:rPr lang="en-US" sz="2000" dirty="0">
                          <a:effectLst/>
                        </a:rPr>
                        <a:t>Neutralizes </a:t>
                      </a:r>
                      <a:r>
                        <a:rPr lang="en-US" sz="2000" dirty="0" err="1">
                          <a:effectLst/>
                        </a:rPr>
                        <a:t>oxytocin</a:t>
                      </a:r>
                      <a:r>
                        <a:rPr lang="en-US" sz="2000" dirty="0">
                          <a:effectLst/>
                        </a:rPr>
                        <a:t>. Readily crosses placenta.</a:t>
                      </a:r>
                      <a:endParaRPr lang="en-IN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8574776"/>
                  </a:ext>
                </a:extLst>
              </a:tr>
              <a:tr h="10078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effectLst/>
                        </a:rPr>
                        <a:t>GIT </a:t>
                      </a:r>
                      <a:endParaRPr lang="en-IN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dirty="0" err="1">
                          <a:effectLst/>
                        </a:rPr>
                        <a:t>Nauses</a:t>
                      </a:r>
                      <a:r>
                        <a:rPr lang="en-US" sz="2000" dirty="0">
                          <a:effectLst/>
                        </a:rPr>
                        <a:t> &amp; vomition common during induction or recovery.</a:t>
                      </a:r>
                      <a:endParaRPr lang="en-IN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dirty="0">
                          <a:effectLst/>
                        </a:rPr>
                        <a:t>No vomition during induction or recovery.</a:t>
                      </a:r>
                      <a:endParaRPr lang="en-IN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dirty="0" err="1">
                          <a:effectLst/>
                        </a:rPr>
                        <a:t>Nauses</a:t>
                      </a:r>
                      <a:r>
                        <a:rPr lang="en-US" sz="2000" dirty="0">
                          <a:effectLst/>
                        </a:rPr>
                        <a:t> &amp; vomition common during induction or recovery</a:t>
                      </a:r>
                      <a:endParaRPr lang="en-IN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4472361"/>
                  </a:ext>
                </a:extLst>
              </a:tr>
              <a:tr h="27210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effectLst/>
                        </a:rPr>
                        <a:t>Merits</a:t>
                      </a:r>
                      <a:endParaRPr lang="en-IN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dirty="0">
                          <a:effectLst/>
                        </a:rPr>
                        <a:t>Safest in small animals with proper premedication</a:t>
                      </a:r>
                      <a:r>
                        <a:rPr lang="en-US" sz="2000" dirty="0" smtClean="0">
                          <a:effectLst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dirty="0" smtClean="0">
                          <a:effectLst/>
                        </a:rPr>
                        <a:t> </a:t>
                      </a:r>
                      <a:r>
                        <a:rPr lang="en-US" sz="2000" dirty="0">
                          <a:effectLst/>
                        </a:rPr>
                        <a:t>Ready control of </a:t>
                      </a:r>
                      <a:r>
                        <a:rPr lang="en-US" sz="2000" dirty="0" err="1">
                          <a:effectLst/>
                        </a:rPr>
                        <a:t>anaethesia</a:t>
                      </a:r>
                      <a:r>
                        <a:rPr lang="en-US" sz="2000" dirty="0">
                          <a:effectLst/>
                        </a:rPr>
                        <a:t>. Good analgesia, muscle relaxation. Cheap. </a:t>
                      </a:r>
                      <a:endParaRPr lang="en-US" sz="20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dirty="0" smtClean="0">
                          <a:effectLst/>
                        </a:rPr>
                        <a:t>No </a:t>
                      </a:r>
                      <a:r>
                        <a:rPr lang="en-US" sz="2000" dirty="0">
                          <a:effectLst/>
                        </a:rPr>
                        <a:t>costly equipment is needed. </a:t>
                      </a:r>
                      <a:endParaRPr lang="en-IN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dirty="0">
                          <a:effectLst/>
                        </a:rPr>
                        <a:t>Potent; used in small or large animals; rapid induction (3-5 min) &amp; recovery (10-15 min): nonirritant, ready control of </a:t>
                      </a:r>
                      <a:r>
                        <a:rPr lang="en-US" sz="2000" dirty="0" err="1">
                          <a:effectLst/>
                        </a:rPr>
                        <a:t>anaesthesia</a:t>
                      </a:r>
                      <a:r>
                        <a:rPr lang="en-US" sz="2000" dirty="0">
                          <a:effectLst/>
                        </a:rPr>
                        <a:t> (low blood solubility), nonflammable &amp; </a:t>
                      </a:r>
                      <a:r>
                        <a:rPr lang="en-US" sz="2000" dirty="0" err="1">
                          <a:effectLst/>
                        </a:rPr>
                        <a:t>nonexplosive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endParaRPr lang="en-IN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dirty="0">
                          <a:effectLst/>
                        </a:rPr>
                        <a:t>Most potent</a:t>
                      </a:r>
                      <a:r>
                        <a:rPr lang="en-US" sz="2000" dirty="0" smtClean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dirty="0" smtClean="0">
                          <a:effectLst/>
                        </a:rPr>
                        <a:t> </a:t>
                      </a:r>
                      <a:r>
                        <a:rPr lang="en-US" sz="2000" dirty="0">
                          <a:effectLst/>
                        </a:rPr>
                        <a:t>Can be used in small or large animals. </a:t>
                      </a:r>
                      <a:endParaRPr lang="en-US" sz="2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2000" dirty="0" smtClean="0">
                          <a:effectLst/>
                        </a:rPr>
                        <a:t>Excellent </a:t>
                      </a:r>
                      <a:r>
                        <a:rPr lang="en-US" sz="2000" dirty="0">
                          <a:effectLst/>
                        </a:rPr>
                        <a:t>muscle relaxation and analgesia.  Nonflammable. </a:t>
                      </a:r>
                      <a:endParaRPr lang="en-IN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7704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970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5937240"/>
              </p:ext>
            </p:extLst>
          </p:nvPr>
        </p:nvGraphicFramePr>
        <p:xfrm>
          <a:off x="624456" y="170750"/>
          <a:ext cx="11252234" cy="6436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4655">
                  <a:extLst>
                    <a:ext uri="{9D8B030D-6E8A-4147-A177-3AD203B41FA5}">
                      <a16:colId xmlns:a16="http://schemas.microsoft.com/office/drawing/2014/main" val="505398814"/>
                    </a:ext>
                  </a:extLst>
                </a:gridCol>
                <a:gridCol w="3710630">
                  <a:extLst>
                    <a:ext uri="{9D8B030D-6E8A-4147-A177-3AD203B41FA5}">
                      <a16:colId xmlns:a16="http://schemas.microsoft.com/office/drawing/2014/main" val="4156476544"/>
                    </a:ext>
                  </a:extLst>
                </a:gridCol>
                <a:gridCol w="2920587">
                  <a:extLst>
                    <a:ext uri="{9D8B030D-6E8A-4147-A177-3AD203B41FA5}">
                      <a16:colId xmlns:a16="http://schemas.microsoft.com/office/drawing/2014/main" val="782135073"/>
                    </a:ext>
                  </a:extLst>
                </a:gridCol>
                <a:gridCol w="2996362">
                  <a:extLst>
                    <a:ext uri="{9D8B030D-6E8A-4147-A177-3AD203B41FA5}">
                      <a16:colId xmlns:a16="http://schemas.microsoft.com/office/drawing/2014/main" val="2781592081"/>
                    </a:ext>
                  </a:extLst>
                </a:gridCol>
              </a:tblGrid>
              <a:tr h="15306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</a:rPr>
                        <a:t>Demerits</a:t>
                      </a:r>
                      <a:endParaRPr lang="en-IN" sz="1800" dirty="0">
                        <a:solidFill>
                          <a:srgbClr val="00206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1800" dirty="0">
                          <a:effectLst/>
                          <a:latin typeface="Comic Sans MS" panose="030F0702030302020204" pitchFamily="66" charset="0"/>
                        </a:rPr>
                        <a:t>Highly flammable. Difficult to use in hot climate. irritant to resp. tract. Delayed induction without proper premedication </a:t>
                      </a:r>
                      <a:endParaRPr lang="en-IN" sz="18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1800" dirty="0" smtClean="0">
                          <a:effectLst/>
                          <a:latin typeface="Comic Sans MS" panose="030F0702030302020204" pitchFamily="66" charset="0"/>
                        </a:rPr>
                        <a:t>Resp. </a:t>
                      </a:r>
                      <a:r>
                        <a:rPr lang="en-US" sz="1800" dirty="0">
                          <a:effectLst/>
                          <a:latin typeface="Comic Sans MS" panose="030F0702030302020204" pitchFamily="66" charset="0"/>
                        </a:rPr>
                        <a:t>and </a:t>
                      </a:r>
                      <a:r>
                        <a:rPr lang="en-US" sz="1800" dirty="0" smtClean="0">
                          <a:effectLst/>
                          <a:latin typeface="Comic Sans MS" panose="030F0702030302020204" pitchFamily="66" charset="0"/>
                        </a:rPr>
                        <a:t>cardiac </a:t>
                      </a:r>
                      <a:r>
                        <a:rPr lang="en-US" sz="1800" dirty="0">
                          <a:effectLst/>
                          <a:latin typeface="Comic Sans MS" panose="030F0702030302020204" pitchFamily="66" charset="0"/>
                        </a:rPr>
                        <a:t>depression and poor muscle relaxation and analgesia. Malignant hyperthermia in pig and horse. </a:t>
                      </a:r>
                      <a:endParaRPr lang="en-US" sz="1800" dirty="0" smtClean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1800" dirty="0" smtClean="0">
                          <a:effectLst/>
                          <a:latin typeface="Comic Sans MS" panose="030F0702030302020204" pitchFamily="66" charset="0"/>
                        </a:rPr>
                        <a:t>Expensive </a:t>
                      </a:r>
                      <a:r>
                        <a:rPr lang="en-US" sz="1800" dirty="0">
                          <a:effectLst/>
                          <a:latin typeface="Comic Sans MS" panose="030F0702030302020204" pitchFamily="66" charset="0"/>
                        </a:rPr>
                        <a:t>(requires closed circuit apparatus)</a:t>
                      </a:r>
                      <a:endParaRPr lang="en-IN" sz="18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1800" dirty="0">
                          <a:effectLst/>
                          <a:latin typeface="Comic Sans MS" panose="030F0702030302020204" pitchFamily="66" charset="0"/>
                        </a:rPr>
                        <a:t>Easy control of </a:t>
                      </a:r>
                      <a:r>
                        <a:rPr lang="en-US" sz="1800" dirty="0" err="1">
                          <a:effectLst/>
                          <a:latin typeface="Comic Sans MS" panose="030F0702030302020204" pitchFamily="66" charset="0"/>
                        </a:rPr>
                        <a:t>anaesthesia</a:t>
                      </a:r>
                      <a:r>
                        <a:rPr lang="en-US" sz="1800" dirty="0">
                          <a:effectLst/>
                          <a:latin typeface="Comic Sans MS" panose="030F0702030302020204" pitchFamily="66" charset="0"/>
                        </a:rPr>
                        <a:t> not possible (high blood solubility). </a:t>
                      </a:r>
                      <a:endParaRPr lang="en-US" sz="1800" dirty="0" smtClean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1800" dirty="0" smtClean="0">
                          <a:effectLst/>
                          <a:latin typeface="Comic Sans MS" panose="030F0702030302020204" pitchFamily="66" charset="0"/>
                        </a:rPr>
                        <a:t>Recovery </a:t>
                      </a:r>
                      <a:r>
                        <a:rPr lang="en-US" sz="1800" dirty="0">
                          <a:effectLst/>
                          <a:latin typeface="Comic Sans MS" panose="030F0702030302020204" pitchFamily="66" charset="0"/>
                        </a:rPr>
                        <a:t>prolonged. </a:t>
                      </a:r>
                      <a:endParaRPr lang="en-US" sz="1800" dirty="0" smtClean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1800" dirty="0" smtClean="0">
                          <a:effectLst/>
                          <a:latin typeface="Comic Sans MS" panose="030F0702030302020204" pitchFamily="66" charset="0"/>
                        </a:rPr>
                        <a:t>Poor </a:t>
                      </a:r>
                      <a:r>
                        <a:rPr lang="en-US" sz="1800" dirty="0">
                          <a:effectLst/>
                          <a:latin typeface="Comic Sans MS" panose="030F0702030302020204" pitchFamily="66" charset="0"/>
                        </a:rPr>
                        <a:t>vaporization. </a:t>
                      </a:r>
                      <a:endParaRPr lang="en-US" sz="1800" dirty="0" smtClean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1800" dirty="0" smtClean="0">
                          <a:effectLst/>
                          <a:latin typeface="Comic Sans MS" panose="030F0702030302020204" pitchFamily="66" charset="0"/>
                        </a:rPr>
                        <a:t>Needs </a:t>
                      </a:r>
                      <a:r>
                        <a:rPr lang="en-US" sz="1800" dirty="0">
                          <a:effectLst/>
                          <a:latin typeface="Comic Sans MS" panose="030F0702030302020204" pitchFamily="66" charset="0"/>
                        </a:rPr>
                        <a:t>close circuit apparatus</a:t>
                      </a:r>
                      <a:endParaRPr lang="en-IN" sz="18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6470476"/>
                  </a:ext>
                </a:extLst>
              </a:tr>
              <a:tr h="1167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</a:rPr>
                        <a:t>Contra-</a:t>
                      </a:r>
                      <a:endParaRPr lang="en-IN" sz="1800" dirty="0">
                        <a:solidFill>
                          <a:srgbClr val="00206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</a:rPr>
                        <a:t>indications</a:t>
                      </a:r>
                      <a:endParaRPr lang="en-IN" sz="1800" dirty="0">
                        <a:solidFill>
                          <a:srgbClr val="00206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1800" dirty="0" err="1">
                          <a:effectLst/>
                          <a:latin typeface="Comic Sans MS" panose="030F0702030302020204" pitchFamily="66" charset="0"/>
                        </a:rPr>
                        <a:t>Aminoglycoside</a:t>
                      </a:r>
                      <a:r>
                        <a:rPr lang="en-US" sz="1800" dirty="0">
                          <a:effectLst/>
                          <a:latin typeface="Comic Sans MS" panose="030F0702030302020204" pitchFamily="66" charset="0"/>
                        </a:rPr>
                        <a:t> antibiotics (synergistic curariform effect)</a:t>
                      </a:r>
                      <a:endParaRPr lang="en-IN" sz="18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1800" dirty="0">
                          <a:effectLst/>
                          <a:latin typeface="Comic Sans MS" panose="030F0702030302020204" pitchFamily="66" charset="0"/>
                        </a:rPr>
                        <a:t>Aminoglycoside antibiotics (synergistic </a:t>
                      </a:r>
                      <a:r>
                        <a:rPr lang="en-US" sz="1800">
                          <a:effectLst/>
                          <a:latin typeface="Comic Sans MS" panose="030F0702030302020204" pitchFamily="66" charset="0"/>
                        </a:rPr>
                        <a:t>curariform</a:t>
                      </a:r>
                      <a:r>
                        <a:rPr lang="en-US" sz="1800" dirty="0">
                          <a:effectLst/>
                          <a:latin typeface="Comic Sans MS" panose="030F0702030302020204" pitchFamily="66" charset="0"/>
                        </a:rPr>
                        <a:t> effect), catecholamine’s and Ca Channel blockers. CHF</a:t>
                      </a:r>
                      <a:endParaRPr lang="en-IN" sz="18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1800" dirty="0">
                          <a:effectLst/>
                          <a:latin typeface="Comic Sans MS" panose="030F0702030302020204" pitchFamily="66" charset="0"/>
                        </a:rPr>
                        <a:t>Noradrenalin or epinephrine without premedication</a:t>
                      </a:r>
                      <a:endParaRPr lang="en-IN" sz="18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4720411"/>
                  </a:ext>
                </a:extLst>
              </a:tr>
              <a:tr h="17598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effectLst/>
                          <a:latin typeface="Comic Sans MS" panose="030F0702030302020204" pitchFamily="66" charset="0"/>
                        </a:rPr>
                        <a:t>Uses</a:t>
                      </a:r>
                      <a:endParaRPr lang="en-IN" sz="1800" dirty="0">
                        <a:solidFill>
                          <a:srgbClr val="00206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1800" dirty="0">
                          <a:effectLst/>
                          <a:latin typeface="Comic Sans MS" panose="030F0702030302020204" pitchFamily="66" charset="0"/>
                        </a:rPr>
                        <a:t>Not used in human or </a:t>
                      </a:r>
                      <a:r>
                        <a:rPr lang="en-US" sz="1800" dirty="0" err="1">
                          <a:effectLst/>
                          <a:latin typeface="Comic Sans MS" panose="030F0702030302020204" pitchFamily="66" charset="0"/>
                        </a:rPr>
                        <a:t>vety</a:t>
                      </a:r>
                      <a:r>
                        <a:rPr lang="en-US" sz="1800" dirty="0">
                          <a:effectLst/>
                          <a:latin typeface="Comic Sans MS" panose="030F0702030302020204" pitchFamily="66" charset="0"/>
                        </a:rPr>
                        <a:t>, surgery. </a:t>
                      </a:r>
                      <a:endParaRPr lang="en-US" sz="1800" dirty="0" smtClean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1800" dirty="0" smtClean="0">
                          <a:effectLst/>
                          <a:latin typeface="Comic Sans MS" panose="030F0702030302020204" pitchFamily="66" charset="0"/>
                        </a:rPr>
                        <a:t>Mainly </a:t>
                      </a:r>
                      <a:r>
                        <a:rPr lang="en-US" sz="1800" dirty="0">
                          <a:effectLst/>
                          <a:latin typeface="Comic Sans MS" panose="030F0702030302020204" pitchFamily="66" charset="0"/>
                        </a:rPr>
                        <a:t>use in lab animals for surgery or euthanasia</a:t>
                      </a:r>
                      <a:endParaRPr lang="en-IN" sz="18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1800" dirty="0">
                          <a:effectLst/>
                          <a:latin typeface="Comic Sans MS" panose="030F0702030302020204" pitchFamily="66" charset="0"/>
                        </a:rPr>
                        <a:t>Used in small and large (horse) animals, mainly for maintenance (2-8 ml/45 kg/</a:t>
                      </a:r>
                      <a:r>
                        <a:rPr lang="en-US" sz="1800" dirty="0" err="1">
                          <a:effectLst/>
                          <a:latin typeface="Comic Sans MS" panose="030F0702030302020204" pitchFamily="66" charset="0"/>
                        </a:rPr>
                        <a:t>hr</a:t>
                      </a:r>
                      <a:r>
                        <a:rPr lang="en-US" sz="1800" dirty="0">
                          <a:effectLst/>
                          <a:latin typeface="Comic Sans MS" panose="030F0702030302020204" pitchFamily="66" charset="0"/>
                        </a:rPr>
                        <a:t>) of </a:t>
                      </a:r>
                      <a:r>
                        <a:rPr lang="en-US" sz="1800" dirty="0" err="1">
                          <a:effectLst/>
                          <a:latin typeface="Comic Sans MS" panose="030F0702030302020204" pitchFamily="66" charset="0"/>
                        </a:rPr>
                        <a:t>anaesthesia</a:t>
                      </a:r>
                      <a:r>
                        <a:rPr lang="en-US" sz="1800" dirty="0">
                          <a:effectLst/>
                          <a:latin typeface="Comic Sans MS" panose="030F0702030302020204" pitchFamily="66" charset="0"/>
                        </a:rPr>
                        <a:t> with NO</a:t>
                      </a:r>
                      <a:r>
                        <a:rPr lang="en-US" sz="1800" baseline="-25000" dirty="0"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  <a:r>
                        <a:rPr lang="en-US" sz="1800" dirty="0">
                          <a:effectLst/>
                          <a:latin typeface="Comic Sans MS" panose="030F0702030302020204" pitchFamily="66" charset="0"/>
                        </a:rPr>
                        <a:t>, after induction by ultra-short acting barbiturate. </a:t>
                      </a:r>
                      <a:endParaRPr lang="en-IN" sz="18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57250" algn="l"/>
                        </a:tabLst>
                      </a:pPr>
                      <a:r>
                        <a:rPr lang="en-US" sz="1800" dirty="0">
                          <a:effectLst/>
                          <a:latin typeface="Comic Sans MS" panose="030F0702030302020204" pitchFamily="66" charset="0"/>
                        </a:rPr>
                        <a:t>Used in small or large animal surgery for induction (3% MF+N</a:t>
                      </a:r>
                      <a:r>
                        <a:rPr lang="en-US" sz="1800" baseline="-25000" dirty="0"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  <a:r>
                        <a:rPr lang="en-US" sz="1800" dirty="0">
                          <a:effectLst/>
                          <a:latin typeface="Comic Sans MS" panose="030F0702030302020204" pitchFamily="66" charset="0"/>
                        </a:rPr>
                        <a:t>O(70%)+O</a:t>
                      </a:r>
                      <a:r>
                        <a:rPr lang="en-US" sz="1800" baseline="-25000" dirty="0"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  <a:r>
                        <a:rPr lang="en-US" sz="1800" dirty="0">
                          <a:effectLst/>
                          <a:latin typeface="Comic Sans MS" panose="030F0702030302020204" pitchFamily="66" charset="0"/>
                        </a:rPr>
                        <a:t>(27%) and maintenance (2-3%)</a:t>
                      </a:r>
                      <a:endParaRPr lang="en-IN" sz="18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2801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89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1602</TotalTime>
  <Words>1268</Words>
  <Application>Microsoft Office PowerPoint</Application>
  <PresentationFormat>Widescreen</PresentationFormat>
  <Paragraphs>135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Aharoni</vt:lpstr>
      <vt:lpstr>Aparajita</vt:lpstr>
      <vt:lpstr>Arial</vt:lpstr>
      <vt:lpstr>Arial Rounded MT Bold</vt:lpstr>
      <vt:lpstr>Berlin Sans FB</vt:lpstr>
      <vt:lpstr>Calibri</vt:lpstr>
      <vt:lpstr>Century Gothic</vt:lpstr>
      <vt:lpstr>Comic Sans MS</vt:lpstr>
      <vt:lpstr>Times New Roman</vt:lpstr>
      <vt:lpstr>Wingdings 3</vt:lpstr>
      <vt:lpstr>Wisp</vt:lpstr>
      <vt:lpstr>PowerPoint Presentation</vt:lpstr>
      <vt:lpstr>INHALATIONAL ANAESTHETICS</vt:lpstr>
      <vt:lpstr>INHALATIONAL ANAESTHETICS contd…</vt:lpstr>
      <vt:lpstr>PowerPoint Presentation</vt:lpstr>
      <vt:lpstr>PowerPoint Presentation</vt:lpstr>
      <vt:lpstr>Volatile Anaesthetics</vt:lpstr>
      <vt:lpstr>PowerPoint Presentation</vt:lpstr>
      <vt:lpstr>PowerPoint Presentation</vt:lpstr>
      <vt:lpstr>PowerPoint Presentation</vt:lpstr>
      <vt:lpstr>Enflurane</vt:lpstr>
      <vt:lpstr>Isoflurane</vt:lpstr>
      <vt:lpstr>Chloroform</vt:lpstr>
      <vt:lpstr>Nitrous Oxide (N2O; Laughing gas) </vt:lpstr>
      <vt:lpstr>Cyclopropane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Dr. Nirbhay Kumar</cp:lastModifiedBy>
  <cp:revision>109</cp:revision>
  <dcterms:created xsi:type="dcterms:W3CDTF">2019-01-23T05:57:38Z</dcterms:created>
  <dcterms:modified xsi:type="dcterms:W3CDTF">2020-04-23T03:53:57Z</dcterms:modified>
</cp:coreProperties>
</file>