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96" r:id="rId4"/>
    <p:sldId id="293" r:id="rId5"/>
    <p:sldId id="297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6" d="100"/>
          <a:sy n="66" d="100"/>
        </p:scale>
        <p:origin x="123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4584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 smtClean="0">
                <a:solidFill>
                  <a:srgbClr val="FF0000"/>
                </a:solidFill>
              </a:rPr>
              <a:t>Bioenhancer</a:t>
            </a:r>
            <a:r>
              <a:rPr lang="en-IN" sz="3200" b="1" dirty="0" smtClean="0">
                <a:solidFill>
                  <a:srgbClr val="FF0000"/>
                </a:solidFill>
              </a:rPr>
              <a:t>, Immunostimulants &amp; </a:t>
            </a:r>
            <a:r>
              <a:rPr lang="en-IN" sz="3200" b="1" dirty="0" err="1" smtClean="0">
                <a:solidFill>
                  <a:srgbClr val="FF0000"/>
                </a:solidFill>
              </a:rPr>
              <a:t>Immunouppresants</a:t>
            </a:r>
            <a:r>
              <a:rPr lang="en-IN" sz="3600" dirty="0" smtClean="0"/>
              <a:t>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800600"/>
          </a:xfrm>
        </p:spPr>
        <p:txBody>
          <a:bodyPr/>
          <a:lstStyle/>
          <a:p>
            <a:pPr marL="0" lvl="0" indent="0">
              <a:buClr>
                <a:srgbClr val="3891A7"/>
              </a:buClr>
              <a:buNone/>
            </a:pPr>
            <a:endParaRPr lang="en-IN" b="1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 smtClean="0">
                <a:solidFill>
                  <a:srgbClr val="0070C0"/>
                </a:solidFill>
              </a:rPr>
              <a:t>Presented </a:t>
            </a:r>
            <a:r>
              <a:rPr lang="en-IN" b="1" dirty="0">
                <a:solidFill>
                  <a:srgbClr val="0070C0"/>
                </a:solidFill>
              </a:rPr>
              <a:t>by:-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b="1" dirty="0">
                <a:solidFill>
                  <a:srgbClr val="0070C0"/>
                </a:solidFill>
              </a:rPr>
              <a:t>                                            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>
                <a:solidFill>
                  <a:srgbClr val="0070C0"/>
                </a:solidFill>
              </a:rPr>
              <a:t>                                            </a:t>
            </a:r>
            <a:r>
              <a:rPr lang="en-IN" sz="2400" b="1" dirty="0" err="1">
                <a:solidFill>
                  <a:srgbClr val="0070C0"/>
                </a:solidFill>
              </a:rPr>
              <a:t>Dr.Archana</a:t>
            </a:r>
            <a:endParaRPr lang="en-IN" sz="2400" b="1" dirty="0">
              <a:solidFill>
                <a:srgbClr val="0070C0"/>
              </a:solidFill>
            </a:endParaRPr>
          </a:p>
          <a:p>
            <a:pPr marL="0" lvl="0" indent="0" algn="just">
              <a:buClr>
                <a:srgbClr val="3891A7"/>
              </a:buClr>
              <a:buNone/>
            </a:pPr>
            <a:r>
              <a:rPr lang="en-IN" sz="2400" b="1" dirty="0">
                <a:solidFill>
                  <a:srgbClr val="0070C0"/>
                </a:solidFill>
              </a:rPr>
              <a:t>                    Assistant </a:t>
            </a:r>
            <a:r>
              <a:rPr lang="en-IN" sz="2400" b="1" dirty="0" err="1">
                <a:solidFill>
                  <a:srgbClr val="0070C0"/>
                </a:solidFill>
              </a:rPr>
              <a:t>Professor_cum_Jr</a:t>
            </a:r>
            <a:r>
              <a:rPr lang="en-IN" sz="2400" b="1" dirty="0">
                <a:solidFill>
                  <a:srgbClr val="0070C0"/>
                </a:solidFill>
              </a:rPr>
              <a:t> </a:t>
            </a:r>
            <a:r>
              <a:rPr lang="en-IN" sz="2400" b="1" dirty="0" smtClean="0">
                <a:solidFill>
                  <a:srgbClr val="0070C0"/>
                </a:solidFill>
              </a:rPr>
              <a:t>.</a:t>
            </a:r>
            <a:r>
              <a:rPr lang="en-IN" sz="2400" b="1" dirty="0">
                <a:solidFill>
                  <a:srgbClr val="0070C0"/>
                </a:solidFill>
              </a:rPr>
              <a:t>Scientist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>
                <a:solidFill>
                  <a:srgbClr val="0070C0"/>
                </a:solidFill>
              </a:rPr>
              <a:t>                     </a:t>
            </a:r>
            <a:r>
              <a:rPr lang="en-IN" sz="2400" b="1" dirty="0" err="1">
                <a:solidFill>
                  <a:srgbClr val="0070C0"/>
                </a:solidFill>
              </a:rPr>
              <a:t>Deptt.Of</a:t>
            </a:r>
            <a:r>
              <a:rPr lang="en-IN" sz="2400" b="1" dirty="0">
                <a:solidFill>
                  <a:srgbClr val="0070C0"/>
                </a:solidFill>
              </a:rPr>
              <a:t> Pharmacology &amp; Toxicology</a:t>
            </a:r>
          </a:p>
          <a:p>
            <a:pPr marL="0" lvl="0" indent="0">
              <a:buClr>
                <a:srgbClr val="3891A7"/>
              </a:buClr>
              <a:buNone/>
            </a:pPr>
            <a:r>
              <a:rPr lang="en-IN" sz="2400" b="1" dirty="0">
                <a:solidFill>
                  <a:srgbClr val="0070C0"/>
                </a:solidFill>
              </a:rPr>
              <a:t>                              Bihar Veterinary College, Patna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82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Content of chapter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lnSpc>
                <a:spcPct val="170000"/>
              </a:lnSpc>
              <a:buNone/>
            </a:pPr>
            <a:r>
              <a:rPr lang="en-IN" sz="2800" dirty="0" smtClean="0">
                <a:solidFill>
                  <a:srgbClr val="0070C0"/>
                </a:solidFill>
              </a:rPr>
              <a:t> * </a:t>
            </a:r>
            <a:r>
              <a:rPr lang="en-IN" sz="2800" dirty="0" err="1" smtClean="0">
                <a:solidFill>
                  <a:srgbClr val="0070C0"/>
                </a:solidFill>
              </a:rPr>
              <a:t>Bioenhancer</a:t>
            </a:r>
            <a:endParaRPr lang="en-IN" sz="2800" dirty="0" smtClean="0">
              <a:solidFill>
                <a:srgbClr val="0070C0"/>
              </a:solidFill>
            </a:endParaRPr>
          </a:p>
          <a:p>
            <a:pPr marL="82296" indent="0">
              <a:lnSpc>
                <a:spcPct val="170000"/>
              </a:lnSpc>
              <a:buNone/>
            </a:pPr>
            <a:r>
              <a:rPr lang="en-IN" sz="2800" dirty="0" smtClean="0">
                <a:solidFill>
                  <a:srgbClr val="0070C0"/>
                </a:solidFill>
              </a:rPr>
              <a:t> * Immunostimulants </a:t>
            </a:r>
          </a:p>
          <a:p>
            <a:pPr marL="82296" indent="0">
              <a:lnSpc>
                <a:spcPct val="170000"/>
              </a:lnSpc>
              <a:buNone/>
            </a:pPr>
            <a:r>
              <a:rPr lang="en-IN" sz="2800" dirty="0" smtClean="0">
                <a:solidFill>
                  <a:srgbClr val="0070C0"/>
                </a:solidFill>
              </a:rPr>
              <a:t> * </a:t>
            </a:r>
            <a:r>
              <a:rPr lang="en-IN" sz="2800" dirty="0" err="1" smtClean="0">
                <a:solidFill>
                  <a:srgbClr val="0070C0"/>
                </a:solidFill>
              </a:rPr>
              <a:t>Immunoupprent</a:t>
            </a:r>
            <a:r>
              <a:rPr lang="en-IN" sz="2800" dirty="0" smtClean="0">
                <a:solidFill>
                  <a:srgbClr val="0070C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Bioenhancers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</a:rPr>
              <a:t>  Bio-enhancers are substances which </a:t>
            </a:r>
          </a:p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</a:rPr>
              <a:t>  stimulate and enhance the bioavailability and </a:t>
            </a:r>
            <a:r>
              <a:rPr lang="en-IN" dirty="0" err="1" smtClean="0">
                <a:solidFill>
                  <a:srgbClr val="0070C0"/>
                </a:solidFill>
              </a:rPr>
              <a:t>bioefficacy</a:t>
            </a:r>
            <a:r>
              <a:rPr lang="en-IN" dirty="0" smtClean="0">
                <a:solidFill>
                  <a:srgbClr val="0070C0"/>
                </a:solidFill>
              </a:rPr>
              <a:t> of drug with which it is combined with or </a:t>
            </a:r>
            <a:r>
              <a:rPr lang="en-IN" dirty="0" err="1" smtClean="0">
                <a:solidFill>
                  <a:srgbClr val="0070C0"/>
                </a:solidFill>
              </a:rPr>
              <a:t>withiut</a:t>
            </a:r>
            <a:r>
              <a:rPr lang="en-IN" dirty="0" smtClean="0">
                <a:solidFill>
                  <a:srgbClr val="0070C0"/>
                </a:solidFill>
              </a:rPr>
              <a:t> any typical pharmacological activity.</a:t>
            </a:r>
          </a:p>
          <a:p>
            <a:pPr algn="just">
              <a:buNone/>
            </a:pPr>
            <a:endParaRPr lang="en-IN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IN" dirty="0" err="1" smtClean="0">
                <a:solidFill>
                  <a:srgbClr val="FA1A9A"/>
                </a:solidFill>
              </a:rPr>
              <a:t>E.g</a:t>
            </a:r>
            <a:r>
              <a:rPr lang="en-IN" dirty="0" smtClean="0">
                <a:solidFill>
                  <a:srgbClr val="FA1A9A"/>
                </a:solidFill>
              </a:rPr>
              <a:t>:- </a:t>
            </a:r>
            <a:r>
              <a:rPr lang="en-IN" dirty="0" err="1" smtClean="0">
                <a:solidFill>
                  <a:srgbClr val="FA1A9A"/>
                </a:solidFill>
              </a:rPr>
              <a:t>piperine</a:t>
            </a:r>
            <a:r>
              <a:rPr lang="en-IN" dirty="0" smtClean="0">
                <a:solidFill>
                  <a:srgbClr val="FA1A9A"/>
                </a:solidFill>
              </a:rPr>
              <a:t>, aloe </a:t>
            </a:r>
            <a:r>
              <a:rPr lang="en-IN" dirty="0" err="1" smtClean="0">
                <a:solidFill>
                  <a:srgbClr val="FA1A9A"/>
                </a:solidFill>
              </a:rPr>
              <a:t>vera</a:t>
            </a:r>
            <a:r>
              <a:rPr lang="en-IN" dirty="0" smtClean="0">
                <a:solidFill>
                  <a:srgbClr val="FA1A9A"/>
                </a:solidFill>
              </a:rPr>
              <a:t>, </a:t>
            </a:r>
            <a:r>
              <a:rPr lang="en-IN" dirty="0" err="1" smtClean="0">
                <a:solidFill>
                  <a:srgbClr val="FA1A9A"/>
                </a:solidFill>
              </a:rPr>
              <a:t>allicin</a:t>
            </a:r>
            <a:r>
              <a:rPr lang="en-IN" dirty="0" smtClean="0">
                <a:solidFill>
                  <a:srgbClr val="FA1A9A"/>
                </a:solidFill>
              </a:rPr>
              <a:t>, </a:t>
            </a:r>
            <a:r>
              <a:rPr lang="en-IN" dirty="0" err="1" smtClean="0">
                <a:solidFill>
                  <a:srgbClr val="FA1A9A"/>
                </a:solidFill>
              </a:rPr>
              <a:t>quercetin</a:t>
            </a:r>
            <a:r>
              <a:rPr lang="en-IN" dirty="0" smtClean="0">
                <a:solidFill>
                  <a:srgbClr val="FA1A9A"/>
                </a:solidFill>
              </a:rPr>
              <a:t> etc are commonly used as </a:t>
            </a:r>
            <a:r>
              <a:rPr lang="en-IN" dirty="0" err="1" smtClean="0">
                <a:solidFill>
                  <a:srgbClr val="FA1A9A"/>
                </a:solidFill>
              </a:rPr>
              <a:t>bioenhancer</a:t>
            </a:r>
            <a:r>
              <a:rPr lang="en-IN" dirty="0" smtClean="0">
                <a:solidFill>
                  <a:srgbClr val="FA1A9A"/>
                </a:solidFill>
              </a:rPr>
              <a:t>.</a:t>
            </a:r>
            <a:endParaRPr lang="en-IN" dirty="0">
              <a:solidFill>
                <a:srgbClr val="FA1A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Immunostimulants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70C0"/>
                </a:solidFill>
              </a:rPr>
              <a:t>   Immunostimulants</a:t>
            </a:r>
            <a:r>
              <a:rPr lang="en-IN" dirty="0" smtClean="0">
                <a:solidFill>
                  <a:srgbClr val="0070C0"/>
                </a:solidFill>
              </a:rPr>
              <a:t>, also known as immunostimulators, are the substances  that stimulate the immune system by inducing activation or increasing activity of any of its components. </a:t>
            </a:r>
          </a:p>
          <a:p>
            <a:pPr>
              <a:buNone/>
            </a:pPr>
            <a:r>
              <a:rPr lang="en-IN" dirty="0" err="1" smtClean="0">
                <a:solidFill>
                  <a:srgbClr val="FA1A9A"/>
                </a:solidFill>
              </a:rPr>
              <a:t>Eg</a:t>
            </a:r>
            <a:r>
              <a:rPr lang="en-IN" dirty="0" smtClean="0">
                <a:solidFill>
                  <a:srgbClr val="FA1A9A"/>
                </a:solidFill>
              </a:rPr>
              <a:t>:- Interferon, interleukins, vaccines etc.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FF0000"/>
                </a:solidFill>
              </a:rPr>
              <a:t>Immunosuppresants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>
                <a:solidFill>
                  <a:srgbClr val="0070C0"/>
                </a:solidFill>
              </a:rPr>
              <a:t>These are the drugs which inhibit cellular/</a:t>
            </a:r>
            <a:r>
              <a:rPr lang="en-IN" dirty="0" err="1" smtClean="0">
                <a:solidFill>
                  <a:srgbClr val="0070C0"/>
                </a:solidFill>
              </a:rPr>
              <a:t>humoral</a:t>
            </a:r>
            <a:r>
              <a:rPr lang="en-IN" dirty="0" smtClean="0">
                <a:solidFill>
                  <a:srgbClr val="0070C0"/>
                </a:solidFill>
              </a:rPr>
              <a:t> or both immune response and have their major use in organ transplantation and auto immune disease.</a:t>
            </a:r>
          </a:p>
          <a:p>
            <a:pPr>
              <a:buNone/>
            </a:pPr>
            <a:endParaRPr lang="en-IN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sz="2000" b="1" dirty="0" err="1" smtClean="0">
                <a:solidFill>
                  <a:srgbClr val="FA1A9A"/>
                </a:solidFill>
              </a:rPr>
              <a:t>Eg</a:t>
            </a:r>
            <a:r>
              <a:rPr lang="en-IN" sz="2000" b="1" dirty="0" smtClean="0">
                <a:solidFill>
                  <a:srgbClr val="FA1A9A"/>
                </a:solidFill>
              </a:rPr>
              <a:t>:- </a:t>
            </a:r>
            <a:r>
              <a:rPr lang="en-IN" sz="2000" b="1" dirty="0" err="1" smtClean="0">
                <a:solidFill>
                  <a:srgbClr val="FA1A9A"/>
                </a:solidFill>
              </a:rPr>
              <a:t>Azathioprine</a:t>
            </a:r>
            <a:r>
              <a:rPr lang="en-IN" sz="2000" b="1" dirty="0" smtClean="0">
                <a:solidFill>
                  <a:srgbClr val="FA1A9A"/>
                </a:solidFill>
              </a:rPr>
              <a:t>, Cyclosporine, </a:t>
            </a:r>
            <a:r>
              <a:rPr lang="en-IN" sz="2000" b="1" dirty="0" err="1" smtClean="0">
                <a:solidFill>
                  <a:srgbClr val="FA1A9A"/>
                </a:solidFill>
              </a:rPr>
              <a:t>antithymocyte</a:t>
            </a:r>
            <a:r>
              <a:rPr lang="en-IN" sz="2000" b="1" dirty="0" smtClean="0">
                <a:solidFill>
                  <a:srgbClr val="FA1A9A"/>
                </a:solidFill>
              </a:rPr>
              <a:t> globulin etc.</a:t>
            </a:r>
            <a:endParaRPr lang="en-IN" sz="2000" b="1" dirty="0">
              <a:solidFill>
                <a:srgbClr val="FA1A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814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4130</TotalTime>
  <Words>159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Bioenhancer, Immunostimulants &amp; Immunouppresants </vt:lpstr>
      <vt:lpstr>Content of chapter</vt:lpstr>
      <vt:lpstr>Bioenhancers</vt:lpstr>
      <vt:lpstr>Immunostimulants</vt:lpstr>
      <vt:lpstr>Immunosuppresants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Bioenhancers immunostimulant</dc:title>
  <dc:creator>archana_dr@yahoo.com; ARCHANA</dc:creator>
  <cp:lastModifiedBy>Dr. Nirbhay Kumar</cp:lastModifiedBy>
  <cp:revision>78</cp:revision>
  <dcterms:created xsi:type="dcterms:W3CDTF">2006-08-16T00:00:00Z</dcterms:created>
  <dcterms:modified xsi:type="dcterms:W3CDTF">2020-04-10T15:38:06Z</dcterms:modified>
</cp:coreProperties>
</file>