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6"/>
  </p:notesMasterIdLst>
  <p:sldIdLst>
    <p:sldId id="341" r:id="rId2"/>
    <p:sldId id="257" r:id="rId3"/>
    <p:sldId id="258" r:id="rId4"/>
    <p:sldId id="259" r:id="rId5"/>
    <p:sldId id="260" r:id="rId6"/>
    <p:sldId id="261" r:id="rId7"/>
    <p:sldId id="263" r:id="rId8"/>
    <p:sldId id="344" r:id="rId9"/>
    <p:sldId id="264" r:id="rId10"/>
    <p:sldId id="343" r:id="rId11"/>
    <p:sldId id="321" r:id="rId12"/>
    <p:sldId id="270" r:id="rId13"/>
    <p:sldId id="345" r:id="rId14"/>
    <p:sldId id="271" r:id="rId15"/>
    <p:sldId id="346" r:id="rId16"/>
    <p:sldId id="272" r:id="rId17"/>
    <p:sldId id="274" r:id="rId18"/>
    <p:sldId id="347" r:id="rId19"/>
    <p:sldId id="276" r:id="rId20"/>
    <p:sldId id="277" r:id="rId21"/>
    <p:sldId id="279" r:id="rId22"/>
    <p:sldId id="280" r:id="rId23"/>
    <p:sldId id="281" r:id="rId24"/>
    <p:sldId id="34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61" d="100"/>
          <a:sy n="61" d="100"/>
        </p:scale>
        <p:origin x="7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F86E5-76C9-4C59-BB84-C776B8A9A28B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8DE3B-C6E7-462A-A9FB-1075922F6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590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647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6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6099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812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9051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976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043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985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737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433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097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14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55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59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1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650124" y="1021088"/>
            <a:ext cx="9627476" cy="135425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Berlin Sans FB" pitchFamily="34" charset="0"/>
              </a:rPr>
              <a:t>Intravenous </a:t>
            </a:r>
            <a:r>
              <a:rPr lang="en-US" sz="6000" dirty="0" err="1" smtClean="0">
                <a:latin typeface="Berlin Sans FB" pitchFamily="34" charset="0"/>
              </a:rPr>
              <a:t>Anaesthetics</a:t>
            </a:r>
            <a:endParaRPr lang="en-US" sz="6000" dirty="0">
              <a:latin typeface="Berlin Sans FB" pitchFamily="34" charset="0"/>
              <a:cs typeface="Aharoni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20413" y="4064918"/>
            <a:ext cx="952194" cy="9698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281" y="4028229"/>
            <a:ext cx="1196387" cy="100649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37380" y="4443066"/>
            <a:ext cx="111514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Dr.Kumari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 </a:t>
            </a:r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Anjana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/>
            </a:r>
            <a:b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  <a:t>Assistant Professor</a:t>
            </a:r>
            <a:b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800" dirty="0" err="1" smtClean="0">
                <a:latin typeface="Comic Sans MS" panose="030F0702030302020204" pitchFamily="66" charset="0"/>
                <a:cs typeface="Aharoni" pitchFamily="2" charset="-79"/>
              </a:rPr>
              <a:t>Deptt</a:t>
            </a:r>
            <a: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  <a:t>. of Veterinary Pharmacology &amp; Toxicology</a:t>
            </a:r>
          </a:p>
          <a:p>
            <a:pPr algn="ctr"/>
            <a: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  <a:t>Bihar Veterinary College, Bihar Animal Sciences University, Patna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1283" y="423694"/>
            <a:ext cx="9512974" cy="816383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MOA of Barbiturates   </a:t>
            </a:r>
            <a:r>
              <a:rPr lang="en-IN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contd</a:t>
            </a:r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…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235" y="1513347"/>
            <a:ext cx="11193517" cy="444602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en-IN" sz="3200" dirty="0" smtClean="0">
                <a:latin typeface="Comic Sans MS" panose="030F0702030302020204" pitchFamily="66" charset="0"/>
              </a:rPr>
              <a:t>At high concentrations, barbiturates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directly increase Cl</a:t>
            </a:r>
            <a:r>
              <a:rPr lang="en-IN" sz="3200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conductance </a:t>
            </a:r>
            <a:r>
              <a:rPr lang="en-IN" sz="32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(GABA- mimetic action; contrast BZD which have only  GABA facilitatory action)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inhibit </a:t>
            </a:r>
            <a:r>
              <a:rPr lang="en-IN" sz="3200" dirty="0" smtClean="0">
                <a:latin typeface="Comic Sans MS" panose="030F0702030302020204" pitchFamily="66" charset="0"/>
              </a:rPr>
              <a:t>Ca++  dependent release of neurotransmitter.</a:t>
            </a:r>
          </a:p>
          <a:p>
            <a:pPr algn="just">
              <a:spcBef>
                <a:spcPts val="1200"/>
              </a:spcBef>
            </a:pPr>
            <a:r>
              <a:rPr lang="en-IN" sz="3200" dirty="0" smtClean="0">
                <a:latin typeface="Comic Sans MS" panose="030F0702030302020204" pitchFamily="66" charset="0"/>
              </a:rPr>
              <a:t>In addition they depress glutamate induced neuronal depolarization through AMPA receptors.</a:t>
            </a:r>
          </a:p>
          <a:p>
            <a:pPr algn="just">
              <a:spcBef>
                <a:spcPts val="1200"/>
              </a:spcBef>
            </a:pPr>
            <a:r>
              <a:rPr lang="en-IN" sz="3200" dirty="0" smtClean="0">
                <a:latin typeface="Comic Sans MS" panose="030F0702030302020204" pitchFamily="66" charset="0"/>
              </a:rPr>
              <a:t>At very high concentrations, barbiturates depress voltage sensitive of Na</a:t>
            </a:r>
            <a:r>
              <a:rPr lang="en-IN" sz="3200" baseline="30000" dirty="0" smtClean="0">
                <a:latin typeface="Comic Sans MS" panose="030F0702030302020204" pitchFamily="66" charset="0"/>
              </a:rPr>
              <a:t>+</a:t>
            </a:r>
            <a:r>
              <a:rPr lang="en-IN" sz="3200" dirty="0" smtClean="0">
                <a:latin typeface="Comic Sans MS" panose="030F0702030302020204" pitchFamily="66" charset="0"/>
              </a:rPr>
              <a:t>  and K</a:t>
            </a:r>
            <a:r>
              <a:rPr lang="en-IN" sz="3200" baseline="30000" dirty="0" smtClean="0">
                <a:latin typeface="Comic Sans MS" panose="030F0702030302020204" pitchFamily="66" charset="0"/>
              </a:rPr>
              <a:t>+</a:t>
            </a:r>
            <a:r>
              <a:rPr lang="en-IN" sz="3200" dirty="0" smtClean="0">
                <a:latin typeface="Comic Sans MS" panose="030F0702030302020204" pitchFamily="66" charset="0"/>
              </a:rPr>
              <a:t> channels.</a:t>
            </a:r>
          </a:p>
        </p:txBody>
      </p:sp>
    </p:spTree>
    <p:extLst>
      <p:ext uri="{BB962C8B-B14F-4D97-AF65-F5344CB8AC3E}">
        <p14:creationId xmlns:p14="http://schemas.microsoft.com/office/powerpoint/2010/main" val="273871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mechanism of action of barbiturates pp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96313" y="1217712"/>
            <a:ext cx="4096596" cy="432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665960" y="354677"/>
            <a:ext cx="99269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itchFamily="34" charset="0"/>
                <a:cs typeface="Times New Roman" pitchFamily="18" charset="0"/>
              </a:rPr>
              <a:t>Fig: GABA Receptor chloride channel complex</a:t>
            </a:r>
            <a:endParaRPr lang="en-US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914400"/>
            <a:ext cx="231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1104452" y="5898903"/>
            <a:ext cx="5832376" cy="70788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itchFamily="34" charset="0"/>
                <a:cs typeface="Times New Roman" pitchFamily="18" charset="0"/>
              </a:rPr>
              <a:t>Fig: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itchFamily="34" charset="0"/>
                <a:cs typeface="Times New Roman" pitchFamily="18" charset="0"/>
              </a:rPr>
              <a:t> GABA Receptor chloride</a:t>
            </a:r>
            <a:r>
              <a:rPr lang="en-US" sz="2000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 pitchFamily="34" charset="0"/>
                <a:cs typeface="Times New Roman" pitchFamily="18" charset="0"/>
              </a:rPr>
              <a:t> channel complex.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 pitchFamily="34" charset="0"/>
                <a:cs typeface="Times New Roman" pitchFamily="18" charset="0"/>
              </a:rPr>
              <a:t>(linear view)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21950" y="5891799"/>
            <a:ext cx="4070959" cy="635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latin typeface="Comic Sans MS" panose="030F0702030302020204" pitchFamily="66" charset="0"/>
              </a:rPr>
              <a:t>Fig:</a:t>
            </a:r>
            <a:r>
              <a:rPr lang="en-IN" dirty="0" smtClean="0">
                <a:latin typeface="Comic Sans MS" panose="030F0702030302020204" pitchFamily="66" charset="0"/>
              </a:rPr>
              <a:t> GABA Receptor (front view)</a:t>
            </a:r>
            <a:endParaRPr lang="en-US" dirty="0" smtClean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942" y="1346661"/>
            <a:ext cx="3897769" cy="432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56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656" y="389023"/>
            <a:ext cx="11093343" cy="1032852"/>
          </a:xfrm>
        </p:spPr>
        <p:txBody>
          <a:bodyPr>
            <a:noAutofit/>
          </a:bodyPr>
          <a:lstStyle/>
          <a:p>
            <a:pPr algn="ctr"/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Drugs </a:t>
            </a:r>
            <a:r>
              <a:rPr lang="en-IN" b="1" dirty="0">
                <a:solidFill>
                  <a:srgbClr val="FF0000"/>
                </a:solidFill>
                <a:latin typeface="Comic Sans MS" panose="030F0702030302020204" pitchFamily="66" charset="0"/>
              </a:rPr>
              <a:t>affecting </a:t>
            </a: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GABA</a:t>
            </a:r>
            <a:r>
              <a:rPr lang="en-IN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IN" b="1" dirty="0">
                <a:solidFill>
                  <a:srgbClr val="FF0000"/>
                </a:solidFill>
                <a:latin typeface="Comic Sans MS" panose="030F0702030302020204" pitchFamily="66" charset="0"/>
              </a:rPr>
              <a:t>receptor – Cl</a:t>
            </a:r>
            <a:r>
              <a:rPr lang="en-IN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- </a:t>
            </a: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Channel complex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782" y="1909703"/>
            <a:ext cx="10291128" cy="4039148"/>
          </a:xfrm>
        </p:spPr>
        <p:txBody>
          <a:bodyPr>
            <a:noAutofit/>
          </a:bodyPr>
          <a:lstStyle/>
          <a:p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GABA</a:t>
            </a:r>
            <a:r>
              <a:rPr lang="en-IN" sz="3200" dirty="0" smtClean="0">
                <a:latin typeface="Comic Sans MS" panose="030F0702030302020204" pitchFamily="66" charset="0"/>
              </a:rPr>
              <a:t>: Endogenous agonist at </a:t>
            </a:r>
            <a:r>
              <a:rPr lang="en-IN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GABA</a:t>
            </a:r>
            <a:r>
              <a:rPr lang="en-IN" sz="3200" b="1" baseline="-25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r>
              <a:rPr lang="en-IN" sz="32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receptor– promote</a:t>
            </a:r>
            <a:r>
              <a:rPr lang="en-IN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Cl</a:t>
            </a:r>
            <a:r>
              <a:rPr lang="en-IN" sz="3200" b="1" baseline="30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 </a:t>
            </a:r>
            <a:r>
              <a:rPr lang="en-IN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influx</a:t>
            </a:r>
          </a:p>
          <a:p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Mucimol: </a:t>
            </a:r>
            <a:r>
              <a:rPr lang="en-IN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agonist</a:t>
            </a:r>
            <a:r>
              <a:rPr lang="en-IN" sz="3200" dirty="0">
                <a:latin typeface="Comic Sans MS" panose="030F0702030302020204" pitchFamily="66" charset="0"/>
              </a:rPr>
              <a:t> at </a:t>
            </a:r>
            <a:r>
              <a:rPr lang="en-IN" sz="32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GABA</a:t>
            </a:r>
            <a:r>
              <a:rPr lang="en-IN" sz="3200" b="1" baseline="-2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A</a:t>
            </a:r>
            <a:r>
              <a:rPr lang="en-IN" sz="32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site</a:t>
            </a:r>
          </a:p>
          <a:p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Bicuculline: </a:t>
            </a:r>
            <a:r>
              <a:rPr lang="en-IN" sz="3200" b="1" dirty="0" smtClean="0">
                <a:latin typeface="Comic Sans MS" panose="030F0702030302020204" pitchFamily="66" charset="0"/>
              </a:rPr>
              <a:t>competitive antagonist at </a:t>
            </a:r>
            <a:r>
              <a:rPr lang="en-I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GABA</a:t>
            </a:r>
            <a:r>
              <a:rPr lang="en-IN" sz="32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IN" sz="320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receptor</a:t>
            </a:r>
          </a:p>
          <a:p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Picrotoxin: </a:t>
            </a:r>
            <a:r>
              <a:rPr lang="en-IN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Blocks </a:t>
            </a:r>
            <a:r>
              <a:rPr lang="en-IN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Cl</a:t>
            </a:r>
            <a:r>
              <a:rPr lang="en-IN" sz="32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-    </a:t>
            </a:r>
            <a:r>
              <a:rPr lang="en-IN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Channel </a:t>
            </a:r>
            <a:r>
              <a:rPr lang="en-IN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noncompetitively</a:t>
            </a:r>
            <a:r>
              <a:rPr lang="en-IN" sz="32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; acts on picrotoxin sensitive site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56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028" y="294432"/>
            <a:ext cx="10515600" cy="1032852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Drugs </a:t>
            </a:r>
            <a:r>
              <a:rPr lang="en-I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affecting 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GABA</a:t>
            </a:r>
            <a:r>
              <a:rPr lang="en-IN" sz="32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I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receptor – Cl</a:t>
            </a:r>
            <a:r>
              <a:rPr lang="en-IN" sz="320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-  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Channel </a:t>
            </a:r>
            <a:r>
              <a:rPr lang="en-I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complex 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</a:t>
            </a:r>
            <a:r>
              <a:rPr lang="en-IN" sz="24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contd</a:t>
            </a:r>
            <a:r>
              <a:rPr lang="en-IN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…</a:t>
            </a:r>
            <a:r>
              <a:rPr lang="en-I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I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en-IN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431" y="1478780"/>
            <a:ext cx="11048197" cy="5463299"/>
          </a:xfrm>
        </p:spPr>
        <p:txBody>
          <a:bodyPr>
            <a:noAutofit/>
          </a:bodyPr>
          <a:lstStyle/>
          <a:p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Barbiturates</a:t>
            </a:r>
            <a:r>
              <a:rPr lang="en-IN" sz="3200" dirty="0" smtClean="0">
                <a:latin typeface="Comic Sans MS" panose="030F0702030302020204" pitchFamily="66" charset="0"/>
              </a:rPr>
              <a:t>: </a:t>
            </a:r>
            <a:r>
              <a:rPr lang="en-IN" sz="3200" b="1" dirty="0" smtClean="0">
                <a:latin typeface="Comic Sans MS" panose="030F0702030302020204" pitchFamily="66" charset="0"/>
              </a:rPr>
              <a:t>Agonist at an allosteric site</a:t>
            </a:r>
            <a:r>
              <a:rPr lang="en-IN" sz="3200" dirty="0" smtClean="0">
                <a:latin typeface="Comic Sans MS" panose="030F0702030302020204" pitchFamily="66" charset="0"/>
              </a:rPr>
              <a:t>; prolong GABA action; open</a:t>
            </a:r>
            <a:r>
              <a:rPr lang="en-I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Cl</a:t>
            </a:r>
            <a:r>
              <a:rPr lang="en-IN" sz="320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-  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Channel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Alcohol, Inhalational anaesthetics, Propofol</a:t>
            </a:r>
            <a:r>
              <a:rPr lang="en-IN" sz="3200" dirty="0" smtClean="0">
                <a:latin typeface="Comic Sans MS" panose="030F0702030302020204" pitchFamily="66" charset="0"/>
              </a:rPr>
              <a:t>: </a:t>
            </a:r>
            <a:r>
              <a:rPr lang="en-IN" sz="3200" dirty="0">
                <a:latin typeface="Comic Sans MS" panose="030F0702030302020204" pitchFamily="66" charset="0"/>
              </a:rPr>
              <a:t>open</a:t>
            </a:r>
            <a:r>
              <a:rPr lang="en-I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IN" sz="3200" b="1" dirty="0" err="1">
                <a:solidFill>
                  <a:srgbClr val="00B050"/>
                </a:solidFill>
                <a:latin typeface="Comic Sans MS" panose="030F0702030302020204" pitchFamily="66" charset="0"/>
              </a:rPr>
              <a:t>Cl</a:t>
            </a:r>
            <a:r>
              <a:rPr lang="en-IN" sz="3200" b="1" baseline="30000" dirty="0">
                <a:solidFill>
                  <a:srgbClr val="00B050"/>
                </a:solidFill>
                <a:latin typeface="Comic Sans MS" panose="030F0702030302020204" pitchFamily="66" charset="0"/>
              </a:rPr>
              <a:t>-  </a:t>
            </a:r>
            <a:r>
              <a:rPr lang="en-IN" sz="32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Channel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directly.</a:t>
            </a:r>
          </a:p>
          <a:p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Benzodiazepines</a:t>
            </a:r>
            <a:r>
              <a:rPr lang="en-IN" sz="3200" dirty="0" smtClean="0">
                <a:latin typeface="Comic Sans MS" panose="030F0702030302020204" pitchFamily="66" charset="0"/>
              </a:rPr>
              <a:t>: Agonist at an allosteric BZD site - facilitate GABA action.</a:t>
            </a:r>
          </a:p>
          <a:p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β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– carboline </a:t>
            </a:r>
            <a:r>
              <a:rPr lang="en-IN" sz="3200" dirty="0" smtClean="0">
                <a:latin typeface="Comic Sans MS" panose="030F0702030302020204" pitchFamily="66" charset="0"/>
              </a:rPr>
              <a:t>: </a:t>
            </a:r>
            <a:r>
              <a:rPr lang="en-IN" sz="3200" b="1" dirty="0" smtClean="0">
                <a:latin typeface="Comic Sans MS" panose="030F0702030302020204" pitchFamily="66" charset="0"/>
              </a:rPr>
              <a:t>inverse agonist </a:t>
            </a:r>
            <a:r>
              <a:rPr lang="en-IN" sz="3200" dirty="0" smtClean="0">
                <a:latin typeface="Comic Sans MS" panose="030F0702030302020204" pitchFamily="66" charset="0"/>
              </a:rPr>
              <a:t>at </a:t>
            </a:r>
            <a:r>
              <a:rPr lang="en-IN" sz="3200" dirty="0">
                <a:latin typeface="Comic Sans MS" panose="030F0702030302020204" pitchFamily="66" charset="0"/>
              </a:rPr>
              <a:t>BZD </a:t>
            </a:r>
            <a:r>
              <a:rPr lang="en-IN" sz="3200" dirty="0" smtClean="0">
                <a:latin typeface="Comic Sans MS" panose="030F0702030302020204" pitchFamily="66" charset="0"/>
              </a:rPr>
              <a:t>site- impede GABA action</a:t>
            </a:r>
          </a:p>
          <a:p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Flumazenil</a:t>
            </a:r>
            <a:r>
              <a:rPr lang="en-IN" sz="3200" dirty="0" smtClean="0">
                <a:latin typeface="Comic Sans MS" panose="030F0702030302020204" pitchFamily="66" charset="0"/>
              </a:rPr>
              <a:t>: </a:t>
            </a:r>
            <a:r>
              <a:rPr lang="en-IN" sz="3200" b="1" dirty="0">
                <a:latin typeface="Comic Sans MS" panose="030F0702030302020204" pitchFamily="66" charset="0"/>
              </a:rPr>
              <a:t>competitive antagonist </a:t>
            </a:r>
            <a:r>
              <a:rPr lang="en-IN" sz="3200" dirty="0">
                <a:latin typeface="Comic Sans MS" panose="030F0702030302020204" pitchFamily="66" charset="0"/>
              </a:rPr>
              <a:t>at</a:t>
            </a:r>
            <a:r>
              <a:rPr lang="en-IN" sz="3200" b="1" dirty="0">
                <a:latin typeface="Comic Sans MS" panose="030F0702030302020204" pitchFamily="66" charset="0"/>
              </a:rPr>
              <a:t> </a:t>
            </a:r>
            <a:r>
              <a:rPr lang="en-IN" sz="3200" dirty="0">
                <a:latin typeface="Comic Sans MS" panose="030F0702030302020204" pitchFamily="66" charset="0"/>
              </a:rPr>
              <a:t>BZD </a:t>
            </a:r>
            <a:r>
              <a:rPr lang="en-IN" sz="3200" dirty="0" smtClean="0">
                <a:latin typeface="Comic Sans MS" panose="030F0702030302020204" pitchFamily="66" charset="0"/>
              </a:rPr>
              <a:t>site</a:t>
            </a:r>
          </a:p>
          <a:p>
            <a:pPr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48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THERAPEUTIC </a:t>
            </a:r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USES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latin typeface="Comic Sans MS" panose="030F0702030302020204" pitchFamily="66" charset="0"/>
              </a:rPr>
              <a:t>As Hypnotic  &amp; Sedatives</a:t>
            </a:r>
          </a:p>
          <a:p>
            <a:r>
              <a:rPr lang="en-IN" sz="4000" dirty="0" smtClean="0">
                <a:latin typeface="Comic Sans MS" panose="030F0702030302020204" pitchFamily="66" charset="0"/>
              </a:rPr>
              <a:t>Antiepileptic </a:t>
            </a:r>
          </a:p>
          <a:p>
            <a:r>
              <a:rPr lang="en-IN" sz="4000" dirty="0" smtClean="0">
                <a:latin typeface="Comic Sans MS" panose="030F0702030302020204" pitchFamily="66" charset="0"/>
              </a:rPr>
              <a:t>Anticonvulsant </a:t>
            </a:r>
          </a:p>
          <a:p>
            <a:r>
              <a:rPr lang="en-IN" sz="4000" dirty="0" smtClean="0">
                <a:latin typeface="Comic Sans MS" panose="030F0702030302020204" pitchFamily="66" charset="0"/>
              </a:rPr>
              <a:t>As IV general </a:t>
            </a:r>
            <a:r>
              <a:rPr lang="en-IN" sz="4000" dirty="0" err="1" smtClean="0">
                <a:latin typeface="Comic Sans MS" panose="030F0702030302020204" pitchFamily="66" charset="0"/>
              </a:rPr>
              <a:t>Anesthesia</a:t>
            </a:r>
            <a:endParaRPr lang="en-IN" sz="4000" dirty="0" smtClean="0">
              <a:latin typeface="Comic Sans MS" panose="030F0702030302020204" pitchFamily="66" charset="0"/>
            </a:endParaRPr>
          </a:p>
          <a:p>
            <a:r>
              <a:rPr lang="en-IN" sz="4000" dirty="0" smtClean="0">
                <a:latin typeface="Comic Sans MS" panose="030F0702030302020204" pitchFamily="66" charset="0"/>
              </a:rPr>
              <a:t>For euthanasia</a:t>
            </a:r>
            <a:endParaRPr lang="en-IN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4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7006"/>
          </a:xfrm>
        </p:spPr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Major pharmacological effects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630" y="1301464"/>
            <a:ext cx="11259204" cy="5503985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CNS</a:t>
            </a:r>
            <a:r>
              <a:rPr lang="en-IN" sz="3200" dirty="0" smtClean="0">
                <a:latin typeface="Comic Sans MS" panose="030F0702030302020204" pitchFamily="66" charset="0"/>
              </a:rPr>
              <a:t>: Dose dependent depression: mild sedation to deep hypnosis  and surgical anaesthesia. Depress both sensory and motor cortex.</a:t>
            </a:r>
          </a:p>
          <a:p>
            <a:pPr algn="just">
              <a:spcBef>
                <a:spcPts val="1200"/>
              </a:spcBef>
            </a:pP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Respiratory system- </a:t>
            </a:r>
            <a:r>
              <a:rPr lang="en-IN" sz="3200" dirty="0" smtClean="0">
                <a:latin typeface="Comic Sans MS" panose="030F0702030302020204" pitchFamily="66" charset="0"/>
              </a:rPr>
              <a:t>slight depression at anaesthetic dose, but respiration failure at high dose.</a:t>
            </a:r>
          </a:p>
          <a:p>
            <a:pPr algn="just">
              <a:spcBef>
                <a:spcPts val="1200"/>
              </a:spcBef>
            </a:pP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CVS</a:t>
            </a:r>
            <a:r>
              <a:rPr lang="en-IN" sz="3200" dirty="0" smtClean="0">
                <a:latin typeface="Comic Sans MS" panose="030F0702030302020204" pitchFamily="66" charset="0"/>
              </a:rPr>
              <a:t>-  Rapid IV injection causes sharp, but transient fall in BP.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 High doses cause prolonged fall in BP (due to vasodilatation and depression of vasomotor centre and heart).</a:t>
            </a:r>
          </a:p>
        </p:txBody>
      </p:sp>
    </p:spTree>
    <p:extLst>
      <p:ext uri="{BB962C8B-B14F-4D97-AF65-F5344CB8AC3E}">
        <p14:creationId xmlns:p14="http://schemas.microsoft.com/office/powerpoint/2010/main" val="4042932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8696"/>
            <a:ext cx="10515600" cy="857006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Major pharmacological effects    </a:t>
            </a:r>
            <a:r>
              <a:rPr lang="en-IN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contd</a:t>
            </a:r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…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630" y="1616772"/>
            <a:ext cx="11259204" cy="4668412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Kidney</a:t>
            </a:r>
            <a:r>
              <a:rPr lang="en-IN" sz="3200" dirty="0" smtClean="0">
                <a:latin typeface="Comic Sans MS" panose="030F0702030302020204" pitchFamily="66" charset="0"/>
              </a:rPr>
              <a:t>: No significant effect at anaesthetics doses, but high doses causes oliguria/anuria.</a:t>
            </a:r>
          </a:p>
          <a:p>
            <a:pPr algn="just">
              <a:spcBef>
                <a:spcPts val="1200"/>
              </a:spcBef>
            </a:pP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Uterus and foetus</a:t>
            </a:r>
            <a:r>
              <a:rPr lang="en-IN" sz="3200" dirty="0" smtClean="0">
                <a:latin typeface="Comic Sans MS" panose="030F0702030302020204" pitchFamily="66" charset="0"/>
              </a:rPr>
              <a:t>: depress parturient uterine contractions. Also cross placenta causes depression of foetal respiration and death of foetus in utero. </a:t>
            </a:r>
          </a:p>
          <a:p>
            <a:pPr algn="just">
              <a:spcBef>
                <a:spcPts val="1200"/>
              </a:spcBef>
            </a:pP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Skeletal muscle</a:t>
            </a:r>
            <a:r>
              <a:rPr lang="en-IN" sz="3200" dirty="0" smtClean="0">
                <a:latin typeface="Comic Sans MS" panose="030F0702030302020204" pitchFamily="66" charset="0"/>
              </a:rPr>
              <a:t>: No relaxation.</a:t>
            </a:r>
          </a:p>
          <a:p>
            <a:pPr algn="just">
              <a:spcBef>
                <a:spcPts val="1200"/>
              </a:spcBef>
            </a:pP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Smooth muscle: </a:t>
            </a:r>
            <a:r>
              <a:rPr lang="en-IN" sz="3200" dirty="0" smtClean="0">
                <a:latin typeface="Comic Sans MS" panose="030F0702030302020204" pitchFamily="66" charset="0"/>
              </a:rPr>
              <a:t>No significant effect, except in GIT where tone and motility are slightly reduced.</a:t>
            </a:r>
          </a:p>
        </p:txBody>
      </p:sp>
    </p:spTree>
    <p:extLst>
      <p:ext uri="{BB962C8B-B14F-4D97-AF65-F5344CB8AC3E}">
        <p14:creationId xmlns:p14="http://schemas.microsoft.com/office/powerpoint/2010/main" val="3511586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				</a:t>
            </a:r>
            <a:r>
              <a:rPr lang="en-IN" sz="4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Pharmacokinetics</a:t>
            </a:r>
            <a:endParaRPr lang="en-IN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404" y="1327639"/>
            <a:ext cx="11369057" cy="5248526"/>
          </a:xfrm>
        </p:spPr>
        <p:txBody>
          <a:bodyPr>
            <a:normAutofit/>
          </a:bodyPr>
          <a:lstStyle/>
          <a:p>
            <a:r>
              <a:rPr lang="en-IN" sz="3600" dirty="0" smtClean="0">
                <a:latin typeface="Comic Sans MS" panose="030F0702030302020204" pitchFamily="66" charset="0"/>
              </a:rPr>
              <a:t>Barbiturates are readily absorbed from GIT and widely distributed in the body.</a:t>
            </a:r>
          </a:p>
          <a:p>
            <a:r>
              <a:rPr lang="en-IN" sz="3600" dirty="0" smtClean="0">
                <a:latin typeface="Comic Sans MS" panose="030F0702030302020204" pitchFamily="66" charset="0"/>
              </a:rPr>
              <a:t>The rate of entry of barbiturates into CNS depends on their lipid solubility.</a:t>
            </a:r>
          </a:p>
          <a:p>
            <a:r>
              <a:rPr lang="en-IN" sz="3600" dirty="0" smtClean="0">
                <a:latin typeface="Comic Sans MS" panose="030F0702030302020204" pitchFamily="66" charset="0"/>
              </a:rPr>
              <a:t>Plasma protein binding varies with compound,  thiopentone- 75%  phenobarbitone-20%.</a:t>
            </a:r>
          </a:p>
          <a:p>
            <a:r>
              <a:rPr lang="en-IN" sz="3600" dirty="0" smtClean="0">
                <a:latin typeface="Comic Sans MS" panose="030F0702030302020204" pitchFamily="66" charset="0"/>
              </a:rPr>
              <a:t>Barbiturates readily </a:t>
            </a:r>
            <a:r>
              <a:rPr lang="en-IN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cross placenta and enter foetus and also are secreted in milk</a:t>
            </a:r>
            <a:r>
              <a:rPr lang="en-IN" sz="3600" dirty="0" smtClean="0">
                <a:latin typeface="Comic Sans MS" panose="030F0702030302020204" pitchFamily="66" charset="0"/>
              </a:rPr>
              <a:t>.</a:t>
            </a:r>
            <a:endParaRPr lang="en-IN" sz="3200" b="1" dirty="0" smtClean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01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				</a:t>
            </a:r>
            <a:r>
              <a:rPr lang="en-IN" sz="4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Pharmacokinetics    </a:t>
            </a:r>
            <a:r>
              <a:rPr lang="en-IN" sz="31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contd</a:t>
            </a:r>
            <a:r>
              <a:rPr lang="en-IN" sz="31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…</a:t>
            </a:r>
            <a:endParaRPr lang="en-IN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405" y="1369679"/>
            <a:ext cx="11515596" cy="4915506"/>
          </a:xfrm>
        </p:spPr>
        <p:txBody>
          <a:bodyPr>
            <a:noAutofit/>
          </a:bodyPr>
          <a:lstStyle/>
          <a:p>
            <a:r>
              <a:rPr lang="en-IN" sz="3000" dirty="0" smtClean="0">
                <a:latin typeface="Comic Sans MS" panose="030F0702030302020204" pitchFamily="66" charset="0"/>
              </a:rPr>
              <a:t>The action of barbiturates are terminated by three process: </a:t>
            </a:r>
          </a:p>
          <a:p>
            <a:pPr marL="0" indent="0">
              <a:buFont typeface="Wingdings" pitchFamily="2" charset="2"/>
              <a:buChar char="ü"/>
            </a:pPr>
            <a:r>
              <a:rPr lang="en-IN" sz="3000" dirty="0" smtClean="0">
                <a:latin typeface="Comic Sans MS" panose="030F0702030302020204" pitchFamily="66" charset="0"/>
              </a:rPr>
              <a:t>   Redistribution (high lipid soluble </a:t>
            </a:r>
            <a:r>
              <a:rPr lang="en-IN" sz="3000" dirty="0" err="1" smtClean="0">
                <a:latin typeface="Comic Sans MS" panose="030F0702030302020204" pitchFamily="66" charset="0"/>
              </a:rPr>
              <a:t>thiopentone</a:t>
            </a:r>
            <a:r>
              <a:rPr lang="en-IN" sz="3000" dirty="0" smtClean="0">
                <a:latin typeface="Comic Sans MS" panose="030F0702030302020204" pitchFamily="66" charset="0"/>
              </a:rPr>
              <a:t>)</a:t>
            </a:r>
          </a:p>
          <a:p>
            <a:pPr marL="0" indent="0">
              <a:buFont typeface="Wingdings" pitchFamily="2" charset="2"/>
              <a:buChar char="ü"/>
            </a:pPr>
            <a:r>
              <a:rPr lang="en-IN" sz="3000" dirty="0" smtClean="0">
                <a:latin typeface="Comic Sans MS" panose="030F0702030302020204" pitchFamily="66" charset="0"/>
              </a:rPr>
              <a:t>   Hepatic microsomal metabolism.</a:t>
            </a:r>
          </a:p>
          <a:p>
            <a:pPr marL="0" indent="0">
              <a:buFont typeface="Wingdings" pitchFamily="2" charset="2"/>
              <a:buChar char="ü"/>
            </a:pPr>
            <a:r>
              <a:rPr lang="en-IN" sz="3000" dirty="0" smtClean="0">
                <a:latin typeface="Comic Sans MS" panose="030F0702030302020204" pitchFamily="66" charset="0"/>
              </a:rPr>
              <a:t>   Renal excretion (drugs with low lipid solubility : long acting)</a:t>
            </a:r>
          </a:p>
          <a:p>
            <a:r>
              <a:rPr lang="en-IN" sz="3000" dirty="0" smtClean="0">
                <a:latin typeface="Comic Sans MS" panose="030F0702030302020204" pitchFamily="66" charset="0"/>
              </a:rPr>
              <a:t>Barbiturates induce hepatic microsomal enzymes – increase the rate of their own metabolism and other drugs.</a:t>
            </a:r>
          </a:p>
          <a:p>
            <a:pPr>
              <a:buNone/>
            </a:pPr>
            <a:r>
              <a:rPr lang="en-IN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Toxicity of barbiturates: </a:t>
            </a:r>
          </a:p>
          <a:p>
            <a:pPr lvl="1">
              <a:buNone/>
            </a:pPr>
            <a:r>
              <a:rPr lang="en-IN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High doses – </a:t>
            </a:r>
            <a:r>
              <a:rPr lang="en-IN" sz="3000" b="1" dirty="0" smtClean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death due to respiratory failure followed by cardiac arrest.</a:t>
            </a:r>
            <a:endParaRPr lang="en-IN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863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3766"/>
          </a:xfrm>
        </p:spPr>
        <p:txBody>
          <a:bodyPr/>
          <a:lstStyle/>
          <a:p>
            <a:r>
              <a:rPr lang="en-IN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Thiopentone</a:t>
            </a: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(Pentothal/ </a:t>
            </a:r>
            <a:r>
              <a:rPr lang="en-IN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Intraval</a:t>
            </a: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9868" y="1640910"/>
            <a:ext cx="10364744" cy="4784941"/>
          </a:xfrm>
        </p:spPr>
        <p:txBody>
          <a:bodyPr>
            <a:noAutofit/>
          </a:bodyPr>
          <a:lstStyle/>
          <a:p>
            <a:pPr marL="536575" indent="-536575"/>
            <a:r>
              <a:rPr lang="en-IN" sz="3200" dirty="0" smtClean="0">
                <a:latin typeface="Comic Sans MS" panose="030F0702030302020204" pitchFamily="66" charset="0"/>
              </a:rPr>
              <a:t>Dog &amp;cat---20-25 mg/kg</a:t>
            </a:r>
          </a:p>
          <a:p>
            <a:pPr marL="536575" indent="-536575"/>
            <a:r>
              <a:rPr lang="en-IN" sz="3200" dirty="0" smtClean="0">
                <a:latin typeface="Comic Sans MS" panose="030F0702030302020204" pitchFamily="66" charset="0"/>
              </a:rPr>
              <a:t>Pig-10-12</a:t>
            </a:r>
            <a:r>
              <a:rPr lang="en-IN" sz="3200" dirty="0">
                <a:latin typeface="Comic Sans MS" panose="030F0702030302020204" pitchFamily="66" charset="0"/>
              </a:rPr>
              <a:t>mg/kg</a:t>
            </a:r>
          </a:p>
          <a:p>
            <a:pPr marL="536575" indent="-536575"/>
            <a:r>
              <a:rPr lang="en-IN" sz="3200" dirty="0" smtClean="0">
                <a:latin typeface="Comic Sans MS" panose="030F0702030302020204" pitchFamily="66" charset="0"/>
              </a:rPr>
              <a:t>Calf/goat– 15-20 </a:t>
            </a:r>
            <a:r>
              <a:rPr lang="en-IN" sz="3200" dirty="0">
                <a:latin typeface="Comic Sans MS" panose="030F0702030302020204" pitchFamily="66" charset="0"/>
              </a:rPr>
              <a:t>mg/kg</a:t>
            </a:r>
          </a:p>
          <a:p>
            <a:pPr marL="536575" indent="-536575"/>
            <a:r>
              <a:rPr lang="en-IN" sz="3200" dirty="0" smtClean="0">
                <a:latin typeface="Comic Sans MS" panose="030F0702030302020204" pitchFamily="66" charset="0"/>
              </a:rPr>
              <a:t>Horse- 10</a:t>
            </a:r>
            <a:r>
              <a:rPr lang="en-IN" sz="3200" dirty="0">
                <a:latin typeface="Comic Sans MS" panose="030F0702030302020204" pitchFamily="66" charset="0"/>
              </a:rPr>
              <a:t>mg/kg</a:t>
            </a:r>
          </a:p>
          <a:p>
            <a:pPr marL="536575" indent="-536575"/>
            <a:r>
              <a:rPr lang="en-IN" sz="3200" dirty="0" smtClean="0">
                <a:latin typeface="Comic Sans MS" panose="030F0702030302020204" pitchFamily="66" charset="0"/>
              </a:rPr>
              <a:t>It is administered as 2.5% solution in small animals and as 5-10% aqueous solution in large animals.</a:t>
            </a:r>
          </a:p>
          <a:p>
            <a:pPr marL="536575" indent="-536575"/>
            <a:r>
              <a:rPr lang="en-IN" sz="3200" dirty="0" smtClean="0">
                <a:latin typeface="Comic Sans MS" panose="030F0702030302020204" pitchFamily="66" charset="0"/>
              </a:rPr>
              <a:t>½ dose –fast IV then slow IV </a:t>
            </a:r>
          </a:p>
          <a:p>
            <a:pPr marL="536575" indent="-536575"/>
            <a:r>
              <a:rPr lang="en-IN" sz="3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NOT SC or IM</a:t>
            </a:r>
            <a:endParaRPr lang="en-IN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34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399" y="248329"/>
            <a:ext cx="8911687" cy="891539"/>
          </a:xfrm>
        </p:spPr>
        <p:txBody>
          <a:bodyPr>
            <a:noAutofit/>
          </a:bodyPr>
          <a:lstStyle/>
          <a:p>
            <a:pPr algn="ctr"/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INTRAVENOUS ANESTHETICS</a:t>
            </a:r>
            <a:endParaRPr 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0182"/>
            <a:ext cx="11136682" cy="5488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Barbiturates </a:t>
            </a:r>
            <a:r>
              <a:rPr lang="en-US" sz="2500" b="1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Anaesthetics</a:t>
            </a:r>
            <a:r>
              <a:rPr lang="en-US" sz="25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- </a:t>
            </a:r>
            <a:r>
              <a:rPr lang="en-US" sz="25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Thiopentone, </a:t>
            </a:r>
            <a:r>
              <a:rPr lang="en-US" sz="25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Thiamylal</a:t>
            </a:r>
            <a:r>
              <a:rPr lang="en-US" sz="25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</a:t>
            </a:r>
            <a:r>
              <a:rPr lang="en-US" sz="25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Thialbarbitone</a:t>
            </a:r>
            <a:r>
              <a:rPr lang="en-US" sz="25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</a:t>
            </a:r>
            <a:r>
              <a:rPr lang="en-US" sz="25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Methohexitone</a:t>
            </a:r>
            <a:r>
              <a:rPr lang="en-US" sz="25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and </a:t>
            </a:r>
            <a:r>
              <a:rPr lang="en-US" sz="25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Pentobarbitone</a:t>
            </a:r>
            <a:endParaRPr lang="en-US" sz="25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5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Non – </a:t>
            </a:r>
            <a:r>
              <a:rPr lang="en-US" sz="2500" b="1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BarbituratesAnaesthetics</a:t>
            </a:r>
            <a:r>
              <a:rPr lang="en-US" sz="25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-</a:t>
            </a:r>
            <a:endParaRPr lang="en-IN" sz="25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IN" sz="2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Phenol </a:t>
            </a:r>
            <a:r>
              <a:rPr lang="en-IN" sz="2500" dirty="0">
                <a:solidFill>
                  <a:srgbClr val="FF0000"/>
                </a:solidFill>
                <a:latin typeface="Comic Sans MS" panose="030F0702030302020204" pitchFamily="66" charset="0"/>
              </a:rPr>
              <a:t>derivatives- </a:t>
            </a:r>
            <a:r>
              <a:rPr lang="en-IN" sz="2500" dirty="0" err="1">
                <a:latin typeface="Comic Sans MS" panose="030F0702030302020204" pitchFamily="66" charset="0"/>
              </a:rPr>
              <a:t>propofol</a:t>
            </a:r>
            <a:endParaRPr lang="en-IN" sz="2500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IN" sz="2500" dirty="0">
                <a:solidFill>
                  <a:srgbClr val="FF0000"/>
                </a:solidFill>
                <a:latin typeface="Comic Sans MS" panose="030F0702030302020204" pitchFamily="66" charset="0"/>
              </a:rPr>
              <a:t>Imidazole derivatives- </a:t>
            </a:r>
            <a:r>
              <a:rPr lang="en-IN" sz="2500" dirty="0" err="1">
                <a:latin typeface="Comic Sans MS" panose="030F0702030302020204" pitchFamily="66" charset="0"/>
              </a:rPr>
              <a:t>etomidate</a:t>
            </a:r>
            <a:r>
              <a:rPr lang="en-IN" sz="2500" dirty="0">
                <a:latin typeface="Comic Sans MS" panose="030F0702030302020204" pitchFamily="66" charset="0"/>
              </a:rPr>
              <a:t> and </a:t>
            </a:r>
            <a:r>
              <a:rPr lang="en-IN" sz="2500" dirty="0" err="1">
                <a:latin typeface="Comic Sans MS" panose="030F0702030302020204" pitchFamily="66" charset="0"/>
              </a:rPr>
              <a:t>metomidate</a:t>
            </a:r>
            <a:endParaRPr lang="en-IN" sz="2500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IN" sz="25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Steroidal </a:t>
            </a:r>
            <a:r>
              <a:rPr lang="en-IN" sz="2500" u="sng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anesthetics</a:t>
            </a:r>
            <a:r>
              <a:rPr lang="en-IN" sz="25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- saffan </a:t>
            </a:r>
            <a:r>
              <a:rPr lang="en-IN" sz="2500" u="sng" dirty="0">
                <a:latin typeface="Comic Sans MS" panose="030F0702030302020204" pitchFamily="66" charset="0"/>
              </a:rPr>
              <a:t>(alphaxalone-alphadolone)</a:t>
            </a:r>
          </a:p>
          <a:p>
            <a:pPr marL="514350" indent="-514350">
              <a:buAutoNum type="arabicPeriod"/>
            </a:pPr>
            <a:r>
              <a:rPr lang="en-IN" sz="2500" dirty="0">
                <a:solidFill>
                  <a:srgbClr val="FF0000"/>
                </a:solidFill>
                <a:latin typeface="Comic Sans MS" panose="030F0702030302020204" pitchFamily="66" charset="0"/>
              </a:rPr>
              <a:t>Chloral derivatives- </a:t>
            </a:r>
            <a:r>
              <a:rPr lang="en-IN" sz="2500" dirty="0">
                <a:latin typeface="Comic Sans MS" panose="030F0702030302020204" pitchFamily="66" charset="0"/>
              </a:rPr>
              <a:t>chloral hydrates.</a:t>
            </a:r>
          </a:p>
          <a:p>
            <a:pPr marL="514350" indent="-514350">
              <a:buAutoNum type="arabicPeriod"/>
            </a:pPr>
            <a:r>
              <a:rPr lang="en-IN" sz="2500" dirty="0">
                <a:solidFill>
                  <a:srgbClr val="FF0000"/>
                </a:solidFill>
                <a:latin typeface="Comic Sans MS" panose="030F0702030302020204" pitchFamily="66" charset="0"/>
              </a:rPr>
              <a:t>Benzodiazepines</a:t>
            </a:r>
            <a:r>
              <a:rPr lang="en-IN" sz="2500" dirty="0">
                <a:latin typeface="Comic Sans MS" panose="030F0702030302020204" pitchFamily="66" charset="0"/>
              </a:rPr>
              <a:t>- midazolam and diazepam.</a:t>
            </a:r>
          </a:p>
          <a:p>
            <a:pPr marL="514350" indent="-514350">
              <a:buAutoNum type="arabicPeriod"/>
            </a:pPr>
            <a:r>
              <a:rPr lang="en-IN" sz="2500" dirty="0">
                <a:solidFill>
                  <a:srgbClr val="FF0000"/>
                </a:solidFill>
                <a:latin typeface="Comic Sans MS" panose="030F0702030302020204" pitchFamily="66" charset="0"/>
              </a:rPr>
              <a:t>Opioid and neurolept analgesics</a:t>
            </a:r>
            <a:r>
              <a:rPr lang="en-IN" sz="2500" dirty="0">
                <a:latin typeface="Comic Sans MS" panose="030F0702030302020204" pitchFamily="66" charset="0"/>
              </a:rPr>
              <a:t>-fentanyl, fentanyl- droperidol combination.</a:t>
            </a:r>
          </a:p>
          <a:p>
            <a:pPr marL="514350" indent="-514350">
              <a:buAutoNum type="arabicPeriod"/>
            </a:pPr>
            <a:r>
              <a:rPr lang="en-IN" sz="2500" dirty="0">
                <a:solidFill>
                  <a:srgbClr val="FF0000"/>
                </a:solidFill>
                <a:latin typeface="Comic Sans MS" panose="030F0702030302020204" pitchFamily="66" charset="0"/>
              </a:rPr>
              <a:t>Miscellaneous anesthetics- </a:t>
            </a:r>
            <a:r>
              <a:rPr lang="en-IN" sz="2500" dirty="0">
                <a:latin typeface="Comic Sans MS" panose="030F0702030302020204" pitchFamily="66" charset="0"/>
              </a:rPr>
              <a:t>chloralose and </a:t>
            </a:r>
            <a:r>
              <a:rPr lang="en-IN" sz="2500" dirty="0" smtClean="0">
                <a:latin typeface="Comic Sans MS" panose="030F0702030302020204" pitchFamily="66" charset="0"/>
              </a:rPr>
              <a:t>urethane.</a:t>
            </a:r>
          </a:p>
          <a:p>
            <a:pPr marL="0" indent="0">
              <a:buNone/>
            </a:pPr>
            <a:endParaRPr lang="en-IN" sz="25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2500" b="1" dirty="0">
                <a:solidFill>
                  <a:srgbClr val="00B050"/>
                </a:solidFill>
                <a:latin typeface="Comic Sans MS" panose="030F0702030302020204" pitchFamily="66" charset="0"/>
              </a:rPr>
              <a:t>Dissociative </a:t>
            </a:r>
            <a:r>
              <a:rPr lang="en-IN" sz="25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anaesthetics-   </a:t>
            </a:r>
            <a:r>
              <a:rPr lang="en-IN" sz="2500" dirty="0" smtClean="0">
                <a:latin typeface="Comic Sans MS" panose="030F0702030302020204" pitchFamily="66" charset="0"/>
              </a:rPr>
              <a:t>ketamine, tiletamine, Phencyclidine.</a:t>
            </a:r>
          </a:p>
          <a:p>
            <a:pPr marL="0" indent="0">
              <a:buNone/>
            </a:pPr>
            <a:endParaRPr lang="en-IN" sz="2500" dirty="0">
              <a:latin typeface="Comic Sans MS" panose="030F0702030302020204" pitchFamily="66" charset="0"/>
            </a:endParaRPr>
          </a:p>
          <a:p>
            <a:endParaRPr lang="en-IN" sz="2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423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283" y="924911"/>
            <a:ext cx="9364717" cy="895098"/>
          </a:xfrm>
        </p:spPr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Pentobarbital sodium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3393" y="2566545"/>
            <a:ext cx="9144000" cy="2901462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Comic Sans MS" panose="030F0702030302020204" pitchFamily="66" charset="0"/>
              </a:rPr>
              <a:t>As anaesthetic- dog &amp; cat – 25-30 mg/kg  IV 3.6% solution.</a:t>
            </a:r>
          </a:p>
          <a:p>
            <a:pPr algn="l">
              <a:buFont typeface="Arial" pitchFamily="34" charset="0"/>
              <a:buChar char="•"/>
            </a:pPr>
            <a:endParaRPr lang="en-IN" sz="2800" dirty="0" smtClean="0">
              <a:latin typeface="Comic Sans MS" panose="030F0702030302020204" pitchFamily="66" charset="0"/>
            </a:endParaRP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Thiamylal</a:t>
            </a:r>
            <a:r>
              <a:rPr lang="en-IN" sz="2800" dirty="0" smtClean="0">
                <a:latin typeface="Comic Sans MS" panose="030F0702030302020204" pitchFamily="66" charset="0"/>
              </a:rPr>
              <a:t> sodium </a:t>
            </a:r>
          </a:p>
          <a:p>
            <a:r>
              <a:rPr lang="en-IN" sz="2800" dirty="0" smtClean="0">
                <a:latin typeface="Comic Sans MS" panose="030F0702030302020204" pitchFamily="66" charset="0"/>
              </a:rPr>
              <a:t>Dog– 15-20 mg/kg for induction 4% </a:t>
            </a:r>
          </a:p>
          <a:p>
            <a:pPr algn="l"/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357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905" y="392882"/>
            <a:ext cx="8911687" cy="1280890"/>
          </a:xfrm>
        </p:spPr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Chloral hydrate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3207" y="1342148"/>
            <a:ext cx="10515600" cy="5515852"/>
          </a:xfrm>
        </p:spPr>
        <p:txBody>
          <a:bodyPr>
            <a:noAutofit/>
          </a:bodyPr>
          <a:lstStyle/>
          <a:p>
            <a:pPr marL="536575" indent="-536575"/>
            <a:r>
              <a:rPr lang="en-IN" sz="2800" dirty="0" smtClean="0">
                <a:latin typeface="Comic Sans MS" panose="030F0702030302020204" pitchFamily="66" charset="0"/>
              </a:rPr>
              <a:t>Low margin of safety</a:t>
            </a:r>
          </a:p>
          <a:p>
            <a:pPr marL="536575" indent="-536575"/>
            <a:r>
              <a:rPr lang="en-IN" sz="2800" dirty="0" smtClean="0">
                <a:latin typeface="Comic Sans MS" panose="030F0702030302020204" pitchFamily="66" charset="0"/>
              </a:rPr>
              <a:t>Poor analgesic effect</a:t>
            </a:r>
          </a:p>
          <a:p>
            <a:pPr marL="536575" indent="-536575"/>
            <a:r>
              <a:rPr lang="en-IN" sz="2800" dirty="0" smtClean="0">
                <a:latin typeface="Comic Sans MS" panose="030F0702030302020204" pitchFamily="66" charset="0"/>
              </a:rPr>
              <a:t>Satisfactory hypnotic effect</a:t>
            </a:r>
          </a:p>
          <a:p>
            <a:pPr marL="536575" indent="-536575"/>
            <a:r>
              <a:rPr lang="en-IN" sz="2800" dirty="0" smtClean="0">
                <a:latin typeface="Comic Sans MS" panose="030F0702030302020204" pitchFamily="66" charset="0"/>
              </a:rPr>
              <a:t>95% - </a:t>
            </a:r>
            <a:r>
              <a:rPr lang="en-IN" sz="28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trichloroethanol</a:t>
            </a:r>
            <a:r>
              <a:rPr lang="en-IN" sz="2800" dirty="0" smtClean="0">
                <a:latin typeface="Comic Sans MS" panose="030F0702030302020204" pitchFamily="66" charset="0"/>
              </a:rPr>
              <a:t> after oral administration</a:t>
            </a:r>
          </a:p>
          <a:p>
            <a:pPr marL="536575" indent="-536575"/>
            <a:r>
              <a:rPr lang="en-IN" sz="2800" dirty="0" smtClean="0">
                <a:latin typeface="Comic Sans MS" panose="030F0702030302020204" pitchFamily="66" charset="0"/>
              </a:rPr>
              <a:t>It is used with adequate dilution.</a:t>
            </a:r>
          </a:p>
          <a:p>
            <a:pPr marL="536575" indent="-536575"/>
            <a:r>
              <a:rPr lang="en-IN" sz="2800" dirty="0" smtClean="0">
                <a:latin typeface="Comic Sans MS" panose="030F0702030302020204" pitchFamily="66" charset="0"/>
              </a:rPr>
              <a:t>Due to antiChE property –antagonises the curariform effect.</a:t>
            </a:r>
          </a:p>
          <a:p>
            <a:pPr marL="536575" indent="-536575"/>
            <a:r>
              <a:rPr lang="en-IN" sz="2800" dirty="0" smtClean="0">
                <a:latin typeface="Comic Sans MS" panose="030F0702030302020204" pitchFamily="66" charset="0"/>
              </a:rPr>
              <a:t>Pre-anaesthetic, sedative and hypnotic in large animal.</a:t>
            </a:r>
          </a:p>
          <a:p>
            <a:pPr marL="536575" indent="-536575"/>
            <a:r>
              <a:rPr lang="en-IN" sz="2800" dirty="0" smtClean="0">
                <a:latin typeface="Comic Sans MS" panose="030F0702030302020204" pitchFamily="66" charset="0"/>
              </a:rPr>
              <a:t>10-20gm/adult as 7% solution  IV</a:t>
            </a:r>
          </a:p>
          <a:p>
            <a:pPr marL="536575" indent="-536575"/>
            <a:r>
              <a:rPr lang="en-IN" sz="2800" dirty="0" smtClean="0">
                <a:latin typeface="Comic Sans MS" panose="030F0702030302020204" pitchFamily="66" charset="0"/>
              </a:rPr>
              <a:t>125-200 ml or 5 gm/45kg orally in one litre of water.</a:t>
            </a:r>
          </a:p>
          <a:p>
            <a:endParaRPr lang="en-IN" sz="2800" dirty="0" smtClean="0">
              <a:latin typeface="Comic Sans MS" panose="030F0702030302020204" pitchFamily="66" charset="0"/>
            </a:endParaRPr>
          </a:p>
          <a:p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375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Chlormag anaesthesia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378" y="1629102"/>
            <a:ext cx="11109435" cy="4834759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</a:pPr>
            <a:r>
              <a:rPr lang="en-US" sz="3000" dirty="0" smtClean="0">
                <a:latin typeface="Comic Sans MS" panose="030F0702030302020204" pitchFamily="66" charset="0"/>
              </a:rPr>
              <a:t>As </a:t>
            </a:r>
            <a:r>
              <a:rPr lang="en-US" sz="3000" dirty="0" err="1" smtClean="0">
                <a:latin typeface="Comic Sans MS" panose="030F0702030302020204" pitchFamily="66" charset="0"/>
              </a:rPr>
              <a:t>i.v</a:t>
            </a:r>
            <a:r>
              <a:rPr lang="en-US" sz="3000" dirty="0" smtClean="0">
                <a:latin typeface="Comic Sans MS" panose="030F0702030302020204" pitchFamily="66" charset="0"/>
              </a:rPr>
              <a:t>. </a:t>
            </a:r>
            <a:r>
              <a:rPr lang="en-US" sz="3000" dirty="0" err="1" smtClean="0">
                <a:latin typeface="Comic Sans MS" panose="030F0702030302020204" pitchFamily="66" charset="0"/>
              </a:rPr>
              <a:t>anaesthesia</a:t>
            </a:r>
            <a:r>
              <a:rPr lang="en-US" sz="3000" dirty="0" smtClean="0">
                <a:latin typeface="Comic Sans MS" panose="030F0702030302020204" pitchFamily="66" charset="0"/>
              </a:rPr>
              <a:t> of large animal : </a:t>
            </a:r>
            <a:r>
              <a:rPr lang="en-US" sz="30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Curariform</a:t>
            </a:r>
            <a:r>
              <a:rPr lang="en-US" sz="3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effect </a:t>
            </a:r>
            <a:r>
              <a:rPr lang="en-US" sz="3000" dirty="0" smtClean="0">
                <a:latin typeface="Comic Sans MS" panose="030F0702030302020204" pitchFamily="66" charset="0"/>
              </a:rPr>
              <a:t>(skeletal muscle relaxation) of MgSO</a:t>
            </a:r>
            <a:r>
              <a:rPr lang="en-US" sz="3000" baseline="-25000" dirty="0" smtClean="0">
                <a:latin typeface="Comic Sans MS" panose="030F0702030302020204" pitchFamily="66" charset="0"/>
              </a:rPr>
              <a:t>4</a:t>
            </a:r>
            <a:r>
              <a:rPr lang="en-US" sz="3000" baseline="30000" dirty="0" smtClean="0">
                <a:latin typeface="Comic Sans MS" panose="030F0702030302020204" pitchFamily="66" charset="0"/>
              </a:rPr>
              <a:t> </a:t>
            </a:r>
            <a:r>
              <a:rPr lang="en-US" sz="3000" dirty="0" smtClean="0">
                <a:latin typeface="Comic Sans MS" panose="030F0702030302020204" pitchFamily="66" charset="0"/>
              </a:rPr>
              <a:t> and </a:t>
            </a:r>
            <a:r>
              <a:rPr lang="en-US" sz="3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hypnotic effect </a:t>
            </a:r>
            <a:r>
              <a:rPr lang="en-US" sz="3000" dirty="0" smtClean="0">
                <a:latin typeface="Comic Sans MS" panose="030F0702030302020204" pitchFamily="66" charset="0"/>
              </a:rPr>
              <a:t>of </a:t>
            </a:r>
            <a:r>
              <a:rPr lang="en-US" sz="3000" dirty="0" err="1" smtClean="0">
                <a:latin typeface="Comic Sans MS" panose="030F0702030302020204" pitchFamily="66" charset="0"/>
              </a:rPr>
              <a:t>Chloralhydrate</a:t>
            </a:r>
            <a:r>
              <a:rPr lang="en-US" sz="3000" dirty="0" smtClean="0">
                <a:latin typeface="Comic Sans MS" panose="030F0702030302020204" pitchFamily="66" charset="0"/>
              </a:rPr>
              <a:t> forms a satisfactory </a:t>
            </a:r>
            <a:r>
              <a:rPr lang="en-US" sz="3000" dirty="0" err="1" smtClean="0">
                <a:latin typeface="Comic Sans MS" panose="030F0702030302020204" pitchFamily="66" charset="0"/>
              </a:rPr>
              <a:t>anaesthetic</a:t>
            </a:r>
            <a:r>
              <a:rPr lang="en-US" sz="3000" dirty="0" smtClean="0">
                <a:latin typeface="Comic Sans MS" panose="030F0702030302020204" pitchFamily="66" charset="0"/>
              </a:rPr>
              <a:t> combination and has been used for </a:t>
            </a:r>
            <a:r>
              <a:rPr lang="en-US" sz="3000" dirty="0" err="1" smtClean="0">
                <a:latin typeface="Comic Sans MS" panose="030F0702030302020204" pitchFamily="66" charset="0"/>
              </a:rPr>
              <a:t>anaesthesia</a:t>
            </a:r>
            <a:r>
              <a:rPr lang="en-US" sz="3000" dirty="0" smtClean="0">
                <a:latin typeface="Comic Sans MS" panose="030F0702030302020204" pitchFamily="66" charset="0"/>
              </a:rPr>
              <a:t> in horses and cattle. </a:t>
            </a:r>
          </a:p>
          <a:p>
            <a:pPr algn="just">
              <a:spcBef>
                <a:spcPts val="1800"/>
              </a:spcBef>
            </a:pPr>
            <a:r>
              <a:rPr lang="en-US" sz="3000" dirty="0" smtClean="0">
                <a:latin typeface="Comic Sans MS" panose="030F0702030302020204" pitchFamily="66" charset="0"/>
              </a:rPr>
              <a:t>Horse and cattle : The combination is used as 300 to 400 ml of </a:t>
            </a:r>
            <a:r>
              <a:rPr lang="en-US" sz="3000" dirty="0" err="1" smtClean="0">
                <a:latin typeface="Comic Sans MS" panose="030F0702030302020204" pitchFamily="66" charset="0"/>
              </a:rPr>
              <a:t>Chloralhydrate</a:t>
            </a:r>
            <a:r>
              <a:rPr lang="en-US" sz="3000" dirty="0" smtClean="0">
                <a:latin typeface="Comic Sans MS" panose="030F0702030302020204" pitchFamily="66" charset="0"/>
              </a:rPr>
              <a:t> (12%) and MgSO</a:t>
            </a:r>
            <a:r>
              <a:rPr lang="en-US" sz="3000" baseline="-25000" dirty="0" smtClean="0">
                <a:latin typeface="Comic Sans MS" panose="030F0702030302020204" pitchFamily="66" charset="0"/>
              </a:rPr>
              <a:t>4</a:t>
            </a:r>
            <a:r>
              <a:rPr lang="en-US" sz="3000" dirty="0" smtClean="0">
                <a:latin typeface="Comic Sans MS" panose="030F0702030302020204" pitchFamily="66" charset="0"/>
              </a:rPr>
              <a:t> (6%) slow iv </a:t>
            </a:r>
          </a:p>
          <a:p>
            <a:pPr algn="just">
              <a:spcBef>
                <a:spcPts val="1800"/>
              </a:spcBef>
            </a:pPr>
            <a:r>
              <a:rPr lang="en-US" sz="3000" dirty="0" smtClean="0">
                <a:latin typeface="Comic Sans MS" panose="030F0702030302020204" pitchFamily="66" charset="0"/>
              </a:rPr>
              <a:t>Camel : </a:t>
            </a:r>
            <a:r>
              <a:rPr lang="en-US" sz="3000" dirty="0" err="1" smtClean="0">
                <a:latin typeface="Comic Sans MS" panose="030F0702030302020204" pitchFamily="66" charset="0"/>
              </a:rPr>
              <a:t>Chloralhydrate</a:t>
            </a:r>
            <a:r>
              <a:rPr lang="en-US" sz="3000" dirty="0" smtClean="0">
                <a:latin typeface="Comic Sans MS" panose="030F0702030302020204" pitchFamily="66" charset="0"/>
              </a:rPr>
              <a:t> (12%) and MgSO</a:t>
            </a:r>
            <a:r>
              <a:rPr lang="en-US" sz="3000" baseline="-25000" dirty="0" smtClean="0">
                <a:latin typeface="Comic Sans MS" panose="030F0702030302020204" pitchFamily="66" charset="0"/>
              </a:rPr>
              <a:t>4</a:t>
            </a:r>
            <a:r>
              <a:rPr lang="en-US" sz="3000" dirty="0" smtClean="0">
                <a:latin typeface="Comic Sans MS" panose="030F0702030302020204" pitchFamily="66" charset="0"/>
              </a:rPr>
              <a:t> (12%) is given </a:t>
            </a:r>
            <a:r>
              <a:rPr lang="en-US" sz="3000" dirty="0" err="1" smtClean="0">
                <a:latin typeface="Comic Sans MS" panose="030F0702030302020204" pitchFamily="66" charset="0"/>
              </a:rPr>
              <a:t>i.v.</a:t>
            </a:r>
            <a:r>
              <a:rPr lang="en-US" sz="3000" dirty="0" smtClean="0">
                <a:latin typeface="Comic Sans MS" panose="030F0702030302020204" pitchFamily="66" charset="0"/>
              </a:rPr>
              <a:t> </a:t>
            </a:r>
          </a:p>
          <a:p>
            <a:pPr algn="just"/>
            <a:r>
              <a:rPr lang="en-US" sz="3000" dirty="0" smtClean="0">
                <a:latin typeface="Comic Sans MS" panose="030F0702030302020204" pitchFamily="66" charset="0"/>
              </a:rPr>
              <a:t>So, The solution prepared should be used within an hour.</a:t>
            </a:r>
          </a:p>
          <a:p>
            <a:pPr algn="just"/>
            <a:endParaRPr lang="en-IN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44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Chlorpent anaesthesia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607" y="2133600"/>
            <a:ext cx="10783614" cy="3777622"/>
          </a:xfrm>
        </p:spPr>
        <p:txBody>
          <a:bodyPr>
            <a:noAutofit/>
          </a:bodyPr>
          <a:lstStyle/>
          <a:p>
            <a:pPr marL="536575" indent="-536575"/>
            <a:r>
              <a:rPr lang="en-US" sz="3200" b="1" dirty="0" smtClean="0">
                <a:latin typeface="Comic Sans MS" panose="030F0702030302020204" pitchFamily="66" charset="0"/>
              </a:rPr>
              <a:t>[Chloral hydrate + MgSO</a:t>
            </a:r>
            <a:r>
              <a:rPr lang="en-US" sz="3200" b="1" baseline="-25000" dirty="0" smtClean="0">
                <a:latin typeface="Comic Sans MS" panose="030F0702030302020204" pitchFamily="66" charset="0"/>
              </a:rPr>
              <a:t>4</a:t>
            </a:r>
            <a:r>
              <a:rPr lang="en-US" sz="3200" b="1" dirty="0" smtClean="0">
                <a:latin typeface="Comic Sans MS" panose="030F0702030302020204" pitchFamily="66" charset="0"/>
              </a:rPr>
              <a:t> + Pentobarbital Sodium]</a:t>
            </a:r>
          </a:p>
          <a:p>
            <a:pPr marL="536575" indent="-536575"/>
            <a:r>
              <a:rPr lang="en-US" sz="3200" dirty="0" smtClean="0">
                <a:latin typeface="Comic Sans MS" panose="030F0702030302020204" pitchFamily="66" charset="0"/>
              </a:rPr>
              <a:t>Produces satisfactory </a:t>
            </a:r>
            <a:r>
              <a:rPr lang="en-US" sz="3200" dirty="0" err="1" smtClean="0">
                <a:latin typeface="Comic Sans MS" panose="030F0702030302020204" pitchFamily="66" charset="0"/>
              </a:rPr>
              <a:t>anaesthesia</a:t>
            </a:r>
            <a:r>
              <a:rPr lang="en-US" sz="3200" dirty="0" smtClean="0">
                <a:latin typeface="Comic Sans MS" panose="030F0702030302020204" pitchFamily="66" charset="0"/>
              </a:rPr>
              <a:t> without the toxic effect of individual drug.</a:t>
            </a:r>
          </a:p>
          <a:p>
            <a:pPr marL="536575" indent="-536575"/>
            <a:r>
              <a:rPr lang="en-US" sz="3200" dirty="0" smtClean="0">
                <a:latin typeface="Comic Sans MS" panose="030F0702030302020204" pitchFamily="66" charset="0"/>
              </a:rPr>
              <a:t>3% </a:t>
            </a:r>
            <a:r>
              <a:rPr lang="en-US" sz="3200" dirty="0" err="1" smtClean="0">
                <a:latin typeface="Comic Sans MS" panose="030F0702030302020204" pitchFamily="66" charset="0"/>
              </a:rPr>
              <a:t>Chloralhydrate</a:t>
            </a:r>
            <a:r>
              <a:rPr lang="en-US" sz="3200" dirty="0" smtClean="0">
                <a:latin typeface="Comic Sans MS" panose="030F0702030302020204" pitchFamily="66" charset="0"/>
              </a:rPr>
              <a:t>  + 1.5% mag.sul + 0.66% </a:t>
            </a:r>
            <a:r>
              <a:rPr lang="en-US" sz="3200" dirty="0" err="1" smtClean="0">
                <a:latin typeface="Comic Sans MS" panose="030F0702030302020204" pitchFamily="66" charset="0"/>
              </a:rPr>
              <a:t>pentobarbitone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</a:p>
          <a:p>
            <a:pPr marL="536575" indent="-536575"/>
            <a:r>
              <a:rPr lang="en-US" sz="3200" dirty="0" smtClean="0">
                <a:latin typeface="Comic Sans MS" panose="030F0702030302020204" pitchFamily="66" charset="0"/>
              </a:rPr>
              <a:t>Large animal - 500-700 ml slow </a:t>
            </a:r>
            <a:r>
              <a:rPr lang="en-US" sz="3200" dirty="0" err="1" smtClean="0">
                <a:latin typeface="Comic Sans MS" panose="030F0702030302020204" pitchFamily="66" charset="0"/>
              </a:rPr>
              <a:t>i.v</a:t>
            </a:r>
            <a:r>
              <a:rPr lang="en-US" sz="3200" dirty="0" smtClean="0">
                <a:latin typeface="Comic Sans MS" panose="030F0702030302020204" pitchFamily="66" charset="0"/>
              </a:rPr>
              <a:t>.  	</a:t>
            </a:r>
          </a:p>
          <a:p>
            <a:pPr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8630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09586" y="2478820"/>
            <a:ext cx="578395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Thank You</a:t>
            </a:r>
            <a:endParaRPr lang="en-US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823" y="350842"/>
            <a:ext cx="8911687" cy="1280890"/>
          </a:xfrm>
        </p:spPr>
        <p:txBody>
          <a:bodyPr>
            <a:normAutofit/>
          </a:bodyPr>
          <a:lstStyle/>
          <a:p>
            <a:pPr algn="just"/>
            <a:r>
              <a:rPr lang="en-IN" sz="4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Advantages</a:t>
            </a:r>
            <a:endParaRPr lang="en-IN" sz="4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8176" y="1355833"/>
            <a:ext cx="10562900" cy="5034455"/>
          </a:xfrm>
        </p:spPr>
        <p:txBody>
          <a:bodyPr>
            <a:noAutofit/>
          </a:bodyPr>
          <a:lstStyle/>
          <a:p>
            <a:pPr marL="536575" indent="-536575" algn="just"/>
            <a:r>
              <a:rPr lang="en-IN" sz="2800" dirty="0" smtClean="0">
                <a:latin typeface="Comic Sans MS" panose="030F0702030302020204" pitchFamily="66" charset="0"/>
              </a:rPr>
              <a:t>Easy, rapid and smooth induction of anaesthesia.</a:t>
            </a:r>
          </a:p>
          <a:p>
            <a:pPr marL="536575" indent="-536575" algn="just"/>
            <a:r>
              <a:rPr lang="en-IN" sz="2800" dirty="0" smtClean="0">
                <a:latin typeface="Comic Sans MS" panose="030F0702030302020204" pitchFamily="66" charset="0"/>
              </a:rPr>
              <a:t>Smooth recovery with no complications as seen in inhalational anaesthesia.</a:t>
            </a:r>
          </a:p>
          <a:p>
            <a:pPr marL="536575" indent="-536575" algn="just"/>
            <a:r>
              <a:rPr lang="en-IN" sz="2800" dirty="0" smtClean="0">
                <a:latin typeface="Comic Sans MS" panose="030F0702030302020204" pitchFamily="66" charset="0"/>
              </a:rPr>
              <a:t>Vomiting absent during induction.</a:t>
            </a:r>
          </a:p>
          <a:p>
            <a:pPr marL="536575" indent="-536575" algn="just"/>
            <a:r>
              <a:rPr lang="en-IN" sz="2800" dirty="0" smtClean="0">
                <a:latin typeface="Comic Sans MS" panose="030F0702030302020204" pitchFamily="66" charset="0"/>
              </a:rPr>
              <a:t>No interference in operations of head region.</a:t>
            </a:r>
          </a:p>
          <a:p>
            <a:pPr marL="536575" indent="-536575" algn="just"/>
            <a:r>
              <a:rPr lang="en-IN" sz="2800" dirty="0" smtClean="0">
                <a:latin typeface="Comic Sans MS" panose="030F0702030302020204" pitchFamily="66" charset="0"/>
              </a:rPr>
              <a:t>Minimum equipment is required.</a:t>
            </a:r>
          </a:p>
          <a:p>
            <a:pPr marL="536575" indent="-536575" algn="just"/>
            <a:r>
              <a:rPr lang="en-IN" sz="2800" dirty="0" smtClean="0">
                <a:latin typeface="Comic Sans MS" panose="030F0702030302020204" pitchFamily="66" charset="0"/>
              </a:rPr>
              <a:t>Can be used with thermocautery and diathermy.</a:t>
            </a:r>
          </a:p>
          <a:p>
            <a:pPr marL="536575" indent="-536575" algn="just"/>
            <a:r>
              <a:rPr lang="en-IN" sz="2800" dirty="0" smtClean="0">
                <a:latin typeface="Comic Sans MS" panose="030F0702030302020204" pitchFamily="66" charset="0"/>
              </a:rPr>
              <a:t>Respiratory complications are not aggravated.</a:t>
            </a:r>
          </a:p>
          <a:p>
            <a:pPr marL="536575" indent="-536575" algn="just"/>
            <a:r>
              <a:rPr lang="en-IN" sz="2800" dirty="0" smtClean="0">
                <a:latin typeface="Comic Sans MS" panose="030F0702030302020204" pitchFamily="66" charset="0"/>
              </a:rPr>
              <a:t>Surgeon alone can manage anaesthesia and perform surgery.</a:t>
            </a:r>
          </a:p>
        </p:txBody>
      </p:sp>
    </p:spTree>
    <p:extLst>
      <p:ext uri="{BB962C8B-B14F-4D97-AF65-F5344CB8AC3E}">
        <p14:creationId xmlns:p14="http://schemas.microsoft.com/office/powerpoint/2010/main" val="712835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Disadvantages</a:t>
            </a:r>
            <a:endParaRPr lang="en-IN" sz="4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365" y="2133600"/>
            <a:ext cx="10342179" cy="3777622"/>
          </a:xfrm>
        </p:spPr>
        <p:txBody>
          <a:bodyPr>
            <a:noAutofit/>
          </a:bodyPr>
          <a:lstStyle/>
          <a:p>
            <a:pPr marL="536575" indent="-536575">
              <a:spcBef>
                <a:spcPts val="3000"/>
              </a:spcBef>
            </a:pPr>
            <a:r>
              <a:rPr lang="en-IN" sz="3200" dirty="0" smtClean="0">
                <a:latin typeface="Comic Sans MS" panose="030F0702030302020204" pitchFamily="66" charset="0"/>
              </a:rPr>
              <a:t>Level of anaesthesia not readily controllable.</a:t>
            </a:r>
          </a:p>
          <a:p>
            <a:pPr marL="536575" indent="-536575">
              <a:spcBef>
                <a:spcPts val="3000"/>
              </a:spcBef>
            </a:pPr>
            <a:r>
              <a:rPr lang="en-IN" sz="3200" dirty="0" smtClean="0">
                <a:latin typeface="Comic Sans MS" panose="030F0702030302020204" pitchFamily="66" charset="0"/>
              </a:rPr>
              <a:t>No adequate skeletal muscle relaxation.</a:t>
            </a:r>
          </a:p>
          <a:p>
            <a:pPr marL="536575" indent="-536575">
              <a:spcBef>
                <a:spcPts val="3000"/>
              </a:spcBef>
            </a:pPr>
            <a:r>
              <a:rPr lang="en-IN" sz="3200" dirty="0" smtClean="0">
                <a:latin typeface="Comic Sans MS" panose="030F0702030302020204" pitchFamily="66" charset="0"/>
              </a:rPr>
              <a:t>Contraindicated in hepatic and renal diseases.</a:t>
            </a:r>
          </a:p>
          <a:p>
            <a:pPr marL="536575" indent="-536575">
              <a:spcBef>
                <a:spcPts val="3000"/>
              </a:spcBef>
            </a:pPr>
            <a:r>
              <a:rPr lang="en-IN" sz="3200" dirty="0" smtClean="0">
                <a:latin typeface="Comic Sans MS" panose="030F0702030302020204" pitchFamily="66" charset="0"/>
              </a:rPr>
              <a:t>Unsuitable (barbiturates) for caesarean section (depression of foetal respiratio</a:t>
            </a:r>
            <a:r>
              <a:rPr lang="en-IN" sz="3200" dirty="0">
                <a:latin typeface="Comic Sans MS" panose="030F0702030302020204" pitchFamily="66" charset="0"/>
              </a:rPr>
              <a:t>n</a:t>
            </a:r>
            <a:r>
              <a:rPr lang="en-IN" sz="3200" dirty="0" smtClean="0">
                <a:latin typeface="Comic Sans MS" panose="030F0702030302020204" pitchFamily="66" charset="0"/>
              </a:rPr>
              <a:t>).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25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821" y="466455"/>
            <a:ext cx="8911687" cy="1280890"/>
          </a:xfrm>
        </p:spPr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Barbiturates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655" y="1503486"/>
            <a:ext cx="10785391" cy="4340266"/>
          </a:xfrm>
        </p:spPr>
        <p:txBody>
          <a:bodyPr>
            <a:noAutofit/>
          </a:bodyPr>
          <a:lstStyle/>
          <a:p>
            <a:pPr marL="452438" indent="-452438"/>
            <a:r>
              <a:rPr lang="en-IN" sz="2800" dirty="0" smtClean="0">
                <a:latin typeface="Comic Sans MS" panose="030F0702030302020204" pitchFamily="66" charset="0"/>
              </a:rPr>
              <a:t>Derivatives of </a:t>
            </a:r>
            <a:r>
              <a:rPr lang="en-IN" sz="2800" dirty="0" err="1" smtClean="0">
                <a:latin typeface="Comic Sans MS" panose="030F0702030302020204" pitchFamily="66" charset="0"/>
              </a:rPr>
              <a:t>melonyl</a:t>
            </a:r>
            <a:r>
              <a:rPr lang="en-IN" sz="2800" dirty="0" smtClean="0">
                <a:latin typeface="Comic Sans MS" panose="030F0702030302020204" pitchFamily="66" charset="0"/>
              </a:rPr>
              <a:t> urea.</a:t>
            </a:r>
          </a:p>
          <a:p>
            <a:pPr marL="452438" indent="-452438"/>
            <a:r>
              <a:rPr lang="en-IN" sz="2800" dirty="0" smtClean="0">
                <a:latin typeface="Comic Sans MS" panose="030F0702030302020204" pitchFamily="66" charset="0"/>
              </a:rPr>
              <a:t>A condensation product of urea and malonic acid.</a:t>
            </a:r>
          </a:p>
          <a:p>
            <a:pPr marL="452438" indent="-452438"/>
            <a:r>
              <a:rPr lang="en-IN" sz="2800" dirty="0" smtClean="0">
                <a:latin typeface="Comic Sans MS" panose="030F0702030302020204" pitchFamily="66" charset="0"/>
              </a:rPr>
              <a:t>Synthesized </a:t>
            </a:r>
            <a:r>
              <a:rPr lang="en-IN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by-Conrad and </a:t>
            </a:r>
            <a:r>
              <a:rPr lang="en-IN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Gutzeit</a:t>
            </a:r>
            <a:r>
              <a:rPr lang="en-IN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in 1882.</a:t>
            </a:r>
          </a:p>
          <a:p>
            <a:pPr marL="452438" indent="-452438"/>
            <a:r>
              <a:rPr lang="en-IN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Fisher and Von Mering </a:t>
            </a:r>
            <a:r>
              <a:rPr lang="en-IN" sz="2800" dirty="0" smtClean="0">
                <a:latin typeface="Comic Sans MS" panose="030F0702030302020204" pitchFamily="66" charset="0"/>
              </a:rPr>
              <a:t>prepared diethyl barbituric acid and discovered its hypnotic activity.</a:t>
            </a:r>
          </a:p>
          <a:p>
            <a:pPr marL="452438" indent="-452438"/>
            <a:r>
              <a:rPr lang="en-IN" sz="2800" dirty="0" smtClean="0">
                <a:latin typeface="Comic Sans MS" panose="030F0702030302020204" pitchFamily="66" charset="0"/>
              </a:rPr>
              <a:t>They named it as </a:t>
            </a:r>
            <a:r>
              <a:rPr lang="en-IN" sz="2800" dirty="0" err="1" smtClean="0">
                <a:latin typeface="Comic Sans MS" panose="030F0702030302020204" pitchFamily="66" charset="0"/>
              </a:rPr>
              <a:t>Veronal</a:t>
            </a:r>
            <a:r>
              <a:rPr lang="en-IN" sz="2800" dirty="0" smtClean="0">
                <a:latin typeface="Comic Sans MS" panose="030F0702030302020204" pitchFamily="66" charset="0"/>
              </a:rPr>
              <a:t> from the Latin word </a:t>
            </a:r>
            <a:r>
              <a:rPr lang="en-IN" sz="2800" dirty="0" err="1" smtClean="0">
                <a:latin typeface="Comic Sans MS" panose="030F0702030302020204" pitchFamily="66" charset="0"/>
              </a:rPr>
              <a:t>vera</a:t>
            </a:r>
            <a:r>
              <a:rPr lang="en-IN" sz="2800" dirty="0" smtClean="0">
                <a:latin typeface="Comic Sans MS" panose="030F0702030302020204" pitchFamily="66" charset="0"/>
              </a:rPr>
              <a:t> (true) having real hypnotic effect.</a:t>
            </a:r>
          </a:p>
          <a:p>
            <a:pPr marL="452438" indent="-452438"/>
            <a:r>
              <a:rPr lang="en-IN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Baeyer</a:t>
            </a:r>
            <a:r>
              <a:rPr lang="en-IN" sz="2800" dirty="0" smtClean="0">
                <a:latin typeface="Comic Sans MS" panose="030F0702030302020204" pitchFamily="66" charset="0"/>
              </a:rPr>
              <a:t> named </a:t>
            </a:r>
            <a:r>
              <a:rPr lang="en-IN" sz="2800" dirty="0" err="1" smtClean="0">
                <a:latin typeface="Comic Sans MS" panose="030F0702030302020204" pitchFamily="66" charset="0"/>
              </a:rPr>
              <a:t>malonylurea</a:t>
            </a:r>
            <a:r>
              <a:rPr lang="en-IN" sz="2800" dirty="0" smtClean="0">
                <a:latin typeface="Comic Sans MS" panose="030F0702030302020204" pitchFamily="66" charset="0"/>
              </a:rPr>
              <a:t> as barbituric acid, which formed the key molecule for a series of hypnotics.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885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Barbiturates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2565" y="1828800"/>
            <a:ext cx="10710041" cy="45614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800" dirty="0" smtClean="0">
                <a:latin typeface="Comic Sans MS" panose="030F0702030302020204" pitchFamily="66" charset="0"/>
              </a:rPr>
              <a:t> </a:t>
            </a:r>
            <a:r>
              <a:rPr lang="en-IN" sz="2800" b="1" dirty="0" smtClean="0">
                <a:latin typeface="Comic Sans MS" panose="030F0702030302020204" pitchFamily="66" charset="0"/>
              </a:rPr>
              <a:t>Based on duration of action: </a:t>
            </a:r>
          </a:p>
          <a:p>
            <a:pPr marL="536575" indent="-536575"/>
            <a:r>
              <a:rPr lang="en-IN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Long acting-(4-6 hr) - </a:t>
            </a:r>
            <a:r>
              <a:rPr lang="en-IN" sz="2800" dirty="0" err="1" smtClean="0">
                <a:latin typeface="Comic Sans MS" panose="030F0702030302020204" pitchFamily="66" charset="0"/>
              </a:rPr>
              <a:t>Barbitone</a:t>
            </a:r>
            <a:r>
              <a:rPr lang="en-IN" sz="2800" dirty="0" smtClean="0">
                <a:latin typeface="Comic Sans MS" panose="030F0702030302020204" pitchFamily="66" charset="0"/>
              </a:rPr>
              <a:t>, </a:t>
            </a:r>
          </a:p>
          <a:p>
            <a:pPr marL="536575" indent="-536575">
              <a:buNone/>
            </a:pPr>
            <a:r>
              <a:rPr lang="en-IN" sz="2800" dirty="0">
                <a:latin typeface="Comic Sans MS" panose="030F0702030302020204" pitchFamily="66" charset="0"/>
              </a:rPr>
              <a:t> </a:t>
            </a:r>
            <a:r>
              <a:rPr lang="en-IN" sz="2800" dirty="0" smtClean="0">
                <a:latin typeface="Comic Sans MS" panose="030F0702030302020204" pitchFamily="66" charset="0"/>
              </a:rPr>
              <a:t>                                     </a:t>
            </a:r>
            <a:r>
              <a:rPr lang="en-IN" sz="2800" dirty="0" err="1" smtClean="0">
                <a:latin typeface="Comic Sans MS" panose="030F0702030302020204" pitchFamily="66" charset="0"/>
              </a:rPr>
              <a:t>Phenobarbitone</a:t>
            </a:r>
            <a:endParaRPr lang="en-IN" sz="2800" dirty="0" smtClean="0">
              <a:latin typeface="Comic Sans MS" panose="030F0702030302020204" pitchFamily="66" charset="0"/>
            </a:endParaRPr>
          </a:p>
          <a:p>
            <a:pPr marL="536575" indent="-536575"/>
            <a:r>
              <a:rPr lang="en-IN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Intermediate acting (2-4 hr) </a:t>
            </a:r>
            <a:r>
              <a:rPr lang="en-IN" sz="2800" dirty="0" smtClean="0">
                <a:latin typeface="Comic Sans MS" panose="030F0702030302020204" pitchFamily="66" charset="0"/>
              </a:rPr>
              <a:t>- </a:t>
            </a:r>
            <a:r>
              <a:rPr lang="en-IN" sz="2800" dirty="0" err="1" smtClean="0">
                <a:latin typeface="Comic Sans MS" panose="030F0702030302020204" pitchFamily="66" charset="0"/>
              </a:rPr>
              <a:t>Pentobarbitone</a:t>
            </a:r>
            <a:r>
              <a:rPr lang="en-IN" sz="2800" dirty="0" smtClean="0">
                <a:latin typeface="Comic Sans MS" panose="030F0702030302020204" pitchFamily="66" charset="0"/>
              </a:rPr>
              <a:t>, </a:t>
            </a:r>
          </a:p>
          <a:p>
            <a:pPr marL="536575" indent="-536575">
              <a:buNone/>
            </a:pPr>
            <a:r>
              <a:rPr lang="en-IN" sz="2800" dirty="0">
                <a:latin typeface="Comic Sans MS" panose="030F0702030302020204" pitchFamily="66" charset="0"/>
              </a:rPr>
              <a:t> </a:t>
            </a:r>
            <a:r>
              <a:rPr lang="en-IN" sz="2800" dirty="0" smtClean="0">
                <a:latin typeface="Comic Sans MS" panose="030F0702030302020204" pitchFamily="66" charset="0"/>
              </a:rPr>
              <a:t>                                                  </a:t>
            </a:r>
            <a:r>
              <a:rPr lang="en-IN" sz="2800" dirty="0" err="1" smtClean="0">
                <a:latin typeface="Comic Sans MS" panose="030F0702030302020204" pitchFamily="66" charset="0"/>
              </a:rPr>
              <a:t>Butobarbitone</a:t>
            </a:r>
            <a:endParaRPr lang="en-IN" sz="2800" dirty="0" smtClean="0">
              <a:latin typeface="Comic Sans MS" panose="030F0702030302020204" pitchFamily="66" charset="0"/>
            </a:endParaRPr>
          </a:p>
          <a:p>
            <a:pPr marL="536575" indent="-536575"/>
            <a:r>
              <a:rPr lang="en-IN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Short acting (1-2 hr)  - </a:t>
            </a:r>
            <a:r>
              <a:rPr lang="en-IN" sz="2800" dirty="0" err="1" smtClean="0">
                <a:latin typeface="Comic Sans MS" panose="030F0702030302020204" pitchFamily="66" charset="0"/>
              </a:rPr>
              <a:t>Secobarbitone</a:t>
            </a:r>
            <a:endParaRPr lang="en-IN" sz="2800" dirty="0" smtClean="0">
              <a:latin typeface="Comic Sans MS" panose="030F0702030302020204" pitchFamily="66" charset="0"/>
            </a:endParaRPr>
          </a:p>
          <a:p>
            <a:pPr marL="536575" indent="-536575"/>
            <a:r>
              <a:rPr lang="en-IN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Ultra Short acting (20-40 min.)</a:t>
            </a:r>
            <a:r>
              <a:rPr lang="en-IN" sz="2800" dirty="0">
                <a:latin typeface="Comic Sans MS" panose="030F0702030302020204" pitchFamily="66" charset="0"/>
              </a:rPr>
              <a:t> </a:t>
            </a:r>
            <a:r>
              <a:rPr lang="en-IN" sz="2800" dirty="0" err="1" smtClean="0">
                <a:latin typeface="Comic Sans MS" panose="030F0702030302020204" pitchFamily="66" charset="0"/>
              </a:rPr>
              <a:t>Thiopentone</a:t>
            </a:r>
            <a:r>
              <a:rPr lang="en-IN" sz="2800" dirty="0" smtClean="0">
                <a:latin typeface="Comic Sans MS" panose="030F0702030302020204" pitchFamily="66" charset="0"/>
              </a:rPr>
              <a:t>, </a:t>
            </a:r>
          </a:p>
          <a:p>
            <a:pPr marL="536575" indent="-536575">
              <a:buNone/>
            </a:pPr>
            <a:r>
              <a:rPr lang="en-IN" sz="2800" dirty="0">
                <a:latin typeface="Comic Sans MS" panose="030F0702030302020204" pitchFamily="66" charset="0"/>
              </a:rPr>
              <a:t> </a:t>
            </a:r>
            <a:r>
              <a:rPr lang="en-IN" sz="2800" dirty="0" smtClean="0">
                <a:latin typeface="Comic Sans MS" panose="030F0702030302020204" pitchFamily="66" charset="0"/>
              </a:rPr>
              <a:t>                                                     </a:t>
            </a:r>
            <a:r>
              <a:rPr lang="en-IN" sz="2800" dirty="0" err="1" smtClean="0">
                <a:latin typeface="Comic Sans MS" panose="030F0702030302020204" pitchFamily="66" charset="0"/>
              </a:rPr>
              <a:t>Thiamylal</a:t>
            </a:r>
            <a:endParaRPr lang="en-IN" sz="2800" dirty="0" smtClean="0">
              <a:latin typeface="Comic Sans MS" panose="030F0702030302020204" pitchFamily="66" charset="0"/>
            </a:endParaRPr>
          </a:p>
          <a:p>
            <a:endParaRPr lang="en-IN" sz="2800" dirty="0" smtClean="0">
              <a:latin typeface="Comic Sans MS" panose="030F0702030302020204" pitchFamily="66" charset="0"/>
            </a:endParaRPr>
          </a:p>
          <a:p>
            <a:endParaRPr lang="en-IN" sz="2800" dirty="0">
              <a:latin typeface="Comic Sans MS" panose="030F0702030302020204" pitchFamily="66" charset="0"/>
            </a:endParaRPr>
          </a:p>
          <a:p>
            <a:endParaRPr lang="en-IN" sz="2800" dirty="0" smtClean="0">
              <a:latin typeface="Comic Sans MS" panose="030F0702030302020204" pitchFamily="66" charset="0"/>
            </a:endParaRPr>
          </a:p>
          <a:p>
            <a:endParaRPr lang="en-IN" sz="2800" dirty="0">
              <a:latin typeface="Comic Sans MS" panose="030F0702030302020204" pitchFamily="66" charset="0"/>
            </a:endParaRPr>
          </a:p>
          <a:p>
            <a:endParaRPr lang="en-IN" sz="2800" dirty="0" smtClean="0">
              <a:latin typeface="Comic Sans MS" panose="030F0702030302020204" pitchFamily="66" charset="0"/>
            </a:endParaRPr>
          </a:p>
          <a:p>
            <a:endParaRPr lang="en-IN" sz="2800" dirty="0">
              <a:latin typeface="Comic Sans MS" panose="030F0702030302020204" pitchFamily="66" charset="0"/>
            </a:endParaRPr>
          </a:p>
          <a:p>
            <a:endParaRPr lang="en-IN" sz="2800" dirty="0" smtClean="0">
              <a:latin typeface="Comic Sans MS" panose="030F0702030302020204" pitchFamily="66" charset="0"/>
            </a:endParaRPr>
          </a:p>
          <a:p>
            <a:endParaRPr lang="en-IN" sz="2800" dirty="0">
              <a:latin typeface="Comic Sans MS" panose="030F0702030302020204" pitchFamily="66" charset="0"/>
            </a:endParaRPr>
          </a:p>
          <a:p>
            <a:endParaRPr lang="en-IN" sz="2800" dirty="0" smtClean="0">
              <a:latin typeface="Comic Sans MS" panose="030F0702030302020204" pitchFamily="66" charset="0"/>
            </a:endParaRPr>
          </a:p>
          <a:p>
            <a:endParaRPr lang="en-IN" sz="2800" dirty="0">
              <a:latin typeface="Comic Sans MS" panose="030F0702030302020204" pitchFamily="66" charset="0"/>
            </a:endParaRPr>
          </a:p>
          <a:p>
            <a:endParaRPr lang="en-IN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2800" dirty="0">
              <a:latin typeface="Comic Sans MS" panose="030F0702030302020204" pitchFamily="66" charset="0"/>
            </a:endParaRPr>
          </a:p>
          <a:p>
            <a:pPr marL="1828800" lvl="4" indent="0">
              <a:buNone/>
            </a:pPr>
            <a:endParaRPr lang="en-IN" sz="2800" dirty="0" smtClean="0">
              <a:latin typeface="Comic Sans MS" panose="030F0702030302020204" pitchFamily="66" charset="0"/>
            </a:endParaRPr>
          </a:p>
          <a:p>
            <a:pPr marL="1828800" lvl="4" indent="0">
              <a:buNone/>
            </a:pPr>
            <a:endParaRPr lang="en-IN" sz="2800" dirty="0">
              <a:latin typeface="Comic Sans MS" panose="030F0702030302020204" pitchFamily="66" charset="0"/>
            </a:endParaRPr>
          </a:p>
          <a:p>
            <a:pPr marL="1828800" lvl="4" indent="0">
              <a:buNone/>
            </a:pPr>
            <a:endParaRPr lang="en-IN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424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5780" y="413903"/>
            <a:ext cx="8911687" cy="929117"/>
          </a:xfrm>
        </p:spPr>
        <p:txBody>
          <a:bodyPr>
            <a:noAutofit/>
          </a:bodyPr>
          <a:lstStyle/>
          <a:p>
            <a:r>
              <a:rPr lang="en-IN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Structure activity </a:t>
            </a:r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relationship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772" y="1363167"/>
            <a:ext cx="10796752" cy="4738013"/>
          </a:xfrm>
        </p:spPr>
        <p:txBody>
          <a:bodyPr>
            <a:noAutofit/>
          </a:bodyPr>
          <a:lstStyle/>
          <a:p>
            <a:pPr marL="536575" indent="-536575" algn="just"/>
            <a:r>
              <a:rPr lang="en-IN" sz="3200" dirty="0" smtClean="0">
                <a:latin typeface="Comic Sans MS" panose="030F0702030302020204" pitchFamily="66" charset="0"/>
              </a:rPr>
              <a:t>Barbituric acid itself has no CNS depressant effect.</a:t>
            </a:r>
          </a:p>
          <a:p>
            <a:pPr marL="536575" indent="-536575" algn="just"/>
            <a:r>
              <a:rPr lang="en-IN" sz="3200" dirty="0" smtClean="0">
                <a:latin typeface="Comic Sans MS" panose="030F0702030302020204" pitchFamily="66" charset="0"/>
              </a:rPr>
              <a:t>Substitution of </a:t>
            </a:r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alkyl, allyl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groups at </a:t>
            </a:r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carbon 5</a:t>
            </a:r>
            <a:r>
              <a:rPr lang="en-IN" sz="3200" dirty="0">
                <a:latin typeface="Comic Sans MS" panose="030F0702030302020204" pitchFamily="66" charset="0"/>
              </a:rPr>
              <a:t>, </a:t>
            </a:r>
            <a:r>
              <a:rPr lang="en-IN" sz="3200" dirty="0" smtClean="0">
                <a:latin typeface="Comic Sans MS" panose="030F0702030302020204" pitchFamily="66" charset="0"/>
              </a:rPr>
              <a:t>on its structure results in  sedative-hypnotic-anaesthetic effect.</a:t>
            </a:r>
          </a:p>
          <a:p>
            <a:pPr marL="536575" indent="-536575" algn="just"/>
            <a:r>
              <a:rPr lang="en-IN" sz="32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Short chain substitution </a:t>
            </a:r>
            <a:r>
              <a:rPr lang="en-IN" sz="3200" dirty="0" smtClean="0">
                <a:latin typeface="Comic Sans MS" panose="030F0702030302020204" pitchFamily="66" charset="0"/>
              </a:rPr>
              <a:t>at R1 and R2 resists oxidation results in compounds having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long duration of action</a:t>
            </a:r>
            <a:r>
              <a:rPr lang="en-IN" sz="3200" dirty="0" smtClean="0">
                <a:latin typeface="Comic Sans MS" panose="030F0702030302020204" pitchFamily="66" charset="0"/>
              </a:rPr>
              <a:t>.</a:t>
            </a:r>
          </a:p>
          <a:p>
            <a:pPr marL="536575" indent="-536575" algn="just"/>
            <a:r>
              <a:rPr lang="en-IN" sz="32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Long chain </a:t>
            </a:r>
            <a:r>
              <a:rPr lang="en-IN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substitution </a:t>
            </a:r>
            <a:r>
              <a:rPr lang="en-IN" sz="3200" dirty="0">
                <a:latin typeface="Comic Sans MS" panose="030F0702030302020204" pitchFamily="66" charset="0"/>
              </a:rPr>
              <a:t>at R1 and </a:t>
            </a:r>
            <a:r>
              <a:rPr lang="en-IN" sz="3200" dirty="0" smtClean="0">
                <a:latin typeface="Comic Sans MS" panose="030F0702030302020204" pitchFamily="66" charset="0"/>
              </a:rPr>
              <a:t>R2 promotes oxidation –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short </a:t>
            </a:r>
            <a:r>
              <a:rPr lang="en-IN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acting </a:t>
            </a:r>
            <a:r>
              <a:rPr lang="en-IN" sz="3200" dirty="0">
                <a:latin typeface="Comic Sans MS" panose="030F0702030302020204" pitchFamily="66" charset="0"/>
              </a:rPr>
              <a:t>compounds</a:t>
            </a:r>
            <a:r>
              <a:rPr lang="en-IN" sz="3200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847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6412" y="392883"/>
            <a:ext cx="3524096" cy="929117"/>
          </a:xfrm>
        </p:spPr>
        <p:txBody>
          <a:bodyPr>
            <a:noAutofit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S.A.R. </a:t>
            </a:r>
            <a:r>
              <a:rPr lang="en-IN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contd</a:t>
            </a:r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…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772" y="1268577"/>
            <a:ext cx="11124156" cy="4738013"/>
          </a:xfrm>
        </p:spPr>
        <p:txBody>
          <a:bodyPr>
            <a:noAutofit/>
          </a:bodyPr>
          <a:lstStyle/>
          <a:p>
            <a:r>
              <a:rPr lang="en-IN" sz="3200" dirty="0" smtClean="0">
                <a:latin typeface="Comic Sans MS" panose="030F0702030302020204" pitchFamily="66" charset="0"/>
              </a:rPr>
              <a:t>Replacement of carbonyl oxygen at C2 by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sulphur atom </a:t>
            </a:r>
            <a:r>
              <a:rPr lang="en-IN" sz="3200" dirty="0" smtClean="0">
                <a:latin typeface="Comic Sans MS" panose="030F0702030302020204" pitchFamily="66" charset="0"/>
              </a:rPr>
              <a:t>makes the compounds highly vulnerable to oxidative metabolism rendering the compounds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very short acting</a:t>
            </a:r>
            <a:r>
              <a:rPr lang="en-IN" sz="32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IN" sz="3200" dirty="0" smtClean="0">
                <a:latin typeface="Comic Sans MS" panose="030F0702030302020204" pitchFamily="66" charset="0"/>
              </a:rPr>
              <a:t>Replacement of carbonyl oxygen at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C2 by an HN= group (guanidine derivatives)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destroys CNS depressant </a:t>
            </a:r>
            <a:r>
              <a:rPr lang="en-IN" sz="3200" dirty="0" smtClean="0">
                <a:latin typeface="Comic Sans MS" panose="030F0702030302020204" pitchFamily="66" charset="0"/>
              </a:rPr>
              <a:t>activity.</a:t>
            </a:r>
          </a:p>
          <a:p>
            <a:r>
              <a:rPr lang="en-IN" sz="3200" dirty="0" smtClean="0">
                <a:latin typeface="Comic Sans MS" panose="030F0702030302020204" pitchFamily="66" charset="0"/>
              </a:rPr>
              <a:t>Substitution  at C5 should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not be less than 4</a:t>
            </a:r>
            <a:r>
              <a:rPr lang="en-IN" sz="3200" dirty="0" smtClean="0">
                <a:latin typeface="Comic Sans MS" panose="030F0702030302020204" pitchFamily="66" charset="0"/>
              </a:rPr>
              <a:t> and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not more than 8 </a:t>
            </a:r>
            <a:r>
              <a:rPr lang="en-IN" sz="3200" dirty="0" smtClean="0">
                <a:latin typeface="Comic Sans MS" panose="030F0702030302020204" pitchFamily="66" charset="0"/>
              </a:rPr>
              <a:t>for optimal CNS depression.</a:t>
            </a:r>
          </a:p>
          <a:p>
            <a:r>
              <a:rPr lang="en-IN" sz="3200" dirty="0" smtClean="0">
                <a:latin typeface="Comic Sans MS" panose="030F0702030302020204" pitchFamily="66" charset="0"/>
              </a:rPr>
              <a:t>Substitution at C5 with long chain having more than 9 carbon atoms makes the compound </a:t>
            </a:r>
            <a:r>
              <a:rPr lang="en-IN" sz="32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convulsant</a:t>
            </a:r>
            <a:r>
              <a:rPr lang="en-IN" sz="3200" dirty="0" smtClean="0"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1283" y="423694"/>
            <a:ext cx="9512974" cy="816383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MOA of Barbiturates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745" y="1240078"/>
            <a:ext cx="11193517" cy="5307868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en-IN" sz="3000" dirty="0" smtClean="0">
                <a:latin typeface="Comic Sans MS" panose="030F0702030302020204" pitchFamily="66" charset="0"/>
              </a:rPr>
              <a:t>Barbiturates appear to act primarily at the </a:t>
            </a:r>
            <a:r>
              <a:rPr lang="en-IN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GABA:BZD receptor – Cl</a:t>
            </a:r>
            <a:r>
              <a:rPr lang="en-IN" sz="3000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   </a:t>
            </a:r>
            <a:r>
              <a:rPr lang="en-IN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Channel complex </a:t>
            </a:r>
            <a:r>
              <a:rPr lang="en-IN" sz="3000" dirty="0" smtClean="0">
                <a:latin typeface="Comic Sans MS" panose="030F0702030302020204" pitchFamily="66" charset="0"/>
              </a:rPr>
              <a:t>and potentiate GABAergic inhibition  by increasing the lifetime of </a:t>
            </a:r>
            <a:r>
              <a:rPr lang="en-IN" sz="3000" dirty="0">
                <a:latin typeface="Comic Sans MS" panose="030F0702030302020204" pitchFamily="66" charset="0"/>
              </a:rPr>
              <a:t>Cl</a:t>
            </a:r>
            <a:r>
              <a:rPr lang="en-IN" sz="3000" baseline="30000" dirty="0">
                <a:latin typeface="Comic Sans MS" panose="030F0702030302020204" pitchFamily="66" charset="0"/>
              </a:rPr>
              <a:t>-    </a:t>
            </a:r>
            <a:r>
              <a:rPr lang="en-IN" sz="3000" dirty="0" smtClean="0">
                <a:latin typeface="Comic Sans MS" panose="030F0702030302020204" pitchFamily="66" charset="0"/>
              </a:rPr>
              <a:t>Channel opening induced by GABA.</a:t>
            </a:r>
          </a:p>
          <a:p>
            <a:pPr algn="just">
              <a:spcBef>
                <a:spcPts val="1200"/>
              </a:spcBef>
            </a:pPr>
            <a:r>
              <a:rPr lang="en-IN" sz="3000" dirty="0" smtClean="0">
                <a:latin typeface="Comic Sans MS" panose="030F0702030302020204" pitchFamily="66" charset="0"/>
              </a:rPr>
              <a:t>They do not bind to the BZD receptor, but bind to another site  (probably the picrotoxin) on same macromolecular complex to exert the GABA facilitatory action.</a:t>
            </a:r>
          </a:p>
          <a:p>
            <a:pPr algn="just">
              <a:spcBef>
                <a:spcPts val="1200"/>
              </a:spcBef>
            </a:pPr>
            <a:r>
              <a:rPr lang="en-IN" sz="3000" dirty="0" smtClean="0">
                <a:latin typeface="Comic Sans MS" panose="030F0702030302020204" pitchFamily="66" charset="0"/>
              </a:rPr>
              <a:t>The barbiturate site appears to be located on α or β subunit.</a:t>
            </a:r>
          </a:p>
          <a:p>
            <a:pPr algn="just">
              <a:spcBef>
                <a:spcPts val="1200"/>
              </a:spcBef>
            </a:pPr>
            <a:r>
              <a:rPr lang="en-IN" sz="3000" dirty="0" smtClean="0">
                <a:latin typeface="Comic Sans MS" panose="030F0702030302020204" pitchFamily="66" charset="0"/>
              </a:rPr>
              <a:t>They also enhance BZD binding to its receptor.</a:t>
            </a:r>
          </a:p>
        </p:txBody>
      </p:sp>
    </p:spTree>
    <p:extLst>
      <p:ext uri="{BB962C8B-B14F-4D97-AF65-F5344CB8AC3E}">
        <p14:creationId xmlns:p14="http://schemas.microsoft.com/office/powerpoint/2010/main" val="357685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1788</TotalTime>
  <Words>1277</Words>
  <Application>Microsoft Office PowerPoint</Application>
  <PresentationFormat>Widescreen</PresentationFormat>
  <Paragraphs>156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Aharoni</vt:lpstr>
      <vt:lpstr>Arial</vt:lpstr>
      <vt:lpstr>Arial Rounded MT Bold</vt:lpstr>
      <vt:lpstr>Berlin Sans FB</vt:lpstr>
      <vt:lpstr>Calibri</vt:lpstr>
      <vt:lpstr>Century Gothic</vt:lpstr>
      <vt:lpstr>Comic Sans MS</vt:lpstr>
      <vt:lpstr>Times New Roman</vt:lpstr>
      <vt:lpstr>Wingdings</vt:lpstr>
      <vt:lpstr>Wingdings 3</vt:lpstr>
      <vt:lpstr>Wisp</vt:lpstr>
      <vt:lpstr>PowerPoint Presentation</vt:lpstr>
      <vt:lpstr>INTRAVENOUS ANESTHETICS</vt:lpstr>
      <vt:lpstr>Advantages</vt:lpstr>
      <vt:lpstr>Disadvantages</vt:lpstr>
      <vt:lpstr>Barbiturates</vt:lpstr>
      <vt:lpstr>Barbiturates Classification</vt:lpstr>
      <vt:lpstr>Structure activity relationship</vt:lpstr>
      <vt:lpstr>S.A.R. contd…</vt:lpstr>
      <vt:lpstr>MOA of Barbiturates</vt:lpstr>
      <vt:lpstr>MOA of Barbiturates   contd…</vt:lpstr>
      <vt:lpstr>PowerPoint Presentation</vt:lpstr>
      <vt:lpstr>Drugs affecting GABAA receptor – Cl- Channel complex</vt:lpstr>
      <vt:lpstr>Drugs affecting GABAA receptor – Cl-  Channel complex     contd… </vt:lpstr>
      <vt:lpstr>THERAPEUTIC USES</vt:lpstr>
      <vt:lpstr>       Major pharmacological effects</vt:lpstr>
      <vt:lpstr>       Major pharmacological effects    contd…</vt:lpstr>
      <vt:lpstr>    Pharmacokinetics</vt:lpstr>
      <vt:lpstr>    Pharmacokinetics    contd…</vt:lpstr>
      <vt:lpstr>Thiopentone (Pentothal/ Intraval)</vt:lpstr>
      <vt:lpstr>Pentobarbital sodium</vt:lpstr>
      <vt:lpstr>Chloral hydrate</vt:lpstr>
      <vt:lpstr>Chlormag anaesthesia</vt:lpstr>
      <vt:lpstr>Chlorpent anaesthesia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Dr. Nirbhay Kumar</cp:lastModifiedBy>
  <cp:revision>123</cp:revision>
  <dcterms:created xsi:type="dcterms:W3CDTF">2019-01-23T05:57:38Z</dcterms:created>
  <dcterms:modified xsi:type="dcterms:W3CDTF">2020-04-23T07:51:02Z</dcterms:modified>
</cp:coreProperties>
</file>