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17"/>
  </p:notesMasterIdLst>
  <p:sldIdLst>
    <p:sldId id="344" r:id="rId2"/>
    <p:sldId id="333" r:id="rId3"/>
    <p:sldId id="345" r:id="rId4"/>
    <p:sldId id="335" r:id="rId5"/>
    <p:sldId id="346" r:id="rId6"/>
    <p:sldId id="336" r:id="rId7"/>
    <p:sldId id="337" r:id="rId8"/>
    <p:sldId id="338" r:id="rId9"/>
    <p:sldId id="347" r:id="rId10"/>
    <p:sldId id="339" r:id="rId11"/>
    <p:sldId id="340" r:id="rId12"/>
    <p:sldId id="341" r:id="rId13"/>
    <p:sldId id="342" r:id="rId14"/>
    <p:sldId id="343" r:id="rId15"/>
    <p:sldId id="33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13" autoAdjust="0"/>
    <p:restoredTop sz="93979" autoAdjust="0"/>
  </p:normalViewPr>
  <p:slideViewPr>
    <p:cSldViewPr snapToGrid="0">
      <p:cViewPr varScale="1">
        <p:scale>
          <a:sx n="61" d="100"/>
          <a:sy n="61" d="100"/>
        </p:scale>
        <p:origin x="796" y="6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50" d="100"/>
          <a:sy n="50" d="100"/>
        </p:scale>
        <p:origin x="2640" y="2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FAB032-F640-40C8-91AD-234225FCC031}" type="datetimeFigureOut">
              <a:rPr lang="en-IN" smtClean="0"/>
              <a:t>23-04-2020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5AD272-20FA-4CD6-8377-58FEBBA915A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16091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5AD272-20FA-4CD6-8377-58FEBBA915AD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231576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5AD272-20FA-4CD6-8377-58FEBBA915AD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483276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15902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59852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87374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94336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80976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61430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325526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675932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61189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96477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51682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260997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058122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190510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069768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104303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635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Alternate Process 3"/>
          <p:cNvSpPr/>
          <p:nvPr/>
        </p:nvSpPr>
        <p:spPr>
          <a:xfrm>
            <a:off x="1639613" y="726797"/>
            <a:ext cx="8968636" cy="1417313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Sedatives &amp; Hypnotics</a:t>
            </a:r>
            <a:endParaRPr lang="en-US" sz="4800" dirty="0">
              <a:solidFill>
                <a:schemeClr val="bg1"/>
              </a:solidFill>
              <a:latin typeface="Comic Sans MS" panose="030F0702030302020204" pitchFamily="66" charset="0"/>
              <a:cs typeface="Aharoni" pitchFamily="2" charset="-79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251943" y="4064918"/>
            <a:ext cx="1220783" cy="124335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5750" y="3991540"/>
            <a:ext cx="1565166" cy="1316736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977462" y="4761738"/>
            <a:ext cx="1077310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IN" sz="2400" b="1" dirty="0" smtClean="0">
                <a:solidFill>
                  <a:srgbClr val="000099"/>
                </a:solidFill>
                <a:latin typeface="Comic Sans MS" panose="030F0702030302020204" pitchFamily="66" charset="0"/>
                <a:cs typeface="Aharoni" pitchFamily="2" charset="-79"/>
              </a:rPr>
              <a:t>Dr</a:t>
            </a:r>
            <a:r>
              <a:rPr lang="en-IN" sz="2400" b="1" dirty="0" smtClean="0">
                <a:solidFill>
                  <a:srgbClr val="000099"/>
                </a:solidFill>
                <a:latin typeface="Comic Sans MS" panose="030F0702030302020204" pitchFamily="66" charset="0"/>
                <a:cs typeface="Aharoni" pitchFamily="2" charset="-79"/>
              </a:rPr>
              <a:t>. </a:t>
            </a:r>
            <a:r>
              <a:rPr lang="en-IN" sz="2400" b="1" dirty="0" err="1" smtClean="0">
                <a:solidFill>
                  <a:srgbClr val="000099"/>
                </a:solidFill>
                <a:latin typeface="Comic Sans MS" panose="030F0702030302020204" pitchFamily="66" charset="0"/>
                <a:cs typeface="Aharoni" pitchFamily="2" charset="-79"/>
              </a:rPr>
              <a:t>Kumari</a:t>
            </a:r>
            <a:r>
              <a:rPr lang="en-IN" sz="2400" b="1" dirty="0" smtClean="0">
                <a:solidFill>
                  <a:srgbClr val="000099"/>
                </a:solidFill>
                <a:latin typeface="Comic Sans MS" panose="030F0702030302020204" pitchFamily="66" charset="0"/>
                <a:cs typeface="Aharoni" pitchFamily="2" charset="-79"/>
              </a:rPr>
              <a:t> </a:t>
            </a:r>
            <a:r>
              <a:rPr lang="en-IN" sz="2400" b="1" dirty="0" err="1" smtClean="0">
                <a:solidFill>
                  <a:srgbClr val="000099"/>
                </a:solidFill>
                <a:latin typeface="Comic Sans MS" panose="030F0702030302020204" pitchFamily="66" charset="0"/>
                <a:cs typeface="Aharoni" pitchFamily="2" charset="-79"/>
              </a:rPr>
              <a:t>Anjana</a:t>
            </a:r>
            <a:r>
              <a:rPr lang="en-IN" sz="2400" b="1" dirty="0" smtClean="0">
                <a:solidFill>
                  <a:srgbClr val="000099"/>
                </a:solidFill>
                <a:latin typeface="Comic Sans MS" panose="030F0702030302020204" pitchFamily="66" charset="0"/>
                <a:cs typeface="Aharoni" pitchFamily="2" charset="-79"/>
              </a:rPr>
              <a:t/>
            </a:r>
            <a:br>
              <a:rPr lang="en-IN" sz="2400" b="1" dirty="0" smtClean="0">
                <a:solidFill>
                  <a:srgbClr val="000099"/>
                </a:solidFill>
                <a:latin typeface="Comic Sans MS" panose="030F0702030302020204" pitchFamily="66" charset="0"/>
                <a:cs typeface="Aharoni" pitchFamily="2" charset="-79"/>
              </a:rPr>
            </a:br>
            <a:r>
              <a:rPr lang="en-IN" sz="2400" dirty="0" smtClean="0">
                <a:latin typeface="Comic Sans MS" panose="030F0702030302020204" pitchFamily="66" charset="0"/>
                <a:cs typeface="Aharoni" pitchFamily="2" charset="-79"/>
              </a:rPr>
              <a:t>Assistant Professor</a:t>
            </a:r>
            <a:br>
              <a:rPr lang="en-IN" sz="2400" dirty="0" smtClean="0">
                <a:latin typeface="Comic Sans MS" panose="030F0702030302020204" pitchFamily="66" charset="0"/>
                <a:cs typeface="Aharoni" pitchFamily="2" charset="-79"/>
              </a:rPr>
            </a:br>
            <a:r>
              <a:rPr lang="en-IN" sz="2400" dirty="0" err="1" smtClean="0">
                <a:latin typeface="Comic Sans MS" panose="030F0702030302020204" pitchFamily="66" charset="0"/>
                <a:cs typeface="Aharoni" pitchFamily="2" charset="-79"/>
              </a:rPr>
              <a:t>Deptt</a:t>
            </a:r>
            <a:r>
              <a:rPr lang="en-IN" sz="2400" dirty="0" smtClean="0">
                <a:latin typeface="Comic Sans MS" panose="030F0702030302020204" pitchFamily="66" charset="0"/>
                <a:cs typeface="Aharoni" pitchFamily="2" charset="-79"/>
              </a:rPr>
              <a:t>. of Veterinary Pharmacology &amp; Toxicology</a:t>
            </a:r>
          </a:p>
          <a:p>
            <a:pPr algn="ctr"/>
            <a:r>
              <a:rPr lang="en-IN" sz="2400" dirty="0" smtClean="0">
                <a:latin typeface="Comic Sans MS" panose="030F0702030302020204" pitchFamily="66" charset="0"/>
                <a:cs typeface="Aharoni" pitchFamily="2" charset="-79"/>
              </a:rPr>
              <a:t>Bihar Veterinary College, Bihar Animal Sciences University, Patna</a:t>
            </a:r>
            <a:endParaRPr lang="en-US" sz="2400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6246" y="620112"/>
            <a:ext cx="9616968" cy="5118535"/>
          </a:xfrm>
        </p:spPr>
        <p:txBody>
          <a:bodyPr>
            <a:noAutofit/>
          </a:bodyPr>
          <a:lstStyle/>
          <a:p>
            <a:pPr algn="just">
              <a:spcBef>
                <a:spcPts val="2400"/>
              </a:spcBef>
              <a:buNone/>
            </a:pPr>
            <a:r>
              <a:rPr lang="en-US" sz="4000" b="1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Sedatives</a:t>
            </a:r>
            <a:endParaRPr lang="en-US" sz="3200" dirty="0" smtClean="0">
              <a:solidFill>
                <a:srgbClr val="C00000"/>
              </a:solidFill>
              <a:latin typeface="Comic Sans MS" panose="030F0702030302020204" pitchFamily="66" charset="0"/>
            </a:endParaRPr>
          </a:p>
          <a:p>
            <a:pPr algn="just">
              <a:spcBef>
                <a:spcPts val="2400"/>
              </a:spcBef>
            </a:pPr>
            <a:r>
              <a:rPr lang="en-US" sz="3200" dirty="0" smtClean="0">
                <a:latin typeface="Comic Sans MS" panose="030F0702030302020204" pitchFamily="66" charset="0"/>
              </a:rPr>
              <a:t>A </a:t>
            </a:r>
            <a:r>
              <a:rPr lang="en-US" sz="3200" dirty="0">
                <a:latin typeface="Comic Sans MS" panose="030F0702030302020204" pitchFamily="66" charset="0"/>
              </a:rPr>
              <a:t>drug that subdues excitement and calms the subject without inducing sleep, though drowsiness may be produced. </a:t>
            </a:r>
            <a:endParaRPr lang="en-US" sz="3200" dirty="0" smtClean="0">
              <a:latin typeface="Comic Sans MS" panose="030F0702030302020204" pitchFamily="66" charset="0"/>
            </a:endParaRPr>
          </a:p>
          <a:p>
            <a:pPr algn="just">
              <a:spcBef>
                <a:spcPts val="2400"/>
              </a:spcBef>
            </a:pPr>
            <a:r>
              <a:rPr lang="en-US" sz="3200" dirty="0" smtClean="0">
                <a:latin typeface="Comic Sans MS" panose="030F0702030302020204" pitchFamily="66" charset="0"/>
              </a:rPr>
              <a:t>Sedation </a:t>
            </a:r>
            <a:r>
              <a:rPr lang="en-US" sz="3200" dirty="0">
                <a:latin typeface="Comic Sans MS" panose="030F0702030302020204" pitchFamily="66" charset="0"/>
              </a:rPr>
              <a:t>refers to decreased responsiveness to any level of stimulation; is associated with some decrease in motor activity and ideation</a:t>
            </a:r>
            <a:r>
              <a:rPr lang="en-US" sz="3200" dirty="0" smtClean="0">
                <a:latin typeface="Comic Sans MS" panose="030F0702030302020204" pitchFamily="66" charset="0"/>
              </a:rPr>
              <a:t>.</a:t>
            </a: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1044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7267" y="893382"/>
            <a:ext cx="9543395" cy="3777622"/>
          </a:xfrm>
        </p:spPr>
        <p:txBody>
          <a:bodyPr>
            <a:noAutofit/>
          </a:bodyPr>
          <a:lstStyle/>
          <a:p>
            <a:pPr marL="0" indent="0" algn="just">
              <a:spcBef>
                <a:spcPts val="2400"/>
              </a:spcBef>
              <a:buNone/>
            </a:pPr>
            <a:r>
              <a:rPr lang="en-US" sz="4000" b="1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Hypnotics</a:t>
            </a:r>
            <a:endParaRPr lang="en-US" sz="3600" b="1" dirty="0" smtClean="0">
              <a:solidFill>
                <a:srgbClr val="C00000"/>
              </a:solidFill>
              <a:latin typeface="Comic Sans MS" panose="030F0702030302020204" pitchFamily="66" charset="0"/>
            </a:endParaRPr>
          </a:p>
          <a:p>
            <a:pPr algn="just">
              <a:spcBef>
                <a:spcPts val="2400"/>
              </a:spcBef>
            </a:pPr>
            <a:r>
              <a:rPr lang="en-US" sz="3600" dirty="0" smtClean="0">
                <a:latin typeface="Comic Sans MS" panose="030F0702030302020204" pitchFamily="66" charset="0"/>
              </a:rPr>
              <a:t>A drug that induces and/or maintains sleep, similar to normal </a:t>
            </a:r>
            <a:r>
              <a:rPr lang="en-US" sz="3600" dirty="0" err="1" smtClean="0">
                <a:latin typeface="Comic Sans MS" panose="030F0702030302020204" pitchFamily="66" charset="0"/>
              </a:rPr>
              <a:t>arousable</a:t>
            </a:r>
            <a:r>
              <a:rPr lang="en-US" sz="3600" dirty="0" smtClean="0">
                <a:latin typeface="Comic Sans MS" panose="030F0702030302020204" pitchFamily="66" charset="0"/>
              </a:rPr>
              <a:t> sleep. </a:t>
            </a:r>
          </a:p>
          <a:p>
            <a:pPr algn="just">
              <a:spcBef>
                <a:spcPts val="2400"/>
              </a:spcBef>
            </a:pPr>
            <a:r>
              <a:rPr lang="en-US" sz="3600" dirty="0" smtClean="0">
                <a:latin typeface="Comic Sans MS" panose="030F0702030302020204" pitchFamily="66" charset="0"/>
              </a:rPr>
              <a:t>Hypnosis is derived from ‘Hypnos’, the Greek god of sleep</a:t>
            </a:r>
            <a:r>
              <a:rPr lang="en-US" sz="3600" dirty="0" smtClean="0">
                <a:latin typeface="Comic Sans MS" panose="030F0702030302020204" pitchFamily="66" charset="0"/>
              </a:rPr>
              <a:t>.</a:t>
            </a:r>
            <a:endParaRPr lang="en-IN" sz="3600" dirty="0" smtClean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7122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9838" y="304999"/>
            <a:ext cx="10323790" cy="6432127"/>
          </a:xfrm>
        </p:spPr>
        <p:txBody>
          <a:bodyPr>
            <a:noAutofit/>
          </a:bodyPr>
          <a:lstStyle/>
          <a:p>
            <a:pPr marL="0" indent="0" algn="just">
              <a:spcBef>
                <a:spcPts val="0"/>
              </a:spcBef>
              <a:spcAft>
                <a:spcPts val="3000"/>
              </a:spcAft>
              <a:buNone/>
            </a:pPr>
            <a:r>
              <a:rPr lang="en-US" sz="3600" b="1" dirty="0">
                <a:solidFill>
                  <a:srgbClr val="C00000"/>
                </a:solidFill>
                <a:latin typeface="Comic Sans MS" panose="030F0702030302020204" pitchFamily="66" charset="0"/>
              </a:rPr>
              <a:t>Salient features of Sedatives and </a:t>
            </a:r>
            <a:r>
              <a:rPr lang="en-US" sz="3600" b="1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Hypnotics</a:t>
            </a:r>
            <a:endParaRPr lang="en-IN" sz="3600" b="1" dirty="0" smtClean="0">
              <a:solidFill>
                <a:srgbClr val="C00000"/>
              </a:solidFill>
              <a:latin typeface="Comic Sans MS" panose="030F0702030302020204" pitchFamily="66" charset="0"/>
            </a:endParaRPr>
          </a:p>
          <a:p>
            <a:pPr lvl="0" algn="just"/>
            <a:r>
              <a:rPr lang="en-US" sz="3200" dirty="0" smtClean="0">
                <a:latin typeface="Comic Sans MS" panose="030F0702030302020204" pitchFamily="66" charset="0"/>
              </a:rPr>
              <a:t>The Sedatives and Hypnotics are more or less general CNS depressants with some what differing </a:t>
            </a:r>
            <a:r>
              <a:rPr lang="en-US" sz="3200" b="1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time-action</a:t>
            </a:r>
            <a:r>
              <a:rPr lang="en-US" sz="3200" dirty="0" smtClean="0">
                <a:latin typeface="Comic Sans MS" panose="030F0702030302020204" pitchFamily="66" charset="0"/>
              </a:rPr>
              <a:t> and </a:t>
            </a:r>
            <a:r>
              <a:rPr lang="en-US" sz="3200" b="1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dose action </a:t>
            </a:r>
            <a:r>
              <a:rPr lang="en-US" sz="3200" dirty="0" smtClean="0">
                <a:latin typeface="Comic Sans MS" panose="030F0702030302020204" pitchFamily="66" charset="0"/>
              </a:rPr>
              <a:t>relationships.</a:t>
            </a:r>
            <a:endParaRPr lang="en-IN" sz="3200" dirty="0" smtClean="0">
              <a:latin typeface="Comic Sans MS" panose="030F0702030302020204" pitchFamily="66" charset="0"/>
            </a:endParaRPr>
          </a:p>
          <a:p>
            <a:pPr lvl="0" algn="just"/>
            <a:r>
              <a:rPr lang="en-US" sz="3200" dirty="0" smtClean="0">
                <a:latin typeface="Comic Sans MS" panose="030F0702030302020204" pitchFamily="66" charset="0"/>
              </a:rPr>
              <a:t>Those </a:t>
            </a:r>
            <a:r>
              <a:rPr lang="en-US" sz="3200" dirty="0">
                <a:latin typeface="Comic Sans MS" panose="030F0702030302020204" pitchFamily="66" charset="0"/>
              </a:rPr>
              <a:t>with </a:t>
            </a:r>
            <a:r>
              <a:rPr lang="en-US" sz="3200" dirty="0">
                <a:solidFill>
                  <a:srgbClr val="00B050"/>
                </a:solidFill>
                <a:latin typeface="Comic Sans MS" panose="030F0702030302020204" pitchFamily="66" charset="0"/>
              </a:rPr>
              <a:t>quicker onset, shorter duration and steeper dose-response curves </a:t>
            </a:r>
            <a:r>
              <a:rPr lang="en-US" sz="3200" dirty="0">
                <a:latin typeface="Comic Sans MS" panose="030F0702030302020204" pitchFamily="66" charset="0"/>
              </a:rPr>
              <a:t>are preferred as </a:t>
            </a:r>
            <a:r>
              <a:rPr lang="en-US" sz="3200" i="1" dirty="0">
                <a:solidFill>
                  <a:srgbClr val="C00000"/>
                </a:solidFill>
                <a:latin typeface="Comic Sans MS" panose="030F0702030302020204" pitchFamily="66" charset="0"/>
              </a:rPr>
              <a:t>hypnotics</a:t>
            </a:r>
            <a:r>
              <a:rPr lang="en-US" sz="3200" dirty="0">
                <a:latin typeface="Comic Sans MS" panose="030F0702030302020204" pitchFamily="66" charset="0"/>
              </a:rPr>
              <a:t> while more </a:t>
            </a:r>
            <a:r>
              <a:rPr lang="en-US" sz="3200" dirty="0">
                <a:solidFill>
                  <a:srgbClr val="00B050"/>
                </a:solidFill>
                <a:latin typeface="Comic Sans MS" panose="030F0702030302020204" pitchFamily="66" charset="0"/>
              </a:rPr>
              <a:t>slowly acting drugs with flatter dose-response curves </a:t>
            </a:r>
            <a:r>
              <a:rPr lang="en-US" sz="3200" dirty="0">
                <a:latin typeface="Comic Sans MS" panose="030F0702030302020204" pitchFamily="66" charset="0"/>
              </a:rPr>
              <a:t>are employed as </a:t>
            </a:r>
            <a:r>
              <a:rPr lang="en-US" sz="3200" i="1" dirty="0">
                <a:solidFill>
                  <a:srgbClr val="C00000"/>
                </a:solidFill>
                <a:latin typeface="Comic Sans MS" panose="030F0702030302020204" pitchFamily="66" charset="0"/>
              </a:rPr>
              <a:t>sedatives</a:t>
            </a:r>
            <a:r>
              <a:rPr lang="en-US" sz="3200" dirty="0">
                <a:latin typeface="Comic Sans MS" panose="030F0702030302020204" pitchFamily="66" charset="0"/>
              </a:rPr>
              <a:t>. </a:t>
            </a:r>
            <a:endParaRPr lang="en-IN" sz="3200" dirty="0">
              <a:latin typeface="Comic Sans MS" panose="030F0702030302020204" pitchFamily="66" charset="0"/>
            </a:endParaRPr>
          </a:p>
          <a:p>
            <a:pPr lvl="0" algn="just"/>
            <a:r>
              <a:rPr lang="en-US" sz="3200" dirty="0">
                <a:latin typeface="Comic Sans MS" panose="030F0702030302020204" pitchFamily="66" charset="0"/>
              </a:rPr>
              <a:t>However, there is considerable overlap; a hypnotic at lower dose may act as sedatives</a:t>
            </a:r>
            <a:r>
              <a:rPr lang="en-US" sz="3200" dirty="0" smtClean="0">
                <a:latin typeface="Comic Sans MS" panose="030F0702030302020204" pitchFamily="66" charset="0"/>
              </a:rPr>
              <a:t>.</a:t>
            </a: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0611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9838" y="431128"/>
            <a:ext cx="10515600" cy="5885589"/>
          </a:xfrm>
        </p:spPr>
        <p:txBody>
          <a:bodyPr>
            <a:noAutofit/>
          </a:bodyPr>
          <a:lstStyle/>
          <a:p>
            <a:pPr marL="0" indent="0" algn="just">
              <a:spcBef>
                <a:spcPts val="0"/>
              </a:spcBef>
              <a:spcAft>
                <a:spcPts val="2400"/>
              </a:spcAft>
              <a:buNone/>
            </a:pPr>
            <a:r>
              <a:rPr lang="en-US" sz="3200" b="1" dirty="0">
                <a:solidFill>
                  <a:srgbClr val="C00000"/>
                </a:solidFill>
                <a:latin typeface="Comic Sans MS" panose="030F0702030302020204" pitchFamily="66" charset="0"/>
              </a:rPr>
              <a:t>Salient features of Sedatives </a:t>
            </a:r>
            <a:r>
              <a:rPr lang="en-US" sz="3200" b="1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&amp; Hypnotics   </a:t>
            </a:r>
            <a:r>
              <a:rPr lang="en-US" sz="2000" b="1" dirty="0" err="1" smtClean="0">
                <a:solidFill>
                  <a:srgbClr val="C00000"/>
                </a:solidFill>
                <a:latin typeface="Comic Sans MS" panose="030F0702030302020204" pitchFamily="66" charset="0"/>
              </a:rPr>
              <a:t>contd</a:t>
            </a:r>
            <a:r>
              <a:rPr lang="en-US" sz="2000" b="1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…</a:t>
            </a:r>
            <a:endParaRPr lang="en-IN" sz="3200" b="1" dirty="0" smtClean="0">
              <a:solidFill>
                <a:srgbClr val="C00000"/>
              </a:solidFill>
              <a:latin typeface="Comic Sans MS" panose="030F0702030302020204" pitchFamily="66" charset="0"/>
            </a:endParaRPr>
          </a:p>
          <a:p>
            <a:pPr lvl="0" algn="just"/>
            <a:r>
              <a:rPr lang="en-US" sz="3000" dirty="0" smtClean="0">
                <a:latin typeface="Comic Sans MS" panose="030F0702030302020204" pitchFamily="66" charset="0"/>
              </a:rPr>
              <a:t>Thus</a:t>
            </a:r>
            <a:r>
              <a:rPr lang="en-US" sz="3000" dirty="0">
                <a:latin typeface="Comic Sans MS" panose="030F0702030302020204" pitchFamily="66" charset="0"/>
              </a:rPr>
              <a:t>, </a:t>
            </a:r>
            <a:r>
              <a:rPr lang="en-US" sz="3000" dirty="0">
                <a:solidFill>
                  <a:srgbClr val="00B0F0"/>
                </a:solidFill>
                <a:latin typeface="Comic Sans MS" panose="030F0702030302020204" pitchFamily="66" charset="0"/>
              </a:rPr>
              <a:t>sedation-hypnosis-general anesthesia </a:t>
            </a:r>
            <a:r>
              <a:rPr lang="en-US" sz="3000" dirty="0">
                <a:latin typeface="Comic Sans MS" panose="030F0702030302020204" pitchFamily="66" charset="0"/>
              </a:rPr>
              <a:t>may be regarded as </a:t>
            </a:r>
            <a:r>
              <a:rPr lang="en-US" sz="3000" dirty="0">
                <a:solidFill>
                  <a:srgbClr val="FF0000"/>
                </a:solidFill>
                <a:latin typeface="Comic Sans MS" panose="030F0702030302020204" pitchFamily="66" charset="0"/>
              </a:rPr>
              <a:t>increasing grades of CNS depression</a:t>
            </a:r>
            <a:r>
              <a:rPr lang="en-US" sz="3000" dirty="0" smtClean="0">
                <a:latin typeface="Comic Sans MS" panose="030F0702030302020204" pitchFamily="66" charset="0"/>
              </a:rPr>
              <a:t>.</a:t>
            </a:r>
          </a:p>
          <a:p>
            <a:pPr lvl="0" algn="just"/>
            <a:r>
              <a:rPr lang="en-US" sz="3000" dirty="0">
                <a:latin typeface="Comic Sans MS" panose="030F0702030302020204" pitchFamily="66" charset="0"/>
              </a:rPr>
              <a:t>Both Sedatives and Hypnotics do not possess analgesic property, but </a:t>
            </a:r>
            <a:r>
              <a:rPr lang="en-US" sz="3000" dirty="0">
                <a:solidFill>
                  <a:srgbClr val="0070C0"/>
                </a:solidFill>
                <a:latin typeface="Comic Sans MS" panose="030F0702030302020204" pitchFamily="66" charset="0"/>
              </a:rPr>
              <a:t>dull the perception of pain sensation.</a:t>
            </a:r>
            <a:endParaRPr lang="en-IN" sz="3000" dirty="0">
              <a:solidFill>
                <a:srgbClr val="0070C0"/>
              </a:solidFill>
              <a:latin typeface="Comic Sans MS" panose="030F0702030302020204" pitchFamily="66" charset="0"/>
            </a:endParaRPr>
          </a:p>
          <a:p>
            <a:pPr lvl="0" algn="just"/>
            <a:r>
              <a:rPr lang="en-US" sz="3000" dirty="0">
                <a:latin typeface="Comic Sans MS" panose="030F0702030302020204" pitchFamily="66" charset="0"/>
              </a:rPr>
              <a:t>Hypnotics given in high doses can produce general anesthesia. </a:t>
            </a:r>
            <a:endParaRPr lang="en-IN" sz="3000" dirty="0">
              <a:latin typeface="Comic Sans MS" panose="030F0702030302020204" pitchFamily="66" charset="0"/>
            </a:endParaRPr>
          </a:p>
          <a:p>
            <a:pPr lvl="0" algn="just"/>
            <a:r>
              <a:rPr lang="en-US" sz="3000" dirty="0">
                <a:latin typeface="Comic Sans MS" panose="030F0702030302020204" pitchFamily="66" charset="0"/>
              </a:rPr>
              <a:t>Hypnotics in </a:t>
            </a:r>
            <a:r>
              <a:rPr lang="en-US" sz="3000" dirty="0">
                <a:solidFill>
                  <a:srgbClr val="FF0000"/>
                </a:solidFill>
                <a:latin typeface="Comic Sans MS" panose="030F0702030302020204" pitchFamily="66" charset="0"/>
              </a:rPr>
              <a:t>higher doses </a:t>
            </a:r>
            <a:r>
              <a:rPr lang="en-US" sz="3000" dirty="0">
                <a:latin typeface="Comic Sans MS" panose="030F0702030302020204" pitchFamily="66" charset="0"/>
              </a:rPr>
              <a:t>cause deep sleep (narcosis) and hence are also called as </a:t>
            </a:r>
            <a:r>
              <a:rPr lang="en-US" sz="3000" dirty="0">
                <a:solidFill>
                  <a:srgbClr val="FF0000"/>
                </a:solidFill>
                <a:latin typeface="Comic Sans MS" panose="030F0702030302020204" pitchFamily="66" charset="0"/>
              </a:rPr>
              <a:t>narcotics</a:t>
            </a:r>
            <a:r>
              <a:rPr lang="en-US" sz="3000" dirty="0">
                <a:latin typeface="Comic Sans MS" panose="030F0702030302020204" pitchFamily="66" charset="0"/>
              </a:rPr>
              <a:t>.</a:t>
            </a:r>
            <a:endParaRPr lang="en-IN" sz="3000" dirty="0">
              <a:latin typeface="Comic Sans MS" panose="030F0702030302020204" pitchFamily="66" charset="0"/>
            </a:endParaRPr>
          </a:p>
          <a:p>
            <a:pPr lvl="0" algn="just"/>
            <a:r>
              <a:rPr lang="en-US" sz="3000" dirty="0">
                <a:latin typeface="Comic Sans MS" panose="030F0702030302020204" pitchFamily="66" charset="0"/>
              </a:rPr>
              <a:t>Treatment of insomnia is the most important use of this class of drugs</a:t>
            </a:r>
            <a:r>
              <a:rPr lang="en-US" sz="3000" dirty="0" smtClean="0">
                <a:latin typeface="Comic Sans MS" panose="030F0702030302020204" pitchFamily="66" charset="0"/>
              </a:rPr>
              <a:t>.</a:t>
            </a:r>
            <a:endParaRPr lang="en-IN" sz="28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5174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9960" y="304799"/>
            <a:ext cx="10991116" cy="6379779"/>
          </a:xfrm>
        </p:spPr>
        <p:txBody>
          <a:bodyPr>
            <a:normAutofit fontScale="92500" lnSpcReduction="10000"/>
          </a:bodyPr>
          <a:lstStyle/>
          <a:p>
            <a:pPr marL="0" lvl="0" indent="0" algn="just">
              <a:spcBef>
                <a:spcPts val="0"/>
              </a:spcBef>
              <a:spcAft>
                <a:spcPts val="2400"/>
              </a:spcAft>
              <a:buNone/>
            </a:pPr>
            <a:r>
              <a:rPr lang="en-US" sz="3500" b="1" dirty="0">
                <a:solidFill>
                  <a:srgbClr val="C00000"/>
                </a:solidFill>
                <a:latin typeface="Comic Sans MS" panose="030F0702030302020204" pitchFamily="66" charset="0"/>
              </a:rPr>
              <a:t>Salient features of Sedatives &amp; Hypnotics   </a:t>
            </a:r>
            <a:r>
              <a:rPr lang="en-US" sz="2200" b="1" dirty="0" err="1">
                <a:solidFill>
                  <a:srgbClr val="C00000"/>
                </a:solidFill>
                <a:latin typeface="Comic Sans MS" panose="030F0702030302020204" pitchFamily="66" charset="0"/>
              </a:rPr>
              <a:t>contd</a:t>
            </a:r>
            <a:r>
              <a:rPr lang="en-US" sz="2200" b="1" dirty="0">
                <a:solidFill>
                  <a:srgbClr val="C00000"/>
                </a:solidFill>
                <a:latin typeface="Comic Sans MS" panose="030F0702030302020204" pitchFamily="66" charset="0"/>
              </a:rPr>
              <a:t>…</a:t>
            </a:r>
            <a:endParaRPr lang="en-US" dirty="0" smtClean="0"/>
          </a:p>
          <a:p>
            <a:pPr lvl="0" algn="just"/>
            <a:r>
              <a:rPr lang="en-US" sz="3200" dirty="0" smtClean="0">
                <a:latin typeface="Comic Sans MS" panose="030F0702030302020204" pitchFamily="66" charset="0"/>
              </a:rPr>
              <a:t>The </a:t>
            </a:r>
            <a:r>
              <a:rPr lang="en-US" sz="3200" dirty="0">
                <a:latin typeface="Comic Sans MS" panose="030F0702030302020204" pitchFamily="66" charset="0"/>
              </a:rPr>
              <a:t>difference between sedatives and tranquillizers is also indistinct except that the </a:t>
            </a:r>
            <a:r>
              <a:rPr lang="en-US" sz="3200" dirty="0">
                <a:solidFill>
                  <a:srgbClr val="00B0F0"/>
                </a:solidFill>
                <a:latin typeface="Comic Sans MS" panose="030F0702030302020204" pitchFamily="66" charset="0"/>
              </a:rPr>
              <a:t>tranquillizers produce a state of calmness with less drowsiness</a:t>
            </a:r>
            <a:r>
              <a:rPr lang="en-US" sz="3200" dirty="0" smtClean="0">
                <a:latin typeface="Comic Sans MS" panose="030F0702030302020204" pitchFamily="66" charset="0"/>
              </a:rPr>
              <a:t>.</a:t>
            </a:r>
            <a:endParaRPr lang="en-IN" sz="3200" dirty="0">
              <a:latin typeface="Comic Sans MS" panose="030F0702030302020204" pitchFamily="66" charset="0"/>
            </a:endParaRPr>
          </a:p>
          <a:p>
            <a:pPr lvl="0" algn="just"/>
            <a:r>
              <a:rPr lang="en-US" sz="3200" dirty="0">
                <a:latin typeface="Comic Sans MS" panose="030F0702030302020204" pitchFamily="66" charset="0"/>
              </a:rPr>
              <a:t>Tranquillized animals are usually easy to handle, but they may be </a:t>
            </a:r>
            <a:r>
              <a:rPr lang="en-US" sz="3200" dirty="0">
                <a:solidFill>
                  <a:srgbClr val="00B0F0"/>
                </a:solidFill>
                <a:latin typeface="Comic Sans MS" panose="030F0702030302020204" pitchFamily="66" charset="0"/>
              </a:rPr>
              <a:t>aroused by and respond to stimuli in a normal way (biting, scratching and kicking</a:t>
            </a:r>
            <a:r>
              <a:rPr lang="en-US" sz="3200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).</a:t>
            </a:r>
            <a:endParaRPr lang="en-IN" sz="3200" dirty="0" smtClean="0">
              <a:solidFill>
                <a:srgbClr val="00B0F0"/>
              </a:solidFill>
              <a:latin typeface="Comic Sans MS" panose="030F0702030302020204" pitchFamily="66" charset="0"/>
            </a:endParaRPr>
          </a:p>
          <a:p>
            <a:pPr lvl="0" algn="just"/>
            <a:r>
              <a:rPr lang="en-US" sz="3200" dirty="0" smtClean="0">
                <a:latin typeface="Comic Sans MS" panose="030F0702030302020204" pitchFamily="66" charset="0"/>
              </a:rPr>
              <a:t>Sedatives </a:t>
            </a:r>
            <a:r>
              <a:rPr lang="en-US" sz="3200" dirty="0">
                <a:latin typeface="Comic Sans MS" panose="030F0702030302020204" pitchFamily="66" charset="0"/>
              </a:rPr>
              <a:t>are used in veterinary medicine generally for producing </a:t>
            </a:r>
            <a:r>
              <a:rPr lang="en-US" sz="3200" dirty="0">
                <a:solidFill>
                  <a:srgbClr val="0070C0"/>
                </a:solidFill>
                <a:latin typeface="Comic Sans MS" panose="030F0702030302020204" pitchFamily="66" charset="0"/>
              </a:rPr>
              <a:t>restrain</a:t>
            </a:r>
            <a:r>
              <a:rPr lang="en-US" sz="3200" dirty="0">
                <a:latin typeface="Comic Sans MS" panose="030F0702030302020204" pitchFamily="66" charset="0"/>
              </a:rPr>
              <a:t>, to facilitate handling and transport, and to </a:t>
            </a:r>
            <a:r>
              <a:rPr lang="en-US" sz="3200" dirty="0">
                <a:solidFill>
                  <a:srgbClr val="0070C0"/>
                </a:solidFill>
                <a:latin typeface="Comic Sans MS" panose="030F0702030302020204" pitchFamily="66" charset="0"/>
              </a:rPr>
              <a:t>modify behavior of </a:t>
            </a:r>
            <a:r>
              <a:rPr lang="en-US" sz="3200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animals</a:t>
            </a:r>
            <a:r>
              <a:rPr lang="en-US" sz="3200" dirty="0" smtClean="0">
                <a:latin typeface="Comic Sans MS" panose="030F0702030302020204" pitchFamily="66" charset="0"/>
              </a:rPr>
              <a:t>.</a:t>
            </a:r>
          </a:p>
          <a:p>
            <a:pPr lvl="0" algn="just"/>
            <a:r>
              <a:rPr lang="en-US" sz="3200" dirty="0" smtClean="0">
                <a:latin typeface="Comic Sans MS" panose="030F0702030302020204" pitchFamily="66" charset="0"/>
              </a:rPr>
              <a:t>Sedatives </a:t>
            </a:r>
            <a:r>
              <a:rPr lang="en-US" sz="3200" dirty="0">
                <a:latin typeface="Comic Sans MS" panose="030F0702030302020204" pitchFamily="66" charset="0"/>
              </a:rPr>
              <a:t>are commonly included in </a:t>
            </a:r>
            <a:r>
              <a:rPr lang="en-US" sz="3200" dirty="0">
                <a:solidFill>
                  <a:srgbClr val="FF0000"/>
                </a:solidFill>
                <a:latin typeface="Comic Sans MS" panose="030F0702030302020204" pitchFamily="66" charset="0"/>
              </a:rPr>
              <a:t>pre- anesthetic medication </a:t>
            </a:r>
            <a:r>
              <a:rPr lang="en-US" sz="3200" dirty="0">
                <a:latin typeface="Comic Sans MS" panose="030F0702030302020204" pitchFamily="66" charset="0"/>
              </a:rPr>
              <a:t>and are also used to facilitate minor surgery or diagnostic procedures. </a:t>
            </a: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6091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15660" y="461042"/>
            <a:ext cx="10155623" cy="58031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rgbClr val="FF0000"/>
                </a:solidFill>
                <a:latin typeface="Comic Sans MS" panose="030F0702030302020204" pitchFamily="66" charset="0"/>
              </a:rPr>
              <a:t>Barbiturates: </a:t>
            </a:r>
            <a:r>
              <a:rPr lang="en-US" sz="32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	</a:t>
            </a:r>
            <a:r>
              <a:rPr lang="en-US" sz="3200" dirty="0" err="1" smtClean="0">
                <a:latin typeface="Comic Sans MS" panose="030F0702030302020204" pitchFamily="66" charset="0"/>
              </a:rPr>
              <a:t>Barbitone</a:t>
            </a:r>
            <a:r>
              <a:rPr lang="en-US" sz="3200" dirty="0" smtClean="0">
                <a:latin typeface="Comic Sans MS" panose="030F0702030302020204" pitchFamily="66" charset="0"/>
              </a:rPr>
              <a:t>, 			</a:t>
            </a:r>
            <a:r>
              <a:rPr lang="en-US" sz="3200" dirty="0" err="1" smtClean="0">
                <a:latin typeface="Comic Sans MS" panose="030F0702030302020204" pitchFamily="66" charset="0"/>
              </a:rPr>
              <a:t>Phenobarbione</a:t>
            </a:r>
            <a:endParaRPr lang="en-IN" sz="32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US" sz="3200" dirty="0">
                <a:latin typeface="Comic Sans MS" panose="030F0702030302020204" pitchFamily="66" charset="0"/>
              </a:rPr>
              <a:t>	</a:t>
            </a:r>
            <a:r>
              <a:rPr lang="en-US" sz="3200" dirty="0" smtClean="0">
                <a:latin typeface="Comic Sans MS" panose="030F0702030302020204" pitchFamily="66" charset="0"/>
              </a:rPr>
              <a:t>               </a:t>
            </a:r>
            <a:r>
              <a:rPr lang="en-US" sz="3200" dirty="0" smtClean="0">
                <a:latin typeface="Comic Sans MS" panose="030F0702030302020204" pitchFamily="66" charset="0"/>
              </a:rPr>
              <a:t>    	</a:t>
            </a:r>
            <a:r>
              <a:rPr lang="en-US" sz="3200" dirty="0" err="1" smtClean="0">
                <a:latin typeface="Comic Sans MS" panose="030F0702030302020204" pitchFamily="66" charset="0"/>
              </a:rPr>
              <a:t>Amobarbitone</a:t>
            </a:r>
            <a:r>
              <a:rPr lang="en-US" sz="3200" dirty="0" smtClean="0">
                <a:latin typeface="Comic Sans MS" panose="030F0702030302020204" pitchFamily="66" charset="0"/>
              </a:rPr>
              <a:t>,   	</a:t>
            </a:r>
            <a:r>
              <a:rPr lang="en-US" sz="3200" dirty="0" err="1" smtClean="0">
                <a:latin typeface="Comic Sans MS" panose="030F0702030302020204" pitchFamily="66" charset="0"/>
              </a:rPr>
              <a:t>Secobarbitone</a:t>
            </a:r>
            <a:endParaRPr lang="en-IN" sz="32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US" sz="3200" b="1" dirty="0" smtClean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US" sz="32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Benzodiazepines:</a:t>
            </a:r>
            <a:endParaRPr lang="en-IN" sz="3200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US" sz="3200" b="1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Hypnotics   		</a:t>
            </a:r>
            <a:r>
              <a:rPr lang="en-US" sz="3200" dirty="0" smtClean="0">
                <a:latin typeface="Comic Sans MS" panose="030F0702030302020204" pitchFamily="66" charset="0"/>
              </a:rPr>
              <a:t>Diazepam</a:t>
            </a:r>
            <a:r>
              <a:rPr lang="en-US" sz="3200" dirty="0">
                <a:latin typeface="Comic Sans MS" panose="030F0702030302020204" pitchFamily="66" charset="0"/>
              </a:rPr>
              <a:t>, </a:t>
            </a:r>
            <a:r>
              <a:rPr lang="en-US" sz="3200" dirty="0" smtClean="0">
                <a:latin typeface="Comic Sans MS" panose="030F0702030302020204" pitchFamily="66" charset="0"/>
              </a:rPr>
              <a:t>         	</a:t>
            </a:r>
            <a:r>
              <a:rPr lang="en-US" sz="3200" dirty="0" err="1" smtClean="0">
                <a:latin typeface="Comic Sans MS" panose="030F0702030302020204" pitchFamily="66" charset="0"/>
              </a:rPr>
              <a:t>Flurazepam</a:t>
            </a:r>
            <a:r>
              <a:rPr lang="en-US" sz="3200" dirty="0">
                <a:latin typeface="Comic Sans MS" panose="030F0702030302020204" pitchFamily="66" charset="0"/>
              </a:rPr>
              <a:t>, </a:t>
            </a:r>
            <a:endParaRPr lang="en-IN" sz="32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US" sz="3200" dirty="0">
                <a:latin typeface="Comic Sans MS" panose="030F0702030302020204" pitchFamily="66" charset="0"/>
              </a:rPr>
              <a:t>	</a:t>
            </a:r>
            <a:r>
              <a:rPr lang="en-US" sz="3200" dirty="0" smtClean="0">
                <a:latin typeface="Comic Sans MS" panose="030F0702030302020204" pitchFamily="66" charset="0"/>
              </a:rPr>
              <a:t>                   </a:t>
            </a:r>
            <a:r>
              <a:rPr lang="en-US" sz="3200" dirty="0" smtClean="0">
                <a:latin typeface="Comic Sans MS" panose="030F0702030302020204" pitchFamily="66" charset="0"/>
              </a:rPr>
              <a:t>	</a:t>
            </a:r>
            <a:r>
              <a:rPr lang="en-US" sz="3200" dirty="0" err="1" smtClean="0">
                <a:latin typeface="Comic Sans MS" panose="030F0702030302020204" pitchFamily="66" charset="0"/>
              </a:rPr>
              <a:t>Nitrazipam</a:t>
            </a:r>
            <a:r>
              <a:rPr lang="en-US" sz="3200" dirty="0" smtClean="0">
                <a:latin typeface="Comic Sans MS" panose="030F0702030302020204" pitchFamily="66" charset="0"/>
              </a:rPr>
              <a:t>,        </a:t>
            </a:r>
            <a:r>
              <a:rPr lang="en-US" sz="3200" dirty="0" err="1" smtClean="0">
                <a:latin typeface="Comic Sans MS" panose="030F0702030302020204" pitchFamily="66" charset="0"/>
              </a:rPr>
              <a:t>Flunitrazepam</a:t>
            </a:r>
            <a:endParaRPr lang="en-IN" sz="32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US" sz="3200" b="1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Anxiolytics  		</a:t>
            </a:r>
            <a:r>
              <a:rPr lang="en-US" sz="3200" dirty="0" smtClean="0">
                <a:latin typeface="Comic Sans MS" panose="030F0702030302020204" pitchFamily="66" charset="0"/>
              </a:rPr>
              <a:t>Diazepam</a:t>
            </a:r>
            <a:r>
              <a:rPr lang="en-US" sz="3200" dirty="0">
                <a:latin typeface="Comic Sans MS" panose="030F0702030302020204" pitchFamily="66" charset="0"/>
              </a:rPr>
              <a:t>, </a:t>
            </a:r>
            <a:r>
              <a:rPr lang="en-US" sz="3200" dirty="0" smtClean="0">
                <a:latin typeface="Comic Sans MS" panose="030F0702030302020204" pitchFamily="66" charset="0"/>
              </a:rPr>
              <a:t>        	</a:t>
            </a:r>
            <a:r>
              <a:rPr lang="en-US" sz="3200" dirty="0" err="1" smtClean="0">
                <a:latin typeface="Comic Sans MS" panose="030F0702030302020204" pitchFamily="66" charset="0"/>
              </a:rPr>
              <a:t>Chlordiazepoxide</a:t>
            </a:r>
            <a:r>
              <a:rPr lang="en-US" sz="3200" dirty="0">
                <a:latin typeface="Comic Sans MS" panose="030F0702030302020204" pitchFamily="66" charset="0"/>
              </a:rPr>
              <a:t>,</a:t>
            </a:r>
            <a:endParaRPr lang="en-IN" sz="32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US" sz="3200" dirty="0">
                <a:latin typeface="Comic Sans MS" panose="030F0702030302020204" pitchFamily="66" charset="0"/>
              </a:rPr>
              <a:t>	</a:t>
            </a:r>
            <a:r>
              <a:rPr lang="en-US" sz="3200" dirty="0" smtClean="0">
                <a:latin typeface="Comic Sans MS" panose="030F0702030302020204" pitchFamily="66" charset="0"/>
              </a:rPr>
              <a:t>                   </a:t>
            </a:r>
            <a:r>
              <a:rPr lang="en-US" sz="3200" dirty="0" smtClean="0">
                <a:latin typeface="Comic Sans MS" panose="030F0702030302020204" pitchFamily="66" charset="0"/>
              </a:rPr>
              <a:t>	</a:t>
            </a:r>
            <a:r>
              <a:rPr lang="en-US" sz="3200" dirty="0" err="1" smtClean="0">
                <a:latin typeface="Comic Sans MS" panose="030F0702030302020204" pitchFamily="66" charset="0"/>
              </a:rPr>
              <a:t>Oxazepam</a:t>
            </a:r>
            <a:r>
              <a:rPr lang="en-US" sz="3200" dirty="0" smtClean="0">
                <a:latin typeface="Comic Sans MS" panose="030F0702030302020204" pitchFamily="66" charset="0"/>
              </a:rPr>
              <a:t>,         	Lorazepam.</a:t>
            </a:r>
            <a:endParaRPr lang="en-IN" sz="32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US" sz="3200" b="1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Anticonvulsants 	</a:t>
            </a:r>
            <a:r>
              <a:rPr lang="en-US" sz="3200" dirty="0" smtClean="0">
                <a:latin typeface="Comic Sans MS" panose="030F0702030302020204" pitchFamily="66" charset="0"/>
              </a:rPr>
              <a:t>Diazepam,     		Clonazepam</a:t>
            </a: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802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2394" y="1129147"/>
            <a:ext cx="10201405" cy="5899637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rgbClr val="C00000"/>
                </a:solidFill>
                <a:latin typeface="Comic Sans MS" panose="030F0702030302020204" pitchFamily="66" charset="0"/>
              </a:rPr>
              <a:t>Benzodiazepines </a:t>
            </a:r>
            <a:r>
              <a:rPr lang="en-US" sz="3200" dirty="0">
                <a:latin typeface="Comic Sans MS" panose="030F0702030302020204" pitchFamily="66" charset="0"/>
              </a:rPr>
              <a:t>are commonly used as </a:t>
            </a:r>
            <a:r>
              <a:rPr lang="en-US" sz="3200" dirty="0">
                <a:solidFill>
                  <a:srgbClr val="0070C0"/>
                </a:solidFill>
                <a:latin typeface="Comic Sans MS" panose="030F0702030302020204" pitchFamily="66" charset="0"/>
              </a:rPr>
              <a:t>sedatives or hypnotics </a:t>
            </a:r>
            <a:r>
              <a:rPr lang="en-US" sz="3200" dirty="0">
                <a:latin typeface="Comic Sans MS" panose="030F0702030302020204" pitchFamily="66" charset="0"/>
              </a:rPr>
              <a:t>in man and dog. </a:t>
            </a:r>
            <a:endParaRPr lang="en-US" sz="3200" dirty="0" smtClean="0">
              <a:latin typeface="Comic Sans MS" panose="030F0702030302020204" pitchFamily="66" charset="0"/>
            </a:endParaRPr>
          </a:p>
          <a:p>
            <a:r>
              <a:rPr lang="en-US" sz="3200" dirty="0" smtClean="0">
                <a:latin typeface="Comic Sans MS" panose="030F0702030302020204" pitchFamily="66" charset="0"/>
              </a:rPr>
              <a:t>These </a:t>
            </a:r>
            <a:r>
              <a:rPr lang="en-US" sz="3200" dirty="0">
                <a:latin typeface="Comic Sans MS" panose="030F0702030302020204" pitchFamily="66" charset="0"/>
              </a:rPr>
              <a:t>compounds have several </a:t>
            </a:r>
            <a:r>
              <a:rPr lang="en-US" sz="3200" dirty="0">
                <a:solidFill>
                  <a:srgbClr val="00B0F0"/>
                </a:solidFill>
                <a:latin typeface="Comic Sans MS" panose="030F0702030302020204" pitchFamily="66" charset="0"/>
              </a:rPr>
              <a:t>advantages</a:t>
            </a:r>
            <a:r>
              <a:rPr lang="en-US" sz="3200" dirty="0">
                <a:latin typeface="Comic Sans MS" panose="030F0702030302020204" pitchFamily="66" charset="0"/>
              </a:rPr>
              <a:t> over barbiturates as hypnotic and sedatives. </a:t>
            </a:r>
            <a:r>
              <a:rPr lang="en-US" sz="3200" dirty="0" smtClean="0">
                <a:latin typeface="Comic Sans MS" panose="030F0702030302020204" pitchFamily="66" charset="0"/>
              </a:rPr>
              <a:t>---</a:t>
            </a:r>
            <a:endParaRPr lang="en-IN" sz="3200" dirty="0">
              <a:latin typeface="Comic Sans MS" panose="030F0702030302020204" pitchFamily="66" charset="0"/>
            </a:endParaRPr>
          </a:p>
          <a:p>
            <a:pPr lvl="1">
              <a:buFont typeface="Courier New" pitchFamily="49" charset="0"/>
              <a:buChar char="o"/>
            </a:pPr>
            <a:r>
              <a:rPr lang="en-US" sz="3200" b="1" dirty="0">
                <a:latin typeface="Comic Sans MS" panose="030F0702030302020204" pitchFamily="66" charset="0"/>
              </a:rPr>
              <a:t>Benzodiazepines have </a:t>
            </a:r>
            <a:r>
              <a:rPr lang="en-US" sz="3200" b="1" dirty="0">
                <a:solidFill>
                  <a:srgbClr val="C00000"/>
                </a:solidFill>
                <a:latin typeface="Comic Sans MS" panose="030F0702030302020204" pitchFamily="66" charset="0"/>
              </a:rPr>
              <a:t>high therapeutic index</a:t>
            </a:r>
            <a:r>
              <a:rPr lang="en-US" sz="3200" b="1" dirty="0">
                <a:latin typeface="Comic Sans MS" panose="030F0702030302020204" pitchFamily="66" charset="0"/>
              </a:rPr>
              <a:t>. Ingestion of even 20 hypnotic doses does not usually endanger life—there is no loss of consciousness. </a:t>
            </a:r>
            <a:endParaRPr lang="en-US" sz="3200" b="1" dirty="0" smtClean="0">
              <a:latin typeface="Comic Sans MS" panose="030F0702030302020204" pitchFamily="66" charset="0"/>
            </a:endParaRPr>
          </a:p>
          <a:p>
            <a:pPr lvl="1">
              <a:buFont typeface="Courier New" pitchFamily="49" charset="0"/>
              <a:buChar char="o"/>
            </a:pPr>
            <a:r>
              <a:rPr lang="en-US" sz="3200" b="1" dirty="0" smtClean="0">
                <a:latin typeface="Comic Sans MS" panose="030F0702030302020204" pitchFamily="66" charset="0"/>
              </a:rPr>
              <a:t>Hypnotic </a:t>
            </a:r>
            <a:r>
              <a:rPr lang="en-US" sz="3200" b="1" dirty="0">
                <a:latin typeface="Comic Sans MS" panose="030F0702030302020204" pitchFamily="66" charset="0"/>
              </a:rPr>
              <a:t>doses </a:t>
            </a:r>
            <a:r>
              <a:rPr lang="en-US" sz="32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do not affect respiration </a:t>
            </a:r>
            <a:r>
              <a:rPr lang="en-US" sz="3200" b="1" dirty="0">
                <a:latin typeface="Comic Sans MS" panose="030F0702030302020204" pitchFamily="66" charset="0"/>
              </a:rPr>
              <a:t>or </a:t>
            </a:r>
            <a:r>
              <a:rPr lang="en-US" sz="32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cardiovascular function</a:t>
            </a:r>
            <a:r>
              <a:rPr lang="en-US" sz="3200" b="1" dirty="0" smtClean="0">
                <a:latin typeface="Comic Sans MS" panose="030F0702030302020204" pitchFamily="66" charset="0"/>
              </a:rPr>
              <a:t>.</a:t>
            </a:r>
            <a:endParaRPr lang="en-US" sz="3200" b="1" dirty="0" smtClean="0">
              <a:latin typeface="Comic Sans MS" panose="030F0702030302020204" pitchFamily="66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3581804" y="181755"/>
            <a:ext cx="451918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Benzodiazepines</a:t>
            </a:r>
            <a:endParaRPr lang="en-IN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3091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2394" y="1370885"/>
            <a:ext cx="10201405" cy="5050936"/>
          </a:xfrm>
        </p:spPr>
        <p:txBody>
          <a:bodyPr>
            <a:noAutofit/>
          </a:bodyPr>
          <a:lstStyle/>
          <a:p>
            <a:pPr lvl="1" algn="just">
              <a:spcBef>
                <a:spcPts val="3000"/>
              </a:spcBef>
              <a:buFont typeface="Courier New" pitchFamily="49" charset="0"/>
              <a:buChar char="o"/>
            </a:pPr>
            <a:r>
              <a:rPr lang="en-US" sz="3200" b="1" dirty="0" smtClean="0">
                <a:latin typeface="Comic Sans MS" panose="030F0702030302020204" pitchFamily="66" charset="0"/>
              </a:rPr>
              <a:t>BZDs </a:t>
            </a:r>
            <a:r>
              <a:rPr lang="en-US" sz="3200" b="1" dirty="0">
                <a:latin typeface="Comic Sans MS" panose="030F0702030302020204" pitchFamily="66" charset="0"/>
              </a:rPr>
              <a:t>have practically </a:t>
            </a:r>
            <a:r>
              <a:rPr lang="en-US" sz="3200" b="1" dirty="0">
                <a:solidFill>
                  <a:srgbClr val="00B050"/>
                </a:solidFill>
                <a:latin typeface="Comic Sans MS" panose="030F0702030302020204" pitchFamily="66" charset="0"/>
              </a:rPr>
              <a:t>no action on other body systems</a:t>
            </a:r>
            <a:r>
              <a:rPr lang="en-US" sz="3200" b="1" dirty="0">
                <a:latin typeface="Comic Sans MS" panose="030F0702030302020204" pitchFamily="66" charset="0"/>
              </a:rPr>
              <a:t>. Only on </a:t>
            </a:r>
            <a:r>
              <a:rPr lang="en-US" sz="3200" b="1" dirty="0" err="1">
                <a:latin typeface="Comic Sans MS" panose="030F0702030302020204" pitchFamily="66" charset="0"/>
              </a:rPr>
              <a:t>i.v.</a:t>
            </a:r>
            <a:r>
              <a:rPr lang="en-US" sz="3200" b="1" dirty="0">
                <a:latin typeface="Comic Sans MS" panose="030F0702030302020204" pitchFamily="66" charset="0"/>
              </a:rPr>
              <a:t> injection the BP falls and cardiac contractibility </a:t>
            </a:r>
            <a:r>
              <a:rPr lang="en-US" sz="3200" b="1" dirty="0" smtClean="0">
                <a:latin typeface="Comic Sans MS" panose="030F0702030302020204" pitchFamily="66" charset="0"/>
              </a:rPr>
              <a:t>decreases.</a:t>
            </a:r>
          </a:p>
          <a:p>
            <a:pPr lvl="1" algn="just">
              <a:spcBef>
                <a:spcPts val="3000"/>
              </a:spcBef>
              <a:buFont typeface="Courier New" pitchFamily="49" charset="0"/>
              <a:buChar char="o"/>
            </a:pPr>
            <a:r>
              <a:rPr lang="en-US" sz="3200" b="1" dirty="0" smtClean="0">
                <a:latin typeface="Comic Sans MS" panose="030F0702030302020204" pitchFamily="66" charset="0"/>
              </a:rPr>
              <a:t>BZDs </a:t>
            </a:r>
            <a:r>
              <a:rPr lang="en-US" sz="3200" b="1" dirty="0">
                <a:latin typeface="Comic Sans MS" panose="030F0702030302020204" pitchFamily="66" charset="0"/>
              </a:rPr>
              <a:t>do </a:t>
            </a:r>
            <a:r>
              <a:rPr lang="en-US" sz="3200" b="1" dirty="0">
                <a:solidFill>
                  <a:srgbClr val="00B050"/>
                </a:solidFill>
                <a:latin typeface="Comic Sans MS" panose="030F0702030302020204" pitchFamily="66" charset="0"/>
              </a:rPr>
              <a:t>not alter disposition </a:t>
            </a:r>
            <a:r>
              <a:rPr lang="en-US" sz="3200" b="1" dirty="0">
                <a:latin typeface="Comic Sans MS" panose="030F0702030302020204" pitchFamily="66" charset="0"/>
              </a:rPr>
              <a:t>of other drugs by microsomal enzyme </a:t>
            </a:r>
            <a:r>
              <a:rPr lang="en-US" sz="3200" b="1" dirty="0" smtClean="0">
                <a:latin typeface="Comic Sans MS" panose="030F0702030302020204" pitchFamily="66" charset="0"/>
              </a:rPr>
              <a:t>induction.</a:t>
            </a:r>
            <a:endParaRPr lang="en-IN" sz="3200" b="1" dirty="0" smtClean="0">
              <a:latin typeface="Comic Sans MS" panose="030F0702030302020204" pitchFamily="66" charset="0"/>
            </a:endParaRPr>
          </a:p>
          <a:p>
            <a:pPr lvl="1" algn="just">
              <a:spcBef>
                <a:spcPts val="3000"/>
              </a:spcBef>
              <a:buFont typeface="Courier New" pitchFamily="49" charset="0"/>
              <a:buChar char="o"/>
            </a:pPr>
            <a:r>
              <a:rPr lang="en-US" sz="3200" b="1" dirty="0" smtClean="0">
                <a:latin typeface="Comic Sans MS" panose="030F0702030302020204" pitchFamily="66" charset="0"/>
              </a:rPr>
              <a:t>Their </a:t>
            </a:r>
            <a:r>
              <a:rPr lang="en-US" sz="3200" b="1" dirty="0">
                <a:latin typeface="Comic Sans MS" panose="030F0702030302020204" pitchFamily="66" charset="0"/>
              </a:rPr>
              <a:t>toxicity (due to higher dosage) can be overcome by giving specific benzodiazepine receptor </a:t>
            </a:r>
            <a:r>
              <a:rPr lang="en-US" sz="3200" b="1" dirty="0">
                <a:solidFill>
                  <a:srgbClr val="C00000"/>
                </a:solidFill>
                <a:latin typeface="Comic Sans MS" panose="030F0702030302020204" pitchFamily="66" charset="0"/>
              </a:rPr>
              <a:t>antagonist flumazenil</a:t>
            </a:r>
            <a:r>
              <a:rPr lang="en-US" sz="3200" b="1" dirty="0" smtClean="0">
                <a:latin typeface="Comic Sans MS" panose="030F0702030302020204" pitchFamily="66" charset="0"/>
              </a:rPr>
              <a:t>.</a:t>
            </a:r>
            <a:endParaRPr lang="en-IN" sz="3200" b="1" dirty="0">
              <a:latin typeface="Comic Sans MS" panose="030F0702030302020204" pitchFamily="66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3581804" y="423492"/>
            <a:ext cx="702147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4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Benzodiazepines    </a:t>
            </a:r>
            <a:r>
              <a:rPr lang="en-US" sz="3200" b="1" dirty="0" err="1" smtClean="0">
                <a:solidFill>
                  <a:srgbClr val="FF0000"/>
                </a:solidFill>
                <a:latin typeface="Comic Sans MS" panose="030F0702030302020204" pitchFamily="66" charset="0"/>
              </a:rPr>
              <a:t>contd</a:t>
            </a:r>
            <a:r>
              <a:rPr lang="en-US" sz="32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…</a:t>
            </a:r>
            <a:endParaRPr lang="en-IN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3917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9752" y="571558"/>
            <a:ext cx="9388868" cy="76487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0000"/>
                </a:solidFill>
                <a:latin typeface="Comic Sans MS" panose="030F0702030302020204" pitchFamily="66" charset="0"/>
              </a:rPr>
              <a:t>Mechanism of Action of </a:t>
            </a:r>
            <a:r>
              <a:rPr lang="en-US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Benzodiazepines </a:t>
            </a:r>
            <a:endParaRPr lang="en-IN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3346" y="1336431"/>
            <a:ext cx="6462345" cy="515229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93274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8279" y="518745"/>
            <a:ext cx="10146084" cy="6198577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sz="3600" b="1" dirty="0">
                <a:solidFill>
                  <a:srgbClr val="C00000"/>
                </a:solidFill>
                <a:latin typeface="Comic Sans MS" panose="030F0702030302020204" pitchFamily="66" charset="0"/>
              </a:rPr>
              <a:t>Mechanism of </a:t>
            </a:r>
            <a:r>
              <a:rPr lang="en-US" sz="3600" b="1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Action</a:t>
            </a:r>
            <a:endParaRPr lang="en-US" sz="3200" b="1" dirty="0" smtClean="0">
              <a:solidFill>
                <a:srgbClr val="C00000"/>
              </a:solidFill>
              <a:latin typeface="Comic Sans MS" panose="030F0702030302020204" pitchFamily="66" charset="0"/>
            </a:endParaRPr>
          </a:p>
          <a:p>
            <a:pPr marL="0" indent="0" algn="just">
              <a:buNone/>
            </a:pPr>
            <a:endParaRPr lang="en-IN" sz="1400" dirty="0">
              <a:latin typeface="Comic Sans MS" panose="030F0702030302020204" pitchFamily="66" charset="0"/>
            </a:endParaRPr>
          </a:p>
          <a:p>
            <a:pPr algn="just"/>
            <a:r>
              <a:rPr lang="en-US" sz="2800" dirty="0">
                <a:latin typeface="Comic Sans MS" panose="030F0702030302020204" pitchFamily="66" charset="0"/>
              </a:rPr>
              <a:t>Benzodiazepines preferentially act on </a:t>
            </a:r>
            <a:r>
              <a:rPr lang="en-US" sz="2800" b="1" dirty="0">
                <a:solidFill>
                  <a:srgbClr val="0070C0"/>
                </a:solidFill>
                <a:latin typeface="Comic Sans MS" panose="030F0702030302020204" pitchFamily="66" charset="0"/>
              </a:rPr>
              <a:t>mid brain ascending reticular formation</a:t>
            </a:r>
            <a:r>
              <a:rPr lang="en-US" sz="2800" dirty="0">
                <a:latin typeface="Comic Sans MS" panose="030F0702030302020204" pitchFamily="66" charset="0"/>
              </a:rPr>
              <a:t> (maintains sleep-wakefulness cycle) and on </a:t>
            </a:r>
            <a:r>
              <a:rPr lang="en-US" sz="2800" b="1" dirty="0">
                <a:solidFill>
                  <a:srgbClr val="0070C0"/>
                </a:solidFill>
                <a:latin typeface="Comic Sans MS" panose="030F0702030302020204" pitchFamily="66" charset="0"/>
              </a:rPr>
              <a:t>limbic system</a:t>
            </a:r>
            <a:r>
              <a:rPr lang="en-US" sz="2800" dirty="0">
                <a:solidFill>
                  <a:srgbClr val="0070C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>
                <a:latin typeface="Comic Sans MS" panose="030F0702030302020204" pitchFamily="66" charset="0"/>
              </a:rPr>
              <a:t>(thought and mental functions). </a:t>
            </a:r>
            <a:endParaRPr lang="en-US" sz="2800" dirty="0" smtClean="0">
              <a:latin typeface="Comic Sans MS" panose="030F0702030302020204" pitchFamily="66" charset="0"/>
            </a:endParaRPr>
          </a:p>
          <a:p>
            <a:pPr algn="just"/>
            <a:r>
              <a:rPr lang="en-US" sz="2800" dirty="0" smtClean="0">
                <a:latin typeface="Comic Sans MS" panose="030F0702030302020204" pitchFamily="66" charset="0"/>
              </a:rPr>
              <a:t>Their </a:t>
            </a:r>
            <a:r>
              <a:rPr lang="en-US" sz="2800" dirty="0">
                <a:latin typeface="Comic Sans MS" panose="030F0702030302020204" pitchFamily="66" charset="0"/>
              </a:rPr>
              <a:t>mechanism of action is through </a:t>
            </a:r>
            <a:r>
              <a:rPr lang="en-US" sz="2800" dirty="0">
                <a:solidFill>
                  <a:srgbClr val="0070C0"/>
                </a:solidFill>
                <a:latin typeface="Comic Sans MS" panose="030F0702030302020204" pitchFamily="66" charset="0"/>
              </a:rPr>
              <a:t>enhancing presynaptic or postsynaptic inhibition </a:t>
            </a:r>
            <a:r>
              <a:rPr lang="en-US" sz="2800" dirty="0">
                <a:latin typeface="Comic Sans MS" panose="030F0702030302020204" pitchFamily="66" charset="0"/>
              </a:rPr>
              <a:t>of specific benzodiazepine receptor which is an integral part of </a:t>
            </a:r>
            <a:r>
              <a:rPr lang="en-US" sz="2800" dirty="0">
                <a:solidFill>
                  <a:srgbClr val="0070C0"/>
                </a:solidFill>
                <a:latin typeface="Comic Sans MS" panose="030F0702030302020204" pitchFamily="66" charset="0"/>
              </a:rPr>
              <a:t>GABA</a:t>
            </a:r>
            <a:r>
              <a:rPr lang="en-US" sz="2800" baseline="-25000" dirty="0">
                <a:solidFill>
                  <a:srgbClr val="0070C0"/>
                </a:solidFill>
                <a:latin typeface="Comic Sans MS" panose="030F0702030302020204" pitchFamily="66" charset="0"/>
              </a:rPr>
              <a:t>A</a:t>
            </a:r>
            <a:r>
              <a:rPr lang="en-US" sz="2800" dirty="0">
                <a:solidFill>
                  <a:srgbClr val="0070C0"/>
                </a:solidFill>
                <a:latin typeface="Comic Sans MS" panose="030F0702030302020204" pitchFamily="66" charset="0"/>
              </a:rPr>
              <a:t> receptor-Cl</a:t>
            </a:r>
            <a:r>
              <a:rPr lang="en-US" sz="2800" baseline="30000" dirty="0">
                <a:solidFill>
                  <a:srgbClr val="0070C0"/>
                </a:solidFill>
                <a:latin typeface="Comic Sans MS" panose="030F0702030302020204" pitchFamily="66" charset="0"/>
              </a:rPr>
              <a:t>- </a:t>
            </a:r>
            <a:r>
              <a:rPr lang="en-US" sz="2800" dirty="0">
                <a:solidFill>
                  <a:srgbClr val="0070C0"/>
                </a:solidFill>
                <a:latin typeface="Comic Sans MS" panose="030F0702030302020204" pitchFamily="66" charset="0"/>
              </a:rPr>
              <a:t>channel complex</a:t>
            </a:r>
            <a:r>
              <a:rPr lang="en-US" sz="2800" dirty="0">
                <a:latin typeface="Comic Sans MS" panose="030F0702030302020204" pitchFamily="66" charset="0"/>
              </a:rPr>
              <a:t>.    </a:t>
            </a:r>
            <a:endParaRPr lang="en-US" sz="2800" dirty="0">
              <a:latin typeface="Comic Sans MS" panose="030F0702030302020204" pitchFamily="66" charset="0"/>
            </a:endParaRPr>
          </a:p>
          <a:p>
            <a:pPr algn="just"/>
            <a:r>
              <a:rPr lang="en-US" sz="2800" dirty="0" smtClean="0">
                <a:latin typeface="Comic Sans MS" panose="030F0702030302020204" pitchFamily="66" charset="0"/>
              </a:rPr>
              <a:t>The </a:t>
            </a:r>
            <a:r>
              <a:rPr lang="en-US" sz="2800" dirty="0">
                <a:latin typeface="Comic Sans MS" panose="030F0702030302020204" pitchFamily="66" charset="0"/>
              </a:rPr>
              <a:t>subunit of this complex form a </a:t>
            </a:r>
            <a:r>
              <a:rPr lang="en-US" sz="2800" dirty="0" err="1">
                <a:latin typeface="Comic Sans MS" panose="030F0702030302020204" pitchFamily="66" charset="0"/>
              </a:rPr>
              <a:t>pentameric</a:t>
            </a:r>
            <a:r>
              <a:rPr lang="en-US" sz="2800" dirty="0">
                <a:latin typeface="Comic Sans MS" panose="030F0702030302020204" pitchFamily="66" charset="0"/>
              </a:rPr>
              <a:t> transmembrane anion channel gated by the primary ligand (GABA), and modulated by secondary ligands BZDs</a:t>
            </a:r>
            <a:r>
              <a:rPr lang="en-US" sz="2800" dirty="0" smtClean="0">
                <a:latin typeface="Comic Sans MS" panose="030F0702030302020204" pitchFamily="66" charset="0"/>
              </a:rPr>
              <a:t>.</a:t>
            </a:r>
          </a:p>
          <a:p>
            <a:pPr marL="0" indent="0" algn="just">
              <a:buNone/>
            </a:pPr>
            <a:endParaRPr lang="en-IN" sz="3200" dirty="0">
              <a:latin typeface="Comic Sans MS" panose="030F0702030302020204" pitchFamily="66" charset="0"/>
            </a:endParaRPr>
          </a:p>
          <a:p>
            <a:pPr algn="just"/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6263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0953" y="425907"/>
            <a:ext cx="10838794" cy="6016938"/>
          </a:xfrm>
        </p:spPr>
        <p:txBody>
          <a:bodyPr>
            <a:noAutofit/>
          </a:bodyPr>
          <a:lstStyle/>
          <a:p>
            <a:pPr algn="just"/>
            <a:r>
              <a:rPr lang="en-US" sz="2800" dirty="0" smtClean="0">
                <a:latin typeface="Comic Sans MS" panose="030F0702030302020204" pitchFamily="66" charset="0"/>
              </a:rPr>
              <a:t>Only the α and β subunits are required for GABA action, and most likely the </a:t>
            </a:r>
            <a:r>
              <a:rPr lang="en-US" sz="2800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binding site for GABA is located on the β subunits</a:t>
            </a:r>
            <a:r>
              <a:rPr lang="en-US" sz="2800" dirty="0" smtClean="0">
                <a:latin typeface="Comic Sans MS" panose="030F0702030302020204" pitchFamily="66" charset="0"/>
              </a:rPr>
              <a:t>, while the α /γ subunit interface carries the BZDs binding site. </a:t>
            </a:r>
          </a:p>
          <a:p>
            <a:pPr algn="just"/>
            <a:r>
              <a:rPr lang="en-US" sz="2800" dirty="0" smtClean="0">
                <a:latin typeface="Comic Sans MS" panose="030F0702030302020204" pitchFamily="66" charset="0"/>
              </a:rPr>
              <a:t>The </a:t>
            </a:r>
            <a:r>
              <a:rPr lang="en-US" sz="2800" dirty="0" smtClean="0">
                <a:latin typeface="Comic Sans MS" panose="030F0702030302020204" pitchFamily="66" charset="0"/>
              </a:rPr>
              <a:t>modulatory BZD receptor </a:t>
            </a:r>
            <a:r>
              <a:rPr lang="en-US" sz="2800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increases the frequency of CI</a:t>
            </a:r>
            <a:r>
              <a:rPr lang="en-US" sz="2800" baseline="30000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-</a:t>
            </a:r>
            <a:r>
              <a:rPr lang="en-US" sz="2800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 channel opening</a:t>
            </a:r>
            <a:r>
              <a:rPr lang="en-US" sz="2800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smtClean="0">
                <a:latin typeface="Comic Sans MS" panose="030F0702030302020204" pitchFamily="66" charset="0"/>
              </a:rPr>
              <a:t>induced by submaximal concentrations of GABA. The BZDs also enhance binding of GABA to GABA</a:t>
            </a:r>
            <a:r>
              <a:rPr lang="en-US" sz="2800" baseline="-25000" dirty="0" smtClean="0">
                <a:latin typeface="Comic Sans MS" panose="030F0702030302020204" pitchFamily="66" charset="0"/>
              </a:rPr>
              <a:t>A</a:t>
            </a:r>
            <a:r>
              <a:rPr lang="en-US" sz="2800" dirty="0" smtClean="0">
                <a:latin typeface="Comic Sans MS" panose="030F0702030302020204" pitchFamily="66" charset="0"/>
              </a:rPr>
              <a:t> receptor. </a:t>
            </a:r>
          </a:p>
          <a:p>
            <a:pPr algn="just"/>
            <a:r>
              <a:rPr lang="en-US" sz="2800" dirty="0" smtClean="0">
                <a:latin typeface="Comic Sans MS" panose="030F0702030302020204" pitchFamily="66" charset="0"/>
              </a:rPr>
              <a:t>It </a:t>
            </a:r>
            <a:r>
              <a:rPr lang="en-US" sz="2800" dirty="0" smtClean="0">
                <a:latin typeface="Comic Sans MS" panose="030F0702030302020204" pitchFamily="66" charset="0"/>
              </a:rPr>
              <a:t>is noteworthy that, the BZDs do not themselves increase CI</a:t>
            </a:r>
            <a:r>
              <a:rPr lang="en-US" sz="2800" baseline="30000" dirty="0" smtClean="0">
                <a:latin typeface="Comic Sans MS" panose="030F0702030302020204" pitchFamily="66" charset="0"/>
              </a:rPr>
              <a:t>-</a:t>
            </a:r>
            <a:r>
              <a:rPr lang="en-US" sz="2800" dirty="0" smtClean="0">
                <a:latin typeface="Comic Sans MS" panose="030F0702030302020204" pitchFamily="66" charset="0"/>
              </a:rPr>
              <a:t> conductance, these exert </a:t>
            </a:r>
            <a:r>
              <a:rPr lang="en-US" sz="2800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only GABA facilitation</a:t>
            </a:r>
            <a:r>
              <a:rPr lang="en-US" sz="2800" dirty="0" smtClean="0">
                <a:latin typeface="Comic Sans MS" panose="030F0702030302020204" pitchFamily="66" charset="0"/>
              </a:rPr>
              <a:t>, but </a:t>
            </a:r>
            <a:r>
              <a:rPr lang="en-US" sz="2800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not GABA mimetic action</a:t>
            </a:r>
            <a:r>
              <a:rPr lang="en-US" sz="2800" dirty="0" smtClean="0">
                <a:latin typeface="Comic Sans MS" panose="030F0702030302020204" pitchFamily="66" charset="0"/>
              </a:rPr>
              <a:t>.</a:t>
            </a:r>
          </a:p>
          <a:p>
            <a:pPr algn="just"/>
            <a:r>
              <a:rPr lang="en-US" sz="2800" dirty="0" smtClean="0">
                <a:latin typeface="Comic Sans MS" panose="030F0702030302020204" pitchFamily="66" charset="0"/>
              </a:rPr>
              <a:t>GABA </a:t>
            </a:r>
            <a:r>
              <a:rPr lang="en-US" sz="2800" dirty="0" smtClean="0">
                <a:latin typeface="Comic Sans MS" panose="030F0702030302020204" pitchFamily="66" charset="0"/>
              </a:rPr>
              <a:t>modulates activation of Cl</a:t>
            </a:r>
            <a:r>
              <a:rPr lang="en-US" sz="2800" baseline="30000" dirty="0" smtClean="0">
                <a:latin typeface="Comic Sans MS" panose="030F0702030302020204" pitchFamily="66" charset="0"/>
              </a:rPr>
              <a:t>-</a:t>
            </a:r>
            <a:r>
              <a:rPr lang="en-US" sz="2800" dirty="0" smtClean="0">
                <a:latin typeface="Comic Sans MS" panose="030F0702030302020204" pitchFamily="66" charset="0"/>
              </a:rPr>
              <a:t>channels within the neuronal membrane of excitable neurons.</a:t>
            </a:r>
            <a:endParaRPr lang="en-IN" sz="2800" dirty="0" smtClean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31633"/>
            <a:ext cx="11066585" cy="714298"/>
          </a:xfrm>
        </p:spPr>
        <p:txBody>
          <a:bodyPr>
            <a:normAutofit/>
          </a:bodyPr>
          <a:lstStyle/>
          <a:p>
            <a:r>
              <a:rPr lang="en-IN" sz="32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Drugs affecting GABA</a:t>
            </a:r>
            <a:r>
              <a:rPr lang="en-IN" sz="3200" b="1" baseline="-250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A</a:t>
            </a:r>
            <a:r>
              <a:rPr lang="en-IN" sz="32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 receptor – Cl</a:t>
            </a:r>
            <a:r>
              <a:rPr lang="en-IN" sz="3200" b="1" baseline="300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- </a:t>
            </a:r>
            <a:r>
              <a:rPr lang="en-IN" sz="32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Channel complex</a:t>
            </a:r>
            <a:endParaRPr lang="en-IN" sz="32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5517" y="1189548"/>
            <a:ext cx="11666483" cy="6419938"/>
          </a:xfrm>
        </p:spPr>
        <p:txBody>
          <a:bodyPr>
            <a:noAutofit/>
          </a:bodyPr>
          <a:lstStyle/>
          <a:p>
            <a:pPr lvl="0">
              <a:spcBef>
                <a:spcPts val="600"/>
              </a:spcBef>
            </a:pPr>
            <a:r>
              <a:rPr lang="en-IN" sz="2600" b="1" dirty="0" err="1" smtClean="0">
                <a:solidFill>
                  <a:srgbClr val="00B0F0"/>
                </a:solidFill>
                <a:latin typeface="Comic Sans MS" panose="030F0702030302020204" pitchFamily="66" charset="0"/>
              </a:rPr>
              <a:t>GABA:</a:t>
            </a:r>
            <a:r>
              <a:rPr lang="en-IN" sz="2600" dirty="0" err="1" smtClean="0">
                <a:latin typeface="Comic Sans MS" panose="030F0702030302020204" pitchFamily="66" charset="0"/>
              </a:rPr>
              <a:t>Endogenous</a:t>
            </a:r>
            <a:r>
              <a:rPr lang="en-IN" sz="2600" dirty="0" smtClean="0">
                <a:latin typeface="Comic Sans MS" panose="030F0702030302020204" pitchFamily="66" charset="0"/>
              </a:rPr>
              <a:t> </a:t>
            </a:r>
            <a:r>
              <a:rPr lang="en-IN" sz="2600" dirty="0">
                <a:latin typeface="Comic Sans MS" panose="030F0702030302020204" pitchFamily="66" charset="0"/>
              </a:rPr>
              <a:t>agonist at GABA</a:t>
            </a:r>
            <a:r>
              <a:rPr lang="en-IN" sz="2600" baseline="-25000" dirty="0">
                <a:latin typeface="Comic Sans MS" panose="030F0702030302020204" pitchFamily="66" charset="0"/>
              </a:rPr>
              <a:t>A</a:t>
            </a:r>
            <a:r>
              <a:rPr lang="en-IN" sz="2600" baseline="30000" dirty="0">
                <a:latin typeface="Comic Sans MS" panose="030F0702030302020204" pitchFamily="66" charset="0"/>
              </a:rPr>
              <a:t> </a:t>
            </a:r>
            <a:r>
              <a:rPr lang="en-IN" sz="2600" dirty="0" smtClean="0">
                <a:latin typeface="Comic Sans MS" panose="030F0702030302020204" pitchFamily="66" charset="0"/>
              </a:rPr>
              <a:t>receptor promote </a:t>
            </a:r>
            <a:r>
              <a:rPr lang="en-IN" sz="2600" dirty="0">
                <a:latin typeface="Comic Sans MS" panose="030F0702030302020204" pitchFamily="66" charset="0"/>
              </a:rPr>
              <a:t>Cl</a:t>
            </a:r>
            <a:r>
              <a:rPr lang="en-IN" sz="2600" baseline="30000" dirty="0">
                <a:latin typeface="Comic Sans MS" panose="030F0702030302020204" pitchFamily="66" charset="0"/>
              </a:rPr>
              <a:t>-  </a:t>
            </a:r>
            <a:r>
              <a:rPr lang="en-IN" sz="2600" dirty="0" smtClean="0">
                <a:latin typeface="Comic Sans MS" panose="030F0702030302020204" pitchFamily="66" charset="0"/>
              </a:rPr>
              <a:t>influx</a:t>
            </a:r>
            <a:endParaRPr lang="en-IN" sz="2600" dirty="0">
              <a:latin typeface="Comic Sans MS" panose="030F0702030302020204" pitchFamily="66" charset="0"/>
            </a:endParaRPr>
          </a:p>
          <a:p>
            <a:pPr lvl="0">
              <a:spcBef>
                <a:spcPts val="600"/>
              </a:spcBef>
            </a:pPr>
            <a:r>
              <a:rPr lang="en-IN" sz="2600" b="1" dirty="0" err="1">
                <a:solidFill>
                  <a:srgbClr val="00B0F0"/>
                </a:solidFill>
                <a:latin typeface="Comic Sans MS" panose="030F0702030302020204" pitchFamily="66" charset="0"/>
              </a:rPr>
              <a:t>Mucimol</a:t>
            </a:r>
            <a:r>
              <a:rPr lang="en-IN" sz="2600" b="1" dirty="0">
                <a:solidFill>
                  <a:srgbClr val="00B0F0"/>
                </a:solidFill>
                <a:latin typeface="Comic Sans MS" panose="030F0702030302020204" pitchFamily="66" charset="0"/>
              </a:rPr>
              <a:t>:</a:t>
            </a:r>
            <a:r>
              <a:rPr lang="en-IN" sz="2600" dirty="0">
                <a:solidFill>
                  <a:srgbClr val="00B0F0"/>
                </a:solidFill>
                <a:latin typeface="Comic Sans MS" panose="030F0702030302020204" pitchFamily="66" charset="0"/>
              </a:rPr>
              <a:t>  </a:t>
            </a:r>
            <a:r>
              <a:rPr lang="en-IN" sz="2600" dirty="0" smtClean="0">
                <a:latin typeface="Comic Sans MS" panose="030F0702030302020204" pitchFamily="66" charset="0"/>
              </a:rPr>
              <a:t>Agonist </a:t>
            </a:r>
            <a:r>
              <a:rPr lang="en-IN" sz="2600" dirty="0">
                <a:latin typeface="Comic Sans MS" panose="030F0702030302020204" pitchFamily="66" charset="0"/>
              </a:rPr>
              <a:t>at GABA</a:t>
            </a:r>
            <a:r>
              <a:rPr lang="en-IN" sz="2600" baseline="-25000" dirty="0">
                <a:latin typeface="Comic Sans MS" panose="030F0702030302020204" pitchFamily="66" charset="0"/>
              </a:rPr>
              <a:t>A</a:t>
            </a:r>
            <a:r>
              <a:rPr lang="en-IN" sz="2600" baseline="30000" dirty="0">
                <a:latin typeface="Comic Sans MS" panose="030F0702030302020204" pitchFamily="66" charset="0"/>
              </a:rPr>
              <a:t>   </a:t>
            </a:r>
            <a:r>
              <a:rPr lang="en-IN" sz="2600" dirty="0">
                <a:latin typeface="Comic Sans MS" panose="030F0702030302020204" pitchFamily="66" charset="0"/>
              </a:rPr>
              <a:t>site</a:t>
            </a:r>
          </a:p>
          <a:p>
            <a:pPr lvl="0">
              <a:spcBef>
                <a:spcPts val="600"/>
              </a:spcBef>
            </a:pPr>
            <a:r>
              <a:rPr lang="en-IN" sz="2600" b="1" dirty="0" err="1">
                <a:solidFill>
                  <a:srgbClr val="00B0F0"/>
                </a:solidFill>
                <a:latin typeface="Comic Sans MS" panose="030F0702030302020204" pitchFamily="66" charset="0"/>
              </a:rPr>
              <a:t>Bicuculline</a:t>
            </a:r>
            <a:r>
              <a:rPr lang="en-IN" sz="2600" b="1" dirty="0">
                <a:solidFill>
                  <a:srgbClr val="00B0F0"/>
                </a:solidFill>
                <a:latin typeface="Comic Sans MS" panose="030F0702030302020204" pitchFamily="66" charset="0"/>
              </a:rPr>
              <a:t>:</a:t>
            </a:r>
            <a:r>
              <a:rPr lang="en-IN" sz="2600" dirty="0">
                <a:solidFill>
                  <a:srgbClr val="00B0F0"/>
                </a:solidFill>
                <a:latin typeface="Comic Sans MS" panose="030F0702030302020204" pitchFamily="66" charset="0"/>
              </a:rPr>
              <a:t> </a:t>
            </a:r>
            <a:r>
              <a:rPr lang="en-IN" sz="2600" dirty="0" smtClean="0">
                <a:latin typeface="Comic Sans MS" panose="030F0702030302020204" pitchFamily="66" charset="0"/>
              </a:rPr>
              <a:t>Competitive </a:t>
            </a:r>
            <a:r>
              <a:rPr lang="en-IN" sz="2600" dirty="0">
                <a:latin typeface="Comic Sans MS" panose="030F0702030302020204" pitchFamily="66" charset="0"/>
              </a:rPr>
              <a:t>antagonist at GABA</a:t>
            </a:r>
            <a:r>
              <a:rPr lang="en-IN" sz="2600" baseline="-25000" dirty="0">
                <a:latin typeface="Comic Sans MS" panose="030F0702030302020204" pitchFamily="66" charset="0"/>
              </a:rPr>
              <a:t>A</a:t>
            </a:r>
            <a:r>
              <a:rPr lang="en-IN" sz="2600" baseline="30000" dirty="0">
                <a:latin typeface="Comic Sans MS" panose="030F0702030302020204" pitchFamily="66" charset="0"/>
              </a:rPr>
              <a:t> </a:t>
            </a:r>
            <a:r>
              <a:rPr lang="en-IN" sz="2600" dirty="0">
                <a:latin typeface="Comic Sans MS" panose="030F0702030302020204" pitchFamily="66" charset="0"/>
              </a:rPr>
              <a:t>receptor</a:t>
            </a:r>
          </a:p>
          <a:p>
            <a:pPr lvl="0">
              <a:spcBef>
                <a:spcPts val="600"/>
              </a:spcBef>
            </a:pPr>
            <a:r>
              <a:rPr lang="en-IN" sz="2600" b="1" dirty="0" err="1">
                <a:solidFill>
                  <a:srgbClr val="00B050"/>
                </a:solidFill>
                <a:latin typeface="Comic Sans MS" panose="030F0702030302020204" pitchFamily="66" charset="0"/>
              </a:rPr>
              <a:t>Picrotoxin</a:t>
            </a:r>
            <a:r>
              <a:rPr lang="en-IN" sz="2600" b="1" dirty="0">
                <a:solidFill>
                  <a:srgbClr val="00B050"/>
                </a:solidFill>
                <a:latin typeface="Comic Sans MS" panose="030F0702030302020204" pitchFamily="66" charset="0"/>
              </a:rPr>
              <a:t>:</a:t>
            </a:r>
            <a:r>
              <a:rPr lang="en-IN" sz="2600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IN" sz="2600" dirty="0">
                <a:latin typeface="Comic Sans MS" panose="030F0702030302020204" pitchFamily="66" charset="0"/>
              </a:rPr>
              <a:t>Blocks Cl</a:t>
            </a:r>
            <a:r>
              <a:rPr lang="en-IN" sz="2600" baseline="30000" dirty="0">
                <a:latin typeface="Comic Sans MS" panose="030F0702030302020204" pitchFamily="66" charset="0"/>
              </a:rPr>
              <a:t>-   </a:t>
            </a:r>
            <a:r>
              <a:rPr lang="en-IN" sz="2600" dirty="0">
                <a:latin typeface="Comic Sans MS" panose="030F0702030302020204" pitchFamily="66" charset="0"/>
              </a:rPr>
              <a:t>channel noncompetitively; acts on </a:t>
            </a:r>
            <a:r>
              <a:rPr lang="en-IN" sz="2600" dirty="0" err="1">
                <a:latin typeface="Comic Sans MS" panose="030F0702030302020204" pitchFamily="66" charset="0"/>
              </a:rPr>
              <a:t>picrotoxin</a:t>
            </a:r>
            <a:r>
              <a:rPr lang="en-IN" sz="2600" dirty="0">
                <a:latin typeface="Comic Sans MS" panose="030F0702030302020204" pitchFamily="66" charset="0"/>
              </a:rPr>
              <a:t> sensitive site</a:t>
            </a:r>
          </a:p>
          <a:p>
            <a:pPr lvl="0">
              <a:spcBef>
                <a:spcPts val="600"/>
              </a:spcBef>
            </a:pPr>
            <a:r>
              <a:rPr lang="en-IN" sz="2600" b="1" dirty="0">
                <a:solidFill>
                  <a:srgbClr val="00B050"/>
                </a:solidFill>
                <a:latin typeface="Comic Sans MS" panose="030F0702030302020204" pitchFamily="66" charset="0"/>
              </a:rPr>
              <a:t>Barbiturates</a:t>
            </a:r>
            <a:r>
              <a:rPr lang="en-IN" sz="2600" b="1" dirty="0">
                <a:latin typeface="Comic Sans MS" panose="030F0702030302020204" pitchFamily="66" charset="0"/>
              </a:rPr>
              <a:t>:</a:t>
            </a:r>
            <a:r>
              <a:rPr lang="en-IN" sz="2600" dirty="0">
                <a:latin typeface="Comic Sans MS" panose="030F0702030302020204" pitchFamily="66" charset="0"/>
              </a:rPr>
              <a:t> Agonist at an allosteric site; prolong GABA action; open Cl</a:t>
            </a:r>
            <a:r>
              <a:rPr lang="en-IN" sz="2600" baseline="30000" dirty="0">
                <a:latin typeface="Comic Sans MS" panose="030F0702030302020204" pitchFamily="66" charset="0"/>
              </a:rPr>
              <a:t>-  </a:t>
            </a:r>
            <a:r>
              <a:rPr lang="en-IN" sz="2600" dirty="0">
                <a:latin typeface="Comic Sans MS" panose="030F0702030302020204" pitchFamily="66" charset="0"/>
              </a:rPr>
              <a:t>Channel </a:t>
            </a:r>
          </a:p>
          <a:p>
            <a:pPr lvl="0">
              <a:spcBef>
                <a:spcPts val="600"/>
              </a:spcBef>
            </a:pPr>
            <a:r>
              <a:rPr lang="en-IN" sz="2600" b="1" dirty="0">
                <a:solidFill>
                  <a:srgbClr val="00B050"/>
                </a:solidFill>
                <a:latin typeface="Comic Sans MS" panose="030F0702030302020204" pitchFamily="66" charset="0"/>
              </a:rPr>
              <a:t>Alcohol, Inhalational anaesthetics, </a:t>
            </a:r>
            <a:r>
              <a:rPr lang="en-IN" sz="2600" b="1" dirty="0" err="1">
                <a:solidFill>
                  <a:srgbClr val="00B050"/>
                </a:solidFill>
                <a:latin typeface="Comic Sans MS" panose="030F0702030302020204" pitchFamily="66" charset="0"/>
              </a:rPr>
              <a:t>Propofol</a:t>
            </a:r>
            <a:r>
              <a:rPr lang="en-IN" sz="2600" b="1" dirty="0">
                <a:solidFill>
                  <a:srgbClr val="00B050"/>
                </a:solidFill>
                <a:latin typeface="Comic Sans MS" panose="030F0702030302020204" pitchFamily="66" charset="0"/>
              </a:rPr>
              <a:t>:</a:t>
            </a:r>
            <a:r>
              <a:rPr lang="en-IN" sz="2600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IN" sz="2600" dirty="0">
                <a:latin typeface="Comic Sans MS" panose="030F0702030302020204" pitchFamily="66" charset="0"/>
              </a:rPr>
              <a:t>open Cl</a:t>
            </a:r>
            <a:r>
              <a:rPr lang="en-IN" sz="2600" baseline="30000" dirty="0">
                <a:latin typeface="Comic Sans MS" panose="030F0702030302020204" pitchFamily="66" charset="0"/>
              </a:rPr>
              <a:t>-  </a:t>
            </a:r>
            <a:r>
              <a:rPr lang="en-IN" sz="2600" dirty="0" smtClean="0">
                <a:latin typeface="Comic Sans MS" panose="030F0702030302020204" pitchFamily="66" charset="0"/>
              </a:rPr>
              <a:t>Channel </a:t>
            </a:r>
            <a:r>
              <a:rPr lang="en-IN" sz="2600" dirty="0">
                <a:latin typeface="Comic Sans MS" panose="030F0702030302020204" pitchFamily="66" charset="0"/>
              </a:rPr>
              <a:t>directly.</a:t>
            </a:r>
          </a:p>
          <a:p>
            <a:pPr lvl="0">
              <a:spcBef>
                <a:spcPts val="600"/>
              </a:spcBef>
            </a:pPr>
            <a:r>
              <a:rPr lang="en-IN" sz="2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Benzodiazepines:</a:t>
            </a:r>
            <a:r>
              <a:rPr lang="en-IN" sz="260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IN" sz="2600" dirty="0">
                <a:latin typeface="Comic Sans MS" panose="030F0702030302020204" pitchFamily="66" charset="0"/>
              </a:rPr>
              <a:t>Agonist at an allosteric BZD </a:t>
            </a:r>
            <a:r>
              <a:rPr lang="en-IN" sz="2600" dirty="0" smtClean="0">
                <a:latin typeface="Comic Sans MS" panose="030F0702030302020204" pitchFamily="66" charset="0"/>
              </a:rPr>
              <a:t>site-facilitate </a:t>
            </a:r>
            <a:r>
              <a:rPr lang="en-IN" sz="2600" dirty="0">
                <a:latin typeface="Comic Sans MS" panose="030F0702030302020204" pitchFamily="66" charset="0"/>
              </a:rPr>
              <a:t>GABA action.</a:t>
            </a:r>
          </a:p>
          <a:p>
            <a:pPr lvl="0">
              <a:spcBef>
                <a:spcPts val="600"/>
              </a:spcBef>
            </a:pPr>
            <a:r>
              <a:rPr lang="el-GR" sz="26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Β</a:t>
            </a:r>
            <a:r>
              <a:rPr lang="en-IN" sz="2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-</a:t>
            </a:r>
            <a:r>
              <a:rPr lang="en-IN" sz="2600" b="1" dirty="0" err="1" smtClean="0">
                <a:solidFill>
                  <a:srgbClr val="FF0000"/>
                </a:solidFill>
                <a:latin typeface="Comic Sans MS" panose="030F0702030302020204" pitchFamily="66" charset="0"/>
              </a:rPr>
              <a:t>carboline</a:t>
            </a:r>
            <a:r>
              <a:rPr lang="en-IN" sz="2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:</a:t>
            </a:r>
            <a:r>
              <a:rPr lang="en-IN" sz="260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IN" sz="2600" dirty="0">
                <a:latin typeface="Comic Sans MS" panose="030F0702030302020204" pitchFamily="66" charset="0"/>
              </a:rPr>
              <a:t>inverse agonist at BZD site- impede GABA action</a:t>
            </a:r>
          </a:p>
          <a:p>
            <a:pPr lvl="0">
              <a:spcBef>
                <a:spcPts val="600"/>
              </a:spcBef>
            </a:pPr>
            <a:r>
              <a:rPr lang="en-IN" sz="2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Flumazenil:</a:t>
            </a:r>
            <a:r>
              <a:rPr lang="en-IN" sz="260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IN" sz="2600" dirty="0">
                <a:latin typeface="Comic Sans MS" panose="030F0702030302020204" pitchFamily="66" charset="0"/>
              </a:rPr>
              <a:t>competitive antagonist at BZD </a:t>
            </a:r>
            <a:r>
              <a:rPr lang="en-IN" sz="2600" dirty="0" smtClean="0">
                <a:latin typeface="Comic Sans MS" panose="030F0702030302020204" pitchFamily="66" charset="0"/>
              </a:rPr>
              <a:t>site</a:t>
            </a:r>
            <a:endParaRPr lang="en-IN" sz="2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2479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0713" y="239002"/>
            <a:ext cx="7767577" cy="835878"/>
          </a:xfrm>
        </p:spPr>
        <p:txBody>
          <a:bodyPr>
            <a:noAutofit/>
          </a:bodyPr>
          <a:lstStyle/>
          <a:p>
            <a:r>
              <a:rPr lang="en-US" sz="4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Pharmacokinetics</a:t>
            </a:r>
            <a:r>
              <a:rPr lang="en-IN" sz="40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/>
            </a:r>
            <a:br>
              <a:rPr lang="en-IN" sz="4000" dirty="0" smtClean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endParaRPr lang="en-IN" sz="40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214652"/>
            <a:ext cx="10972800" cy="5643348"/>
          </a:xfrm>
        </p:spPr>
        <p:txBody>
          <a:bodyPr>
            <a:noAutofit/>
          </a:bodyPr>
          <a:lstStyle/>
          <a:p>
            <a:pPr algn="just">
              <a:spcBef>
                <a:spcPts val="600"/>
              </a:spcBef>
            </a:pPr>
            <a:r>
              <a:rPr lang="en-US" sz="2800" dirty="0" smtClean="0">
                <a:latin typeface="Comic Sans MS" panose="030F0702030302020204" pitchFamily="66" charset="0"/>
              </a:rPr>
              <a:t>Oral </a:t>
            </a:r>
            <a:r>
              <a:rPr lang="en-US" sz="2800" dirty="0">
                <a:latin typeface="Comic Sans MS" panose="030F0702030302020204" pitchFamily="66" charset="0"/>
              </a:rPr>
              <a:t>absorption of benzodiazepines differs due to their </a:t>
            </a:r>
            <a:r>
              <a:rPr lang="en-US" sz="2800" dirty="0">
                <a:solidFill>
                  <a:srgbClr val="00B050"/>
                </a:solidFill>
                <a:latin typeface="Comic Sans MS" panose="030F0702030302020204" pitchFamily="66" charset="0"/>
              </a:rPr>
              <a:t>variation in lipid solubility. </a:t>
            </a:r>
            <a:endParaRPr lang="en-US" sz="2800" dirty="0" smtClean="0">
              <a:solidFill>
                <a:srgbClr val="00B050"/>
              </a:solidFill>
              <a:latin typeface="Comic Sans MS" panose="030F0702030302020204" pitchFamily="66" charset="0"/>
            </a:endParaRPr>
          </a:p>
          <a:p>
            <a:pPr algn="just">
              <a:spcBef>
                <a:spcPts val="600"/>
              </a:spcBef>
            </a:pPr>
            <a:r>
              <a:rPr lang="en-US" sz="28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These </a:t>
            </a:r>
            <a:r>
              <a:rPr lang="en-US" sz="2800" dirty="0">
                <a:solidFill>
                  <a:srgbClr val="FF0000"/>
                </a:solidFill>
                <a:latin typeface="Comic Sans MS" panose="030F0702030302020204" pitchFamily="66" charset="0"/>
              </a:rPr>
              <a:t>drugs due to lipid solubility gain access into CNS. </a:t>
            </a:r>
            <a:endParaRPr lang="en-IN" sz="2800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algn="just">
              <a:spcBef>
                <a:spcPts val="600"/>
              </a:spcBef>
            </a:pPr>
            <a:r>
              <a:rPr lang="en-US" sz="2800" dirty="0">
                <a:latin typeface="Comic Sans MS" panose="030F0702030302020204" pitchFamily="66" charset="0"/>
              </a:rPr>
              <a:t>Benzodiazepines are metabolized in liver through Most of the benzodiazepine drugs have active metabolites (</a:t>
            </a:r>
            <a:r>
              <a:rPr lang="en-US" sz="2800" dirty="0">
                <a:solidFill>
                  <a:srgbClr val="C00000"/>
                </a:solidFill>
                <a:latin typeface="Comic Sans MS" panose="030F0702030302020204" pitchFamily="66" charset="0"/>
              </a:rPr>
              <a:t>glucuronide conjugates</a:t>
            </a:r>
            <a:r>
              <a:rPr lang="en-US" sz="2800" dirty="0">
                <a:latin typeface="Comic Sans MS" panose="030F0702030302020204" pitchFamily="66" charset="0"/>
              </a:rPr>
              <a:t>) are excreted through urine. </a:t>
            </a:r>
            <a:endParaRPr lang="en-IN" sz="2800" dirty="0">
              <a:latin typeface="Comic Sans MS" panose="030F0702030302020204" pitchFamily="66" charset="0"/>
            </a:endParaRPr>
          </a:p>
          <a:p>
            <a:pPr algn="just">
              <a:spcBef>
                <a:spcPts val="600"/>
              </a:spcBef>
            </a:pPr>
            <a:r>
              <a:rPr lang="en-US" sz="2800" dirty="0">
                <a:latin typeface="Comic Sans MS" panose="030F0702030302020204" pitchFamily="66" charset="0"/>
              </a:rPr>
              <a:t>Most of the benzodiazepine drugs have </a:t>
            </a:r>
            <a:r>
              <a:rPr lang="en-US" sz="2800" dirty="0">
                <a:solidFill>
                  <a:srgbClr val="00B050"/>
                </a:solidFill>
                <a:latin typeface="Comic Sans MS" panose="030F0702030302020204" pitchFamily="66" charset="0"/>
              </a:rPr>
              <a:t>active metabolites </a:t>
            </a:r>
            <a:r>
              <a:rPr lang="en-US" sz="2800" dirty="0">
                <a:latin typeface="Comic Sans MS" panose="030F0702030302020204" pitchFamily="66" charset="0"/>
              </a:rPr>
              <a:t>(</a:t>
            </a:r>
            <a:r>
              <a:rPr lang="en-US" sz="2800" dirty="0" err="1">
                <a:latin typeface="Comic Sans MS" panose="030F0702030302020204" pitchFamily="66" charset="0"/>
              </a:rPr>
              <a:t>chlordiazepoxide</a:t>
            </a:r>
            <a:r>
              <a:rPr lang="en-US" sz="2800" dirty="0">
                <a:latin typeface="Comic Sans MS" panose="030F0702030302020204" pitchFamily="66" charset="0"/>
              </a:rPr>
              <a:t>, </a:t>
            </a:r>
            <a:r>
              <a:rPr lang="en-US" sz="2800" dirty="0" err="1">
                <a:latin typeface="Comic Sans MS" panose="030F0702030302020204" pitchFamily="66" charset="0"/>
              </a:rPr>
              <a:t>desmethyldiazepam</a:t>
            </a:r>
            <a:r>
              <a:rPr lang="en-US" sz="2800" dirty="0">
                <a:latin typeface="Comic Sans MS" panose="030F0702030302020204" pitchFamily="66" charset="0"/>
              </a:rPr>
              <a:t>, diazepam, </a:t>
            </a:r>
            <a:r>
              <a:rPr lang="en-US" sz="2800" dirty="0" err="1">
                <a:latin typeface="Comic Sans MS" panose="030F0702030302020204" pitchFamily="66" charset="0"/>
              </a:rPr>
              <a:t>flurazepam</a:t>
            </a:r>
            <a:r>
              <a:rPr lang="en-US" sz="2800" dirty="0">
                <a:latin typeface="Comic Sans MS" panose="030F0702030302020204" pitchFamily="66" charset="0"/>
              </a:rPr>
              <a:t> etc.) which undergo </a:t>
            </a:r>
            <a:r>
              <a:rPr lang="en-US" sz="2800" b="1" dirty="0">
                <a:solidFill>
                  <a:srgbClr val="7030A0"/>
                </a:solidFill>
                <a:latin typeface="Comic Sans MS" panose="030F0702030302020204" pitchFamily="66" charset="0"/>
              </a:rPr>
              <a:t>enterohepatic recycling (have long half-lives). </a:t>
            </a:r>
            <a:endParaRPr lang="en-IN" sz="2800" b="1" dirty="0">
              <a:solidFill>
                <a:srgbClr val="7030A0"/>
              </a:solidFill>
              <a:latin typeface="Comic Sans MS" panose="030F0702030302020204" pitchFamily="66" charset="0"/>
            </a:endParaRPr>
          </a:p>
          <a:p>
            <a:pPr algn="just">
              <a:spcBef>
                <a:spcPts val="600"/>
              </a:spcBef>
            </a:pPr>
            <a:r>
              <a:rPr lang="en-US" sz="2800" dirty="0" err="1">
                <a:solidFill>
                  <a:srgbClr val="00B0F0"/>
                </a:solidFill>
                <a:latin typeface="Comic Sans MS" panose="030F0702030302020204" pitchFamily="66" charset="0"/>
              </a:rPr>
              <a:t>Chlorazepine</a:t>
            </a:r>
            <a:r>
              <a:rPr lang="en-US" sz="2800" dirty="0">
                <a:latin typeface="Comic Sans MS" panose="030F0702030302020204" pitchFamily="66" charset="0"/>
              </a:rPr>
              <a:t> is metabolically activated to </a:t>
            </a:r>
            <a:r>
              <a:rPr lang="en-US" sz="2800" dirty="0" err="1" smtClean="0">
                <a:latin typeface="Comic Sans MS" panose="030F0702030302020204" pitchFamily="66" charset="0"/>
              </a:rPr>
              <a:t>desmethyldiazepine</a:t>
            </a:r>
            <a:r>
              <a:rPr lang="en-US" sz="2800" dirty="0">
                <a:latin typeface="Comic Sans MS" panose="030F0702030302020204" pitchFamily="66" charset="0"/>
              </a:rPr>
              <a:t>, which is further metabolically activated to </a:t>
            </a:r>
            <a:r>
              <a:rPr lang="en-US" sz="2800" dirty="0" err="1">
                <a:solidFill>
                  <a:srgbClr val="00B0F0"/>
                </a:solidFill>
                <a:latin typeface="Comic Sans MS" panose="030F0702030302020204" pitchFamily="66" charset="0"/>
              </a:rPr>
              <a:t>oxazepam</a:t>
            </a:r>
            <a:r>
              <a:rPr lang="en-US" sz="2800" dirty="0" smtClean="0">
                <a:latin typeface="Comic Sans MS" panose="030F0702030302020204" pitchFamily="66" charset="0"/>
              </a:rPr>
              <a:t>.</a:t>
            </a:r>
            <a:endParaRPr lang="en-IN" sz="28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5123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1474" y="2638096"/>
            <a:ext cx="5778174" cy="14613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Thank You</a:t>
            </a:r>
            <a:endParaRPr lang="en-US" sz="6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1445</TotalTime>
  <Words>838</Words>
  <Application>Microsoft Office PowerPoint</Application>
  <PresentationFormat>Widescreen</PresentationFormat>
  <Paragraphs>71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Aharoni</vt:lpstr>
      <vt:lpstr>Arial</vt:lpstr>
      <vt:lpstr>Calibri</vt:lpstr>
      <vt:lpstr>Century Gothic</vt:lpstr>
      <vt:lpstr>Comic Sans MS</vt:lpstr>
      <vt:lpstr>Courier New</vt:lpstr>
      <vt:lpstr>Wingdings 3</vt:lpstr>
      <vt:lpstr>Wisp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Mechanism of Action of Benzodiazepines </vt:lpstr>
      <vt:lpstr>PowerPoint Presentation</vt:lpstr>
      <vt:lpstr>PowerPoint Presentation</vt:lpstr>
      <vt:lpstr>Drugs affecting GABAA receptor – Cl- Channel complex</vt:lpstr>
      <vt:lpstr>Pharmacokinetics 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Dr. Nirbhay Kumar</cp:lastModifiedBy>
  <cp:revision>95</cp:revision>
  <dcterms:created xsi:type="dcterms:W3CDTF">2019-01-23T05:57:38Z</dcterms:created>
  <dcterms:modified xsi:type="dcterms:W3CDTF">2020-04-23T08:55:01Z</dcterms:modified>
</cp:coreProperties>
</file>