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1626608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20523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280343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107926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2CE60-4DFC-4032-89A3-F84CBDF08E67}"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77581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DA2CE60-4DFC-4032-89A3-F84CBDF08E67}" type="datetimeFigureOut">
              <a:rPr lang="en-IN" smtClean="0"/>
              <a:t>06-04-2020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370695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DA2CE60-4DFC-4032-89A3-F84CBDF08E67}" type="datetimeFigureOut">
              <a:rPr lang="en-IN" smtClean="0"/>
              <a:t>06-04-2020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927322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DA2CE60-4DFC-4032-89A3-F84CBDF08E67}" type="datetimeFigureOut">
              <a:rPr lang="en-IN" smtClean="0"/>
              <a:t>06-04-2020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4641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2CE60-4DFC-4032-89A3-F84CBDF08E67}" type="datetimeFigureOut">
              <a:rPr lang="en-IN" smtClean="0"/>
              <a:t>06-04-2020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91620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2CE60-4DFC-4032-89A3-F84CBDF08E67}" type="datetimeFigureOut">
              <a:rPr lang="en-IN" smtClean="0"/>
              <a:t>06-04-2020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67348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2CE60-4DFC-4032-89A3-F84CBDF08E67}" type="datetimeFigureOut">
              <a:rPr lang="en-IN" smtClean="0"/>
              <a:t>06-04-2020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2D3530-89F0-495D-BB04-AC6F1A5A385E}" type="slidenum">
              <a:rPr lang="en-IN" smtClean="0"/>
              <a:t>‹#›</a:t>
            </a:fld>
            <a:endParaRPr lang="en-IN"/>
          </a:p>
        </p:txBody>
      </p:sp>
    </p:spTree>
    <p:extLst>
      <p:ext uri="{BB962C8B-B14F-4D97-AF65-F5344CB8AC3E}">
        <p14:creationId xmlns:p14="http://schemas.microsoft.com/office/powerpoint/2010/main" val="233826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2CE60-4DFC-4032-89A3-F84CBDF08E67}" type="datetimeFigureOut">
              <a:rPr lang="en-IN" smtClean="0"/>
              <a:t>06-04-2020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3530-89F0-495D-BB04-AC6F1A5A385E}" type="slidenum">
              <a:rPr lang="en-IN" smtClean="0"/>
              <a:t>‹#›</a:t>
            </a:fld>
            <a:endParaRPr lang="en-IN"/>
          </a:p>
        </p:txBody>
      </p:sp>
    </p:spTree>
    <p:extLst>
      <p:ext uri="{BB962C8B-B14F-4D97-AF65-F5344CB8AC3E}">
        <p14:creationId xmlns:p14="http://schemas.microsoft.com/office/powerpoint/2010/main" val="1680538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28600"/>
            <a:ext cx="8964488" cy="6400800"/>
          </a:xfrm>
        </p:spPr>
        <p:txBody>
          <a:bodyPr>
            <a:normAutofit lnSpcReduction="10000"/>
          </a:bodyPr>
          <a:lstStyle/>
          <a:p>
            <a:r>
              <a:rPr lang="en-IN" sz="2400" b="1" dirty="0" smtClean="0">
                <a:solidFill>
                  <a:srgbClr val="C00000"/>
                </a:solidFill>
                <a:effectLst>
                  <a:outerShdw blurRad="38100" dist="38100" dir="2700000" algn="tl">
                    <a:srgbClr val="000000">
                      <a:alpha val="43137"/>
                    </a:srgbClr>
                  </a:outerShdw>
                </a:effectLst>
                <a:latin typeface="Times New Roman" pitchFamily="18" charset="0"/>
              </a:rPr>
              <a:t>AHE </a:t>
            </a:r>
            <a:r>
              <a:rPr lang="en-IN" sz="2400" b="1" dirty="0" smtClean="0">
                <a:solidFill>
                  <a:srgbClr val="C00000"/>
                </a:solidFill>
                <a:effectLst>
                  <a:outerShdw blurRad="38100" dist="38100" dir="2700000" algn="tl">
                    <a:srgbClr val="000000">
                      <a:alpha val="43137"/>
                    </a:srgbClr>
                  </a:outerShdw>
                </a:effectLst>
                <a:latin typeface="Times New Roman" pitchFamily="18" charset="0"/>
              </a:rPr>
              <a:t>606</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 </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a:t>
            </a:r>
            <a:r>
              <a:rPr lang="en-IN" sz="2000" b="1" dirty="0" smtClean="0">
                <a:solidFill>
                  <a:srgbClr val="C00000"/>
                </a:solidFill>
                <a:effectLst>
                  <a:outerShdw blurRad="38100" dist="38100" dir="2700000" algn="tl">
                    <a:srgbClr val="000000">
                      <a:alpha val="43137"/>
                    </a:srgbClr>
                  </a:outerShdw>
                </a:effectLst>
                <a:latin typeface="Times New Roman" pitchFamily="18" charset="0"/>
              </a:rPr>
              <a:t>RESEARCH METHODOLOGY IN VETERINARY AND ANIMAL HUSBANDRY EXTENSION</a:t>
            </a:r>
            <a:r>
              <a:rPr lang="en-US" sz="2000" b="1" dirty="0" smtClean="0">
                <a:solidFill>
                  <a:srgbClr val="C00000"/>
                </a:solidFill>
                <a:effectLst>
                  <a:outerShdw blurRad="38100" dist="38100" dir="2700000" algn="tl">
                    <a:srgbClr val="000000">
                      <a:alpha val="43137"/>
                    </a:srgbClr>
                  </a:outerShdw>
                </a:effectLst>
                <a:latin typeface="Times New Roman" pitchFamily="18" charset="0"/>
              </a:rPr>
              <a:t>)</a:t>
            </a:r>
            <a:r>
              <a:rPr lang="en-US" sz="2000" b="1" dirty="0" smtClean="0">
                <a:solidFill>
                  <a:srgbClr val="002060"/>
                </a:solidFill>
                <a:effectLst>
                  <a:outerShdw blurRad="38100" dist="38100" dir="2700000" algn="tl">
                    <a:srgbClr val="000000">
                      <a:alpha val="43137"/>
                    </a:srgbClr>
                  </a:outerShdw>
                </a:effectLst>
                <a:latin typeface="Times New Roman" pitchFamily="18" charset="0"/>
              </a:rPr>
              <a:t/>
            </a:r>
            <a:br>
              <a:rPr lang="en-US" sz="2000" b="1" dirty="0" smtClean="0">
                <a:solidFill>
                  <a:srgbClr val="002060"/>
                </a:solidFill>
                <a:effectLst>
                  <a:outerShdw blurRad="38100" dist="38100" dir="2700000" algn="tl">
                    <a:srgbClr val="000000">
                      <a:alpha val="43137"/>
                    </a:srgbClr>
                  </a:outerShdw>
                </a:effectLst>
                <a:latin typeface="Times New Roman" pitchFamily="18" charset="0"/>
              </a:rPr>
            </a:br>
            <a:endParaRPr lang="en-IN" sz="2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95400" y="1191787"/>
            <a:ext cx="3200400" cy="1502626"/>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60032" y="3212976"/>
            <a:ext cx="3200400" cy="1802892"/>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943100" y="3212976"/>
            <a:ext cx="1905000" cy="190500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089780" y="2412876"/>
            <a:ext cx="1166275" cy="175260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5256055" y="1268760"/>
            <a:ext cx="2957469" cy="165618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2312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a:xfrm>
            <a:off x="0" y="0"/>
            <a:ext cx="9144000" cy="1600200"/>
          </a:xfrm>
          <a:blipFill dpi="0" rotWithShape="1">
            <a:blip r:embed="rId2"/>
            <a:srcRect/>
            <a:tile tx="0" ty="0" sx="100000" sy="100000" flip="none" algn="tl"/>
          </a:blipFill>
        </p:spPr>
        <p:txBody>
          <a:bodyPr/>
          <a:lstStyle/>
          <a:p>
            <a:pPr algn="l" eaLnBrk="1" hangingPunct="1"/>
            <a:r>
              <a:rPr lang="en-US" smtClean="0">
                <a:solidFill>
                  <a:schemeClr val="bg1"/>
                </a:solidFill>
              </a:rPr>
              <a:t>Contd…………</a:t>
            </a:r>
          </a:p>
        </p:txBody>
      </p:sp>
      <p:sp>
        <p:nvSpPr>
          <p:cNvPr id="11267" name="TextBox 2"/>
          <p:cNvSpPr txBox="1">
            <a:spLocks noChangeArrowheads="1"/>
          </p:cNvSpPr>
          <p:nvPr/>
        </p:nvSpPr>
        <p:spPr bwMode="auto">
          <a:xfrm>
            <a:off x="0" y="1752600"/>
            <a:ext cx="91440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r>
              <a:rPr lang="en-US" sz="3600"/>
              <a:t>Any research leads to:</a:t>
            </a:r>
          </a:p>
          <a:p>
            <a:pPr eaLnBrk="1" hangingPunct="1"/>
            <a:endParaRPr lang="en-US" sz="3600"/>
          </a:p>
          <a:p>
            <a:pPr eaLnBrk="1" hangingPunct="1">
              <a:buFont typeface="Wingdings" pitchFamily="2" charset="2"/>
              <a:buChar char="§"/>
            </a:pPr>
            <a:r>
              <a:rPr lang="en-US" sz="2800"/>
              <a:t>Clarification of existing knowledge</a:t>
            </a:r>
          </a:p>
          <a:p>
            <a:pPr eaLnBrk="1" hangingPunct="1">
              <a:buFont typeface="Wingdings" pitchFamily="2" charset="2"/>
              <a:buChar char="§"/>
            </a:pPr>
            <a:r>
              <a:rPr lang="en-US" sz="2800"/>
              <a:t> Addition to existing knowledge</a:t>
            </a:r>
          </a:p>
          <a:p>
            <a:pPr eaLnBrk="1" hangingPunct="1">
              <a:buFont typeface="Wingdings" pitchFamily="2" charset="2"/>
              <a:buChar char="§"/>
            </a:pPr>
            <a:r>
              <a:rPr lang="en-US" sz="2800"/>
              <a:t> Identification of new variable relationships</a:t>
            </a:r>
          </a:p>
          <a:p>
            <a:pPr eaLnBrk="1" hangingPunct="1">
              <a:buFont typeface="Wingdings" pitchFamily="2" charset="2"/>
              <a:buChar char="§"/>
            </a:pPr>
            <a:r>
              <a:rPr lang="en-US" sz="2800"/>
              <a:t> Newer explanation of known relationship</a:t>
            </a:r>
          </a:p>
          <a:p>
            <a:pPr eaLnBrk="1" hangingPunct="1">
              <a:buFont typeface="Wingdings" pitchFamily="2" charset="2"/>
              <a:buChar char="§"/>
            </a:pPr>
            <a:r>
              <a:rPr lang="en-US" sz="2800"/>
              <a:t> Totally new insight</a:t>
            </a:r>
          </a:p>
          <a:p>
            <a:pPr eaLnBrk="1" hangingPunct="1">
              <a:buFont typeface="Wingdings" pitchFamily="2" charset="2"/>
              <a:buChar char="§"/>
            </a:pPr>
            <a:r>
              <a:rPr lang="en-US" sz="2800"/>
              <a:t> Application of existing knowledge</a:t>
            </a:r>
          </a:p>
          <a:p>
            <a:pPr eaLnBrk="1" hangingPunct="1"/>
            <a:endParaRPr lang="en-US" sz="2800"/>
          </a:p>
        </p:txBody>
      </p:sp>
    </p:spTree>
    <p:extLst>
      <p:ext uri="{BB962C8B-B14F-4D97-AF65-F5344CB8AC3E}">
        <p14:creationId xmlns:p14="http://schemas.microsoft.com/office/powerpoint/2010/main" val="3925452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a:xfrm>
            <a:off x="0" y="0"/>
            <a:ext cx="9144000" cy="1600200"/>
          </a:xfrm>
          <a:blipFill dpi="0" rotWithShape="1">
            <a:blip r:embed="rId2"/>
            <a:srcRect/>
            <a:tile tx="0" ty="0" sx="100000" sy="100000" flip="none" algn="tl"/>
          </a:blipFill>
        </p:spPr>
        <p:txBody>
          <a:bodyPr/>
          <a:lstStyle/>
          <a:p>
            <a:pPr algn="l" eaLnBrk="1" hangingPunct="1"/>
            <a:r>
              <a:rPr lang="en-US" smtClean="0">
                <a:solidFill>
                  <a:schemeClr val="bg1"/>
                </a:solidFill>
              </a:rPr>
              <a:t>Types of Research</a:t>
            </a:r>
          </a:p>
        </p:txBody>
      </p:sp>
      <p:sp>
        <p:nvSpPr>
          <p:cNvPr id="12291" name="TextBox 2"/>
          <p:cNvSpPr txBox="1">
            <a:spLocks noChangeArrowheads="1"/>
          </p:cNvSpPr>
          <p:nvPr/>
        </p:nvSpPr>
        <p:spPr bwMode="auto">
          <a:xfrm>
            <a:off x="0" y="16764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endParaRPr lang="en-US"/>
          </a:p>
        </p:txBody>
      </p:sp>
      <p:sp>
        <p:nvSpPr>
          <p:cNvPr id="12292" name="TextBox 3"/>
          <p:cNvSpPr txBox="1">
            <a:spLocks noChangeArrowheads="1"/>
          </p:cNvSpPr>
          <p:nvPr/>
        </p:nvSpPr>
        <p:spPr bwMode="auto">
          <a:xfrm>
            <a:off x="0" y="1600200"/>
            <a:ext cx="9144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r>
              <a:rPr lang="en-US"/>
              <a:t> </a:t>
            </a:r>
          </a:p>
        </p:txBody>
      </p:sp>
      <p:sp>
        <p:nvSpPr>
          <p:cNvPr id="12293" name="TextBox 4"/>
          <p:cNvSpPr txBox="1">
            <a:spLocks noChangeArrowheads="1"/>
          </p:cNvSpPr>
          <p:nvPr/>
        </p:nvSpPr>
        <p:spPr bwMode="auto">
          <a:xfrm>
            <a:off x="0" y="1600200"/>
            <a:ext cx="88392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r>
              <a:rPr lang="en-US" sz="3200" b="1"/>
              <a:t>  System -1</a:t>
            </a:r>
          </a:p>
          <a:p>
            <a:pPr eaLnBrk="1" hangingPunct="1">
              <a:buFont typeface="Wingdings" pitchFamily="2" charset="2"/>
              <a:buChar char="§"/>
            </a:pPr>
            <a:r>
              <a:rPr lang="en-US" sz="3200"/>
              <a:t> </a:t>
            </a:r>
            <a:r>
              <a:rPr lang="en-US" sz="2400"/>
              <a:t>Basic Research</a:t>
            </a:r>
          </a:p>
          <a:p>
            <a:pPr eaLnBrk="1" hangingPunct="1">
              <a:buFont typeface="Wingdings" pitchFamily="2" charset="2"/>
              <a:buChar char="§"/>
            </a:pPr>
            <a:r>
              <a:rPr lang="en-US" sz="2400"/>
              <a:t>   Applied Research</a:t>
            </a:r>
          </a:p>
          <a:p>
            <a:pPr eaLnBrk="1" hangingPunct="1">
              <a:buFont typeface="Wingdings" pitchFamily="2" charset="2"/>
              <a:buChar char="§"/>
            </a:pPr>
            <a:r>
              <a:rPr lang="en-US" sz="2400"/>
              <a:t>   Action Research</a:t>
            </a:r>
          </a:p>
          <a:p>
            <a:pPr eaLnBrk="1" hangingPunct="1">
              <a:buFont typeface="Wingdings" pitchFamily="2" charset="2"/>
              <a:buChar char="§"/>
            </a:pPr>
            <a:endParaRPr lang="en-US" sz="2400"/>
          </a:p>
          <a:p>
            <a:pPr eaLnBrk="1" hangingPunct="1"/>
            <a:r>
              <a:rPr lang="en-US" sz="3200" b="1"/>
              <a:t>   System -2</a:t>
            </a:r>
          </a:p>
          <a:p>
            <a:pPr eaLnBrk="1" hangingPunct="1">
              <a:buFont typeface="Wingdings" pitchFamily="2" charset="2"/>
              <a:buChar char="§"/>
            </a:pPr>
            <a:r>
              <a:rPr lang="en-US" sz="3200"/>
              <a:t>  </a:t>
            </a:r>
            <a:r>
              <a:rPr lang="en-US" sz="2400"/>
              <a:t>Quantitative Research</a:t>
            </a:r>
          </a:p>
          <a:p>
            <a:pPr eaLnBrk="1" hangingPunct="1">
              <a:buFont typeface="Wingdings" pitchFamily="2" charset="2"/>
              <a:buChar char="§"/>
            </a:pPr>
            <a:r>
              <a:rPr lang="en-US" sz="2400"/>
              <a:t> Qualitative Research</a:t>
            </a:r>
          </a:p>
          <a:p>
            <a:pPr eaLnBrk="1" hangingPunct="1"/>
            <a:endParaRPr lang="en-US" sz="2400"/>
          </a:p>
          <a:p>
            <a:pPr eaLnBrk="1" hangingPunct="1"/>
            <a:r>
              <a:rPr lang="en-US" sz="3200" b="1"/>
              <a:t>   System -3</a:t>
            </a:r>
          </a:p>
          <a:p>
            <a:pPr eaLnBrk="1" hangingPunct="1">
              <a:buFont typeface="Wingdings" pitchFamily="2" charset="2"/>
              <a:buChar char="§"/>
            </a:pPr>
            <a:r>
              <a:rPr lang="en-US" sz="3200"/>
              <a:t> </a:t>
            </a:r>
            <a:r>
              <a:rPr lang="en-US" sz="2400"/>
              <a:t>Experimental Research</a:t>
            </a:r>
          </a:p>
          <a:p>
            <a:pPr eaLnBrk="1" hangingPunct="1">
              <a:buFont typeface="Wingdings" pitchFamily="2" charset="2"/>
              <a:buChar char="§"/>
            </a:pPr>
            <a:r>
              <a:rPr lang="en-US" sz="2400"/>
              <a:t> Non- Experimental Research</a:t>
            </a:r>
          </a:p>
          <a:p>
            <a:pPr eaLnBrk="1" hangingPunct="1"/>
            <a:endParaRPr lang="en-US" sz="3200"/>
          </a:p>
          <a:p>
            <a:pPr eaLnBrk="1" hangingPunct="1">
              <a:buFont typeface="Wingdings" pitchFamily="2" charset="2"/>
              <a:buChar char="§"/>
            </a:pPr>
            <a:endParaRPr lang="en-US" sz="3200"/>
          </a:p>
        </p:txBody>
      </p:sp>
    </p:spTree>
    <p:extLst>
      <p:ext uri="{BB962C8B-B14F-4D97-AF65-F5344CB8AC3E}">
        <p14:creationId xmlns:p14="http://schemas.microsoft.com/office/powerpoint/2010/main" val="2900912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p:cNvSpPr>
            <a:spLocks noGrp="1"/>
          </p:cNvSpPr>
          <p:nvPr>
            <p:ph type="title"/>
          </p:nvPr>
        </p:nvSpPr>
        <p:spPr>
          <a:xfrm>
            <a:off x="0" y="0"/>
            <a:ext cx="9144000" cy="1143000"/>
          </a:xfrm>
          <a:blipFill dpi="0" rotWithShape="1">
            <a:blip r:embed="rId2"/>
            <a:srcRect/>
            <a:tile tx="0" ty="0" sx="100000" sy="100000" flip="none" algn="tl"/>
          </a:blipFill>
        </p:spPr>
        <p:txBody>
          <a:bodyPr/>
          <a:lstStyle/>
          <a:p>
            <a:pPr algn="l" eaLnBrk="1" hangingPunct="1"/>
            <a:r>
              <a:rPr lang="en-US" smtClean="0">
                <a:solidFill>
                  <a:schemeClr val="bg1"/>
                </a:solidFill>
              </a:rPr>
              <a:t>Contd………</a:t>
            </a:r>
          </a:p>
        </p:txBody>
      </p:sp>
      <p:sp>
        <p:nvSpPr>
          <p:cNvPr id="13315" name="TextBox 3"/>
          <p:cNvSpPr txBox="1">
            <a:spLocks noChangeArrowheads="1"/>
          </p:cNvSpPr>
          <p:nvPr/>
        </p:nvSpPr>
        <p:spPr bwMode="auto">
          <a:xfrm>
            <a:off x="381000" y="1219200"/>
            <a:ext cx="83820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r>
              <a:rPr lang="en-US" sz="2800"/>
              <a:t>Application of Research Study</a:t>
            </a:r>
          </a:p>
          <a:p>
            <a:pPr eaLnBrk="1" hangingPunct="1">
              <a:buFont typeface="Wingdings" pitchFamily="2" charset="2"/>
              <a:buChar char="§"/>
            </a:pPr>
            <a:r>
              <a:rPr lang="en-US" sz="2000"/>
              <a:t> Basic Research</a:t>
            </a:r>
          </a:p>
          <a:p>
            <a:pPr eaLnBrk="1" hangingPunct="1">
              <a:buFont typeface="Wingdings" pitchFamily="2" charset="2"/>
              <a:buChar char="§"/>
            </a:pPr>
            <a:r>
              <a:rPr lang="en-US" sz="2000"/>
              <a:t> Applied Research</a:t>
            </a:r>
          </a:p>
          <a:p>
            <a:pPr eaLnBrk="1" hangingPunct="1">
              <a:buFont typeface="Wingdings" pitchFamily="2" charset="2"/>
              <a:buChar char="§"/>
            </a:pPr>
            <a:r>
              <a:rPr lang="en-US" sz="2000"/>
              <a:t> Action Research</a:t>
            </a:r>
          </a:p>
          <a:p>
            <a:pPr eaLnBrk="1" hangingPunct="1">
              <a:buFont typeface="Wingdings" pitchFamily="2" charset="2"/>
              <a:buChar char="§"/>
            </a:pPr>
            <a:endParaRPr lang="en-US" sz="2000"/>
          </a:p>
          <a:p>
            <a:pPr eaLnBrk="1" hangingPunct="1"/>
            <a:r>
              <a:rPr lang="en-US" sz="3200"/>
              <a:t>Objectives  undertaken in the Research</a:t>
            </a:r>
          </a:p>
          <a:p>
            <a:pPr eaLnBrk="1" hangingPunct="1">
              <a:buFont typeface="Wingdings" pitchFamily="2" charset="2"/>
              <a:buChar char="§"/>
            </a:pPr>
            <a:r>
              <a:rPr lang="en-US" sz="2000"/>
              <a:t> Descriptive Research</a:t>
            </a:r>
          </a:p>
          <a:p>
            <a:pPr eaLnBrk="1" hangingPunct="1">
              <a:buFont typeface="Wingdings" pitchFamily="2" charset="2"/>
              <a:buChar char="§"/>
            </a:pPr>
            <a:r>
              <a:rPr lang="en-US" sz="2000"/>
              <a:t> Co- relational Research</a:t>
            </a:r>
          </a:p>
          <a:p>
            <a:pPr eaLnBrk="1" hangingPunct="1">
              <a:buFont typeface="Wingdings" pitchFamily="2" charset="2"/>
              <a:buChar char="§"/>
            </a:pPr>
            <a:r>
              <a:rPr lang="en-US" sz="2000"/>
              <a:t> Exploratory Research</a:t>
            </a:r>
          </a:p>
          <a:p>
            <a:pPr eaLnBrk="1" hangingPunct="1">
              <a:buFont typeface="Wingdings" pitchFamily="2" charset="2"/>
              <a:buChar char="§"/>
            </a:pPr>
            <a:r>
              <a:rPr lang="en-US" sz="2000"/>
              <a:t> Explanatory Research</a:t>
            </a:r>
          </a:p>
          <a:p>
            <a:pPr eaLnBrk="1" hangingPunct="1">
              <a:buFont typeface="Wingdings" pitchFamily="2" charset="2"/>
              <a:buChar char="§"/>
            </a:pPr>
            <a:endParaRPr lang="en-US" sz="2000"/>
          </a:p>
          <a:p>
            <a:pPr eaLnBrk="1" hangingPunct="1"/>
            <a:r>
              <a:rPr lang="en-US" sz="3200"/>
              <a:t>Inquiry Mode Employed</a:t>
            </a:r>
          </a:p>
          <a:p>
            <a:pPr eaLnBrk="1" hangingPunct="1">
              <a:buFont typeface="Wingdings" pitchFamily="2" charset="2"/>
              <a:buChar char="§"/>
            </a:pPr>
            <a:r>
              <a:rPr lang="en-US" sz="2000"/>
              <a:t> Structured Approach</a:t>
            </a:r>
          </a:p>
          <a:p>
            <a:pPr eaLnBrk="1" hangingPunct="1">
              <a:buFont typeface="Wingdings" pitchFamily="2" charset="2"/>
              <a:buChar char="§"/>
            </a:pPr>
            <a:r>
              <a:rPr lang="en-US" sz="2000"/>
              <a:t>  Non- Structured Approach</a:t>
            </a:r>
          </a:p>
          <a:p>
            <a:pPr eaLnBrk="1" hangingPunct="1"/>
            <a:endParaRPr lang="en-US" sz="2000"/>
          </a:p>
        </p:txBody>
      </p:sp>
    </p:spTree>
    <p:extLst>
      <p:ext uri="{BB962C8B-B14F-4D97-AF65-F5344CB8AC3E}">
        <p14:creationId xmlns:p14="http://schemas.microsoft.com/office/powerpoint/2010/main" val="3099668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p:cNvSpPr>
            <a:spLocks noGrp="1"/>
          </p:cNvSpPr>
          <p:nvPr>
            <p:ph type="title"/>
          </p:nvPr>
        </p:nvSpPr>
        <p:spPr>
          <a:xfrm>
            <a:off x="0" y="0"/>
            <a:ext cx="9144000" cy="1600200"/>
          </a:xfrm>
          <a:blipFill dpi="0" rotWithShape="1">
            <a:blip r:embed="rId2"/>
            <a:srcRect/>
            <a:tile tx="0" ty="0" sx="100000" sy="100000" flip="none" algn="tl"/>
          </a:blipFill>
        </p:spPr>
        <p:txBody>
          <a:bodyPr/>
          <a:lstStyle/>
          <a:p>
            <a:pPr eaLnBrk="1" hangingPunct="1"/>
            <a:r>
              <a:rPr lang="en-US" sz="3600" smtClean="0">
                <a:solidFill>
                  <a:srgbClr val="FF0000"/>
                </a:solidFill>
              </a:rPr>
              <a:t>Research</a:t>
            </a:r>
            <a:r>
              <a:rPr lang="en-US" sz="3600" smtClean="0"/>
              <a:t> </a:t>
            </a:r>
            <a:r>
              <a:rPr lang="en-US" sz="3600" smtClean="0">
                <a:solidFill>
                  <a:srgbClr val="00B050"/>
                </a:solidFill>
              </a:rPr>
              <a:t>is a journey not a destination…..</a:t>
            </a:r>
            <a:endParaRPr lang="en-US" sz="3600" smtClean="0"/>
          </a:p>
        </p:txBody>
      </p:sp>
      <p:pic>
        <p:nvPicPr>
          <p:cNvPr id="14339" name="Picture 2" descr="C:\Users\AGAM MRIDU\Downloads\rm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0200"/>
            <a:ext cx="9144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rot="9600352" flipV="1">
            <a:off x="5395894" y="5781668"/>
            <a:ext cx="2347580" cy="769441"/>
          </a:xfrm>
          <a:prstGeom prst="rect">
            <a:avLst/>
          </a:prstGeom>
        </p:spPr>
        <p:txBody>
          <a:bodyPr>
            <a:spAutoFit/>
          </a:bodyPr>
          <a:lstStyle/>
          <a:p>
            <a:pPr algn="ctr">
              <a:defRPr/>
            </a:pPr>
            <a:r>
              <a:rPr lang="en-US" sz="44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ea typeface="+mn-ea"/>
              </a:rPr>
              <a:t>Thanks</a:t>
            </a:r>
          </a:p>
        </p:txBody>
      </p:sp>
    </p:spTree>
    <p:extLst>
      <p:ext uri="{BB962C8B-B14F-4D97-AF65-F5344CB8AC3E}">
        <p14:creationId xmlns:p14="http://schemas.microsoft.com/office/powerpoint/2010/main" val="4085478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143000"/>
            <a:ext cx="8763000" cy="5486400"/>
          </a:xfrm>
        </p:spPr>
        <p:txBody>
          <a:bodyPr>
            <a:normAutofit/>
          </a:bodyPr>
          <a:lstStyle/>
          <a:p>
            <a:pPr algn="just">
              <a:lnSpc>
                <a:spcPct val="150000"/>
              </a:lnSpc>
            </a:pPr>
            <a:r>
              <a:rPr lang="en-IN" sz="2800" dirty="0" smtClean="0">
                <a:solidFill>
                  <a:srgbClr val="C00000"/>
                </a:solidFill>
                <a:latin typeface="Times New Roman" pitchFamily="18" charset="0"/>
                <a:cs typeface="Times New Roman" pitchFamily="18" charset="0"/>
              </a:rPr>
              <a:t>Concept, nature and scope of research in social sciences. Types of research fundamental, applied and action research, experimental and non- experimental research.</a:t>
            </a:r>
          </a:p>
          <a:p>
            <a:pPr algn="just">
              <a:lnSpc>
                <a:spcPct val="150000"/>
              </a:lnSpc>
            </a:pPr>
            <a:r>
              <a:rPr lang="en-IN" sz="2800" dirty="0" smtClean="0">
                <a:solidFill>
                  <a:srgbClr val="002060"/>
                </a:solidFill>
                <a:latin typeface="Times New Roman" pitchFamily="18" charset="0"/>
                <a:cs typeface="Times New Roman" pitchFamily="18" charset="0"/>
              </a:rPr>
              <a:t>Variables, types and their measurement. Selection and formulation of research problem.</a:t>
            </a:r>
          </a:p>
          <a:p>
            <a:pPr algn="just">
              <a:lnSpc>
                <a:spcPct val="150000"/>
              </a:lnSpc>
            </a:pPr>
            <a:r>
              <a:rPr lang="en-IN" sz="2800" dirty="0" smtClean="0">
                <a:solidFill>
                  <a:srgbClr val="C00000"/>
                </a:solidFill>
                <a:latin typeface="Times New Roman" pitchFamily="18" charset="0"/>
                <a:cs typeface="Times New Roman" pitchFamily="18" charset="0"/>
              </a:rPr>
              <a:t>Hypothesis– importance, selection criteria (quality of workable hypothesis), formulation and testing of hypothesis.</a:t>
            </a:r>
          </a:p>
        </p:txBody>
      </p:sp>
    </p:spTree>
    <p:extLst>
      <p:ext uri="{BB962C8B-B14F-4D97-AF65-F5344CB8AC3E}">
        <p14:creationId xmlns:p14="http://schemas.microsoft.com/office/powerpoint/2010/main" val="3136910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0" y="0"/>
            <a:ext cx="9144000" cy="1600200"/>
          </a:xfrm>
          <a:blipFill dpi="0" rotWithShape="1">
            <a:blip r:embed="rId2"/>
            <a:srcRect/>
            <a:tile tx="0" ty="0" sx="100000" sy="100000" flip="none" algn="tl"/>
          </a:blipFill>
        </p:spPr>
        <p:txBody>
          <a:bodyPr/>
          <a:lstStyle/>
          <a:p>
            <a:pPr algn="l" eaLnBrk="1" hangingPunct="1"/>
            <a:r>
              <a:rPr lang="en-US" smtClean="0">
                <a:solidFill>
                  <a:schemeClr val="bg1"/>
                </a:solidFill>
              </a:rPr>
              <a:t>Learning Objectives</a:t>
            </a:r>
          </a:p>
        </p:txBody>
      </p:sp>
      <p:sp>
        <p:nvSpPr>
          <p:cNvPr id="4099" name="TextBox 2"/>
          <p:cNvSpPr txBox="1">
            <a:spLocks noChangeArrowheads="1"/>
          </p:cNvSpPr>
          <p:nvPr/>
        </p:nvSpPr>
        <p:spPr bwMode="auto">
          <a:xfrm>
            <a:off x="228600" y="1676400"/>
            <a:ext cx="89154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r>
              <a:rPr lang="en-US" sz="3200" b="1"/>
              <a:t>By the end of this presentation , you will be able to :</a:t>
            </a:r>
          </a:p>
          <a:p>
            <a:pPr eaLnBrk="1" hangingPunct="1">
              <a:buFont typeface="Wingdings" pitchFamily="2" charset="2"/>
              <a:buChar char="§"/>
            </a:pPr>
            <a:r>
              <a:rPr lang="en-US" sz="2800"/>
              <a:t> Define and explain the term scientific research.</a:t>
            </a:r>
          </a:p>
          <a:p>
            <a:pPr eaLnBrk="1" hangingPunct="1">
              <a:buFont typeface="Wingdings" pitchFamily="2" charset="2"/>
              <a:buChar char="§"/>
            </a:pPr>
            <a:r>
              <a:rPr lang="en-US" sz="2800"/>
              <a:t> Explain the term inductive and deductive reasoning.</a:t>
            </a:r>
          </a:p>
          <a:p>
            <a:pPr eaLnBrk="1" hangingPunct="1">
              <a:buFont typeface="Wingdings" pitchFamily="2" charset="2"/>
              <a:buChar char="§"/>
            </a:pPr>
            <a:r>
              <a:rPr lang="en-US" sz="2800"/>
              <a:t> Clarify the source of knowledge.</a:t>
            </a:r>
          </a:p>
          <a:p>
            <a:pPr eaLnBrk="1" hangingPunct="1">
              <a:buFont typeface="Wingdings" pitchFamily="2" charset="2"/>
              <a:buChar char="§"/>
            </a:pPr>
            <a:r>
              <a:rPr lang="en-US" sz="2800"/>
              <a:t> Identify and explain the features and applications of different categories and sub categories of research method.</a:t>
            </a:r>
          </a:p>
          <a:p>
            <a:pPr eaLnBrk="1" hangingPunct="1">
              <a:buFont typeface="Wingdings" pitchFamily="2" charset="2"/>
              <a:buChar char="§"/>
            </a:pPr>
            <a:r>
              <a:rPr lang="en-US" sz="2800"/>
              <a:t> Tell the steps of conducting a scientific research.</a:t>
            </a:r>
          </a:p>
        </p:txBody>
      </p:sp>
    </p:spTree>
    <p:extLst>
      <p:ext uri="{BB962C8B-B14F-4D97-AF65-F5344CB8AC3E}">
        <p14:creationId xmlns:p14="http://schemas.microsoft.com/office/powerpoint/2010/main" val="3682393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a:xfrm>
            <a:off x="0" y="0"/>
            <a:ext cx="9144000" cy="1600200"/>
          </a:xfrm>
          <a:blipFill dpi="0" rotWithShape="1">
            <a:blip r:embed="rId2"/>
            <a:srcRect/>
            <a:tile tx="0" ty="0" sx="100000" sy="100000" flip="none" algn="tl"/>
          </a:blipFill>
        </p:spPr>
        <p:txBody>
          <a:bodyPr/>
          <a:lstStyle/>
          <a:p>
            <a:pPr algn="l" eaLnBrk="1" hangingPunct="1"/>
            <a:r>
              <a:rPr lang="en-US" smtClean="0">
                <a:solidFill>
                  <a:schemeClr val="bg1"/>
                </a:solidFill>
              </a:rPr>
              <a:t>What is Research?</a:t>
            </a:r>
          </a:p>
        </p:txBody>
      </p:sp>
      <p:sp>
        <p:nvSpPr>
          <p:cNvPr id="5123" name="TextBox 2"/>
          <p:cNvSpPr txBox="1">
            <a:spLocks noChangeArrowheads="1"/>
          </p:cNvSpPr>
          <p:nvPr/>
        </p:nvSpPr>
        <p:spPr bwMode="auto">
          <a:xfrm>
            <a:off x="0" y="1676400"/>
            <a:ext cx="91440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buFont typeface="Wingdings" pitchFamily="2" charset="2"/>
              <a:buChar char="§"/>
            </a:pPr>
            <a:r>
              <a:rPr lang="en-US" sz="2800"/>
              <a:t>It is a way of knowing.</a:t>
            </a:r>
          </a:p>
          <a:p>
            <a:pPr eaLnBrk="1" hangingPunct="1">
              <a:buFont typeface="Wingdings" pitchFamily="2" charset="2"/>
              <a:buChar char="§"/>
            </a:pPr>
            <a:endParaRPr lang="en-US" sz="2800"/>
          </a:p>
          <a:p>
            <a:pPr eaLnBrk="1" hangingPunct="1">
              <a:buFont typeface="Wingdings" pitchFamily="2" charset="2"/>
              <a:buChar char="§"/>
            </a:pPr>
            <a:r>
              <a:rPr lang="en-US" sz="2800"/>
              <a:t>There are several ways of knowing which is also called epistemology- </a:t>
            </a:r>
            <a:r>
              <a:rPr lang="en-US" sz="2800" b="1"/>
              <a:t>the science of knowing. </a:t>
            </a:r>
            <a:r>
              <a:rPr lang="en-US" sz="2800"/>
              <a:t>These are :</a:t>
            </a:r>
          </a:p>
          <a:p>
            <a:pPr eaLnBrk="1" hangingPunct="1"/>
            <a:r>
              <a:rPr lang="en-US" sz="2800" b="1"/>
              <a:t>   </a:t>
            </a:r>
            <a:r>
              <a:rPr lang="en-US" sz="2000" b="1"/>
              <a:t>The common sense method</a:t>
            </a:r>
          </a:p>
          <a:p>
            <a:pPr eaLnBrk="1" hangingPunct="1"/>
            <a:r>
              <a:rPr lang="en-US" sz="2000" b="1"/>
              <a:t>    Learning from others</a:t>
            </a:r>
          </a:p>
          <a:p>
            <a:pPr eaLnBrk="1" hangingPunct="1"/>
            <a:r>
              <a:rPr lang="en-US" sz="2000" b="1"/>
              <a:t>    Logical method</a:t>
            </a:r>
          </a:p>
          <a:p>
            <a:pPr eaLnBrk="1" hangingPunct="1"/>
            <a:r>
              <a:rPr lang="en-US" sz="2000" b="1"/>
              <a:t>    Scientific method</a:t>
            </a:r>
          </a:p>
          <a:p>
            <a:pPr eaLnBrk="1" hangingPunct="1">
              <a:buFont typeface="Wingdings" pitchFamily="2" charset="2"/>
              <a:buChar char="§"/>
            </a:pPr>
            <a:r>
              <a:rPr lang="en-US" sz="2000" b="1"/>
              <a:t> </a:t>
            </a:r>
            <a:r>
              <a:rPr lang="en-US" sz="2800"/>
              <a:t>Scientific  method  helps us to make better decisions.</a:t>
            </a:r>
          </a:p>
          <a:p>
            <a:pPr eaLnBrk="1" hangingPunct="1"/>
            <a:r>
              <a:rPr lang="en-US" sz="2400" b="1"/>
              <a:t>                               </a:t>
            </a:r>
            <a:r>
              <a:rPr lang="en-US" sz="2400"/>
              <a:t>It is a way of knowing that is open to the public and that can be repeated by others. Scientific method follows a systematic procedure that make it possible for others to arrive at the same conclusions.</a:t>
            </a:r>
          </a:p>
          <a:p>
            <a:pPr eaLnBrk="1" hangingPunct="1"/>
            <a:endParaRPr lang="en-US" sz="2400"/>
          </a:p>
        </p:txBody>
      </p:sp>
    </p:spTree>
    <p:extLst>
      <p:ext uri="{BB962C8B-B14F-4D97-AF65-F5344CB8AC3E}">
        <p14:creationId xmlns:p14="http://schemas.microsoft.com/office/powerpoint/2010/main" val="1720002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0" y="0"/>
            <a:ext cx="9144000" cy="1371600"/>
          </a:xfrm>
          <a:blipFill dpi="0" rotWithShape="1">
            <a:blip r:embed="rId2"/>
            <a:srcRect/>
            <a:tile tx="0" ty="0" sx="100000" sy="100000" flip="none" algn="tl"/>
          </a:blipFill>
        </p:spPr>
        <p:txBody>
          <a:bodyPr/>
          <a:lstStyle/>
          <a:p>
            <a:pPr algn="l" eaLnBrk="1" hangingPunct="1"/>
            <a:r>
              <a:rPr lang="en-US" sz="2800" smtClean="0">
                <a:solidFill>
                  <a:schemeClr val="bg1"/>
                </a:solidFill>
              </a:rPr>
              <a:t> </a:t>
            </a:r>
            <a:r>
              <a:rPr lang="en-US" sz="3600" smtClean="0">
                <a:solidFill>
                  <a:schemeClr val="bg1"/>
                </a:solidFill>
              </a:rPr>
              <a:t>Specific Steps of  Scientific Method </a:t>
            </a:r>
          </a:p>
        </p:txBody>
      </p:sp>
      <p:sp>
        <p:nvSpPr>
          <p:cNvPr id="6147" name="TextBox 4"/>
          <p:cNvSpPr txBox="1">
            <a:spLocks noChangeArrowheads="1"/>
          </p:cNvSpPr>
          <p:nvPr/>
        </p:nvSpPr>
        <p:spPr bwMode="auto">
          <a:xfrm>
            <a:off x="0" y="1371600"/>
            <a:ext cx="91440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r>
              <a:rPr lang="en-US" sz="2400"/>
              <a:t>The Scientific Method of Knowing follows Specific Steps:</a:t>
            </a:r>
          </a:p>
          <a:p>
            <a:pPr eaLnBrk="1" hangingPunct="1"/>
            <a:endParaRPr lang="en-US" sz="2400"/>
          </a:p>
          <a:p>
            <a:pPr eaLnBrk="1" hangingPunct="1">
              <a:buFont typeface="Wingdings" pitchFamily="2" charset="2"/>
              <a:buChar char="§"/>
            </a:pPr>
            <a:r>
              <a:rPr lang="en-US" sz="2400"/>
              <a:t> </a:t>
            </a:r>
            <a:r>
              <a:rPr lang="en-US" sz="2400" b="1"/>
              <a:t>Statement of the problem</a:t>
            </a:r>
          </a:p>
          <a:p>
            <a:pPr eaLnBrk="1" hangingPunct="1">
              <a:buFont typeface="Wingdings" pitchFamily="2" charset="2"/>
              <a:buChar char="§"/>
            </a:pPr>
            <a:r>
              <a:rPr lang="en-US" sz="2400" b="1"/>
              <a:t> Defining the construct</a:t>
            </a:r>
          </a:p>
          <a:p>
            <a:pPr eaLnBrk="1" hangingPunct="1">
              <a:buFont typeface="Wingdings" pitchFamily="2" charset="2"/>
              <a:buChar char="§"/>
            </a:pPr>
            <a:r>
              <a:rPr lang="en-US" sz="2400" b="1"/>
              <a:t> Formulation of hypothesis</a:t>
            </a:r>
          </a:p>
          <a:p>
            <a:pPr eaLnBrk="1" hangingPunct="1">
              <a:buFont typeface="Wingdings" pitchFamily="2" charset="2"/>
              <a:buChar char="§"/>
            </a:pPr>
            <a:r>
              <a:rPr lang="en-US" sz="2400" b="1"/>
              <a:t> Data collection</a:t>
            </a:r>
          </a:p>
          <a:p>
            <a:pPr eaLnBrk="1" hangingPunct="1">
              <a:buFont typeface="Wingdings" pitchFamily="2" charset="2"/>
              <a:buChar char="§"/>
            </a:pPr>
            <a:r>
              <a:rPr lang="en-US" sz="2400" b="1"/>
              <a:t> Data analysis</a:t>
            </a:r>
          </a:p>
          <a:p>
            <a:pPr eaLnBrk="1" hangingPunct="1">
              <a:buFont typeface="Wingdings" pitchFamily="2" charset="2"/>
              <a:buChar char="§"/>
            </a:pPr>
            <a:r>
              <a:rPr lang="en-US" sz="2400" b="1"/>
              <a:t> Interpretation of the result</a:t>
            </a:r>
          </a:p>
          <a:p>
            <a:pPr eaLnBrk="1" hangingPunct="1">
              <a:buFont typeface="Wingdings" pitchFamily="2" charset="2"/>
              <a:buChar char="§"/>
            </a:pPr>
            <a:endParaRPr lang="en-US" sz="2400"/>
          </a:p>
          <a:p>
            <a:pPr eaLnBrk="1" hangingPunct="1">
              <a:buFont typeface="Wingdings" pitchFamily="2" charset="2"/>
              <a:buChar char="§"/>
            </a:pPr>
            <a:endParaRPr lang="en-US" sz="2400"/>
          </a:p>
          <a:p>
            <a:pPr eaLnBrk="1" hangingPunct="1"/>
            <a:r>
              <a:rPr lang="en-US" sz="2400"/>
              <a:t>Thus ,</a:t>
            </a:r>
            <a:r>
              <a:rPr lang="en-US" sz="2400" b="1"/>
              <a:t>scientific method is a systematic way of knowing.</a:t>
            </a:r>
          </a:p>
          <a:p>
            <a:pPr eaLnBrk="1" hangingPunct="1"/>
            <a:endParaRPr lang="en-US" sz="2400"/>
          </a:p>
          <a:p>
            <a:pPr eaLnBrk="1" hangingPunct="1"/>
            <a:endParaRPr lang="en-US" sz="2400"/>
          </a:p>
        </p:txBody>
      </p:sp>
    </p:spTree>
    <p:extLst>
      <p:ext uri="{BB962C8B-B14F-4D97-AF65-F5344CB8AC3E}">
        <p14:creationId xmlns:p14="http://schemas.microsoft.com/office/powerpoint/2010/main" val="70551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a:xfrm>
            <a:off x="0" y="0"/>
            <a:ext cx="9144000" cy="1371600"/>
          </a:xfrm>
          <a:blipFill dpi="0" rotWithShape="1">
            <a:blip r:embed="rId2"/>
            <a:srcRect/>
            <a:tile tx="0" ty="0" sx="100000" sy="100000" flip="none" algn="tl"/>
          </a:blipFill>
        </p:spPr>
        <p:txBody>
          <a:bodyPr/>
          <a:lstStyle/>
          <a:p>
            <a:pPr algn="l" eaLnBrk="1" hangingPunct="1"/>
            <a:r>
              <a:rPr lang="en-US" sz="3600" smtClean="0">
                <a:solidFill>
                  <a:schemeClr val="bg1"/>
                </a:solidFill>
              </a:rPr>
              <a:t> Some Definitions  of Research </a:t>
            </a:r>
          </a:p>
        </p:txBody>
      </p:sp>
      <p:sp>
        <p:nvSpPr>
          <p:cNvPr id="7171" name="TextBox 4"/>
          <p:cNvSpPr txBox="1">
            <a:spLocks noChangeArrowheads="1"/>
          </p:cNvSpPr>
          <p:nvPr/>
        </p:nvSpPr>
        <p:spPr bwMode="auto">
          <a:xfrm>
            <a:off x="0" y="1371600"/>
            <a:ext cx="9144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buFont typeface="Wingdings" pitchFamily="2" charset="2"/>
              <a:buChar char="§"/>
            </a:pPr>
            <a:r>
              <a:rPr lang="en-US" sz="2400"/>
              <a:t>The systematic , rigorous investigation of a situation or problem in order to generate new knowledge or validate existing  knowledge.</a:t>
            </a:r>
          </a:p>
          <a:p>
            <a:pPr eaLnBrk="1" hangingPunct="1">
              <a:buFont typeface="Wingdings" pitchFamily="2" charset="2"/>
              <a:buChar char="§"/>
            </a:pPr>
            <a:endParaRPr lang="en-US" sz="2400"/>
          </a:p>
          <a:p>
            <a:pPr eaLnBrk="1" hangingPunct="1">
              <a:buFont typeface="Wingdings" pitchFamily="2" charset="2"/>
              <a:buChar char="§"/>
            </a:pPr>
            <a:r>
              <a:rPr lang="en-US" sz="2400"/>
              <a:t> UNESCO (1962) defined research as the orderly investigation of a subject matter for the purpose of adding to knowledge.</a:t>
            </a:r>
          </a:p>
          <a:p>
            <a:pPr eaLnBrk="1" hangingPunct="1">
              <a:buFont typeface="Wingdings" pitchFamily="2" charset="2"/>
              <a:buChar char="§"/>
            </a:pPr>
            <a:endParaRPr lang="en-US" sz="2400"/>
          </a:p>
          <a:p>
            <a:pPr eaLnBrk="1" hangingPunct="1">
              <a:buFont typeface="Wingdings" pitchFamily="2" charset="2"/>
              <a:buChar char="§"/>
            </a:pPr>
            <a:r>
              <a:rPr lang="en-US" sz="2400"/>
              <a:t> Research is careful, systematic , reliable and valid method of investigating knowledge and solving problems.</a:t>
            </a:r>
          </a:p>
          <a:p>
            <a:pPr eaLnBrk="1" hangingPunct="1"/>
            <a:endParaRPr lang="en-US" sz="2400"/>
          </a:p>
          <a:p>
            <a:pPr eaLnBrk="1" hangingPunct="1">
              <a:buFont typeface="Wingdings" pitchFamily="2" charset="2"/>
              <a:buChar char="§"/>
            </a:pPr>
            <a:r>
              <a:rPr lang="en-US" sz="2400"/>
              <a:t> Research is the systematic and objective analysis and recording of controlled observation that may lead to the development of generalization, principles, or theories, resulting in prediction and possible control of events.</a:t>
            </a:r>
          </a:p>
          <a:p>
            <a:pPr eaLnBrk="1" hangingPunct="1"/>
            <a:endParaRPr lang="en-US" sz="2400"/>
          </a:p>
        </p:txBody>
      </p:sp>
    </p:spTree>
    <p:extLst>
      <p:ext uri="{BB962C8B-B14F-4D97-AF65-F5344CB8AC3E}">
        <p14:creationId xmlns:p14="http://schemas.microsoft.com/office/powerpoint/2010/main" val="936465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5"/>
          <p:cNvSpPr>
            <a:spLocks noGrp="1"/>
          </p:cNvSpPr>
          <p:nvPr>
            <p:ph type="title"/>
          </p:nvPr>
        </p:nvSpPr>
        <p:spPr>
          <a:xfrm>
            <a:off x="0" y="0"/>
            <a:ext cx="9144000" cy="1600200"/>
          </a:xfrm>
          <a:blipFill dpi="0" rotWithShape="1">
            <a:blip r:embed="rId2"/>
            <a:srcRect/>
            <a:tile tx="0" ty="0" sx="100000" sy="100000" flip="none" algn="tl"/>
          </a:blipFill>
        </p:spPr>
        <p:txBody>
          <a:bodyPr/>
          <a:lstStyle/>
          <a:p>
            <a:pPr algn="l" eaLnBrk="1" hangingPunct="1"/>
            <a:r>
              <a:rPr lang="en-US" sz="3600" smtClean="0">
                <a:solidFill>
                  <a:schemeClr val="bg1"/>
                </a:solidFill>
              </a:rPr>
              <a:t>Etymological  meaning of research</a:t>
            </a:r>
          </a:p>
        </p:txBody>
      </p:sp>
      <p:sp>
        <p:nvSpPr>
          <p:cNvPr id="8195" name="TextBox 3"/>
          <p:cNvSpPr txBox="1">
            <a:spLocks noChangeArrowheads="1"/>
          </p:cNvSpPr>
          <p:nvPr/>
        </p:nvSpPr>
        <p:spPr bwMode="auto">
          <a:xfrm>
            <a:off x="0" y="1676400"/>
            <a:ext cx="91440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r>
              <a:rPr lang="en-US" sz="2400"/>
              <a:t> It is derived from French word “Recherché”.</a:t>
            </a:r>
          </a:p>
          <a:p>
            <a:pPr eaLnBrk="1" hangingPunct="1"/>
            <a:endParaRPr lang="en-US" sz="2400"/>
          </a:p>
          <a:p>
            <a:pPr eaLnBrk="1" hangingPunct="1"/>
            <a:r>
              <a:rPr lang="en-US" sz="2800"/>
              <a:t>“Recherché” = </a:t>
            </a:r>
            <a:r>
              <a:rPr lang="en-US" sz="2800" b="1"/>
              <a:t>To travel through  </a:t>
            </a:r>
            <a:r>
              <a:rPr lang="en-US" sz="2800"/>
              <a:t>or  </a:t>
            </a:r>
            <a:r>
              <a:rPr lang="en-US" sz="2800" b="1"/>
              <a:t>To survey</a:t>
            </a:r>
          </a:p>
          <a:p>
            <a:pPr eaLnBrk="1" hangingPunct="1"/>
            <a:endParaRPr lang="en-US" sz="2400" b="1"/>
          </a:p>
          <a:p>
            <a:pPr eaLnBrk="1" hangingPunct="1"/>
            <a:r>
              <a:rPr lang="en-US" sz="2400"/>
              <a:t>Research is composed of two syllables.</a:t>
            </a:r>
          </a:p>
          <a:p>
            <a:pPr eaLnBrk="1" hangingPunct="1"/>
            <a:endParaRPr lang="en-US" sz="2400"/>
          </a:p>
          <a:p>
            <a:pPr eaLnBrk="1" hangingPunct="1"/>
            <a:r>
              <a:rPr lang="en-US" sz="2400"/>
              <a:t>Prefix     </a:t>
            </a:r>
            <a:r>
              <a:rPr lang="en-US" sz="2800" b="1"/>
              <a:t>Re</a:t>
            </a:r>
            <a:r>
              <a:rPr lang="en-US" sz="2800"/>
              <a:t>= again, Anew, over again</a:t>
            </a:r>
          </a:p>
          <a:p>
            <a:pPr eaLnBrk="1" hangingPunct="1"/>
            <a:r>
              <a:rPr lang="en-US" sz="2800" b="1"/>
              <a:t>             Search</a:t>
            </a:r>
            <a:r>
              <a:rPr lang="en-US" sz="2800"/>
              <a:t>= examine closely &amp; carefully, to test &amp; try   </a:t>
            </a:r>
          </a:p>
          <a:p>
            <a:pPr eaLnBrk="1" hangingPunct="1"/>
            <a:endParaRPr lang="en-US" sz="2400"/>
          </a:p>
        </p:txBody>
      </p:sp>
    </p:spTree>
    <p:extLst>
      <p:ext uri="{BB962C8B-B14F-4D97-AF65-F5344CB8AC3E}">
        <p14:creationId xmlns:p14="http://schemas.microsoft.com/office/powerpoint/2010/main" val="3907790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5"/>
          <p:cNvSpPr>
            <a:spLocks noGrp="1"/>
          </p:cNvSpPr>
          <p:nvPr>
            <p:ph type="title"/>
          </p:nvPr>
        </p:nvSpPr>
        <p:spPr>
          <a:xfrm>
            <a:off x="0" y="0"/>
            <a:ext cx="9144000" cy="1600200"/>
          </a:xfrm>
          <a:blipFill dpi="0" rotWithShape="1">
            <a:blip r:embed="rId2"/>
            <a:srcRect/>
            <a:tile tx="0" ty="0" sx="100000" sy="100000" flip="none" algn="tl"/>
          </a:blipFill>
        </p:spPr>
        <p:txBody>
          <a:bodyPr/>
          <a:lstStyle/>
          <a:p>
            <a:pPr algn="l" eaLnBrk="1" hangingPunct="1"/>
            <a:r>
              <a:rPr lang="en-US" sz="3600" smtClean="0">
                <a:solidFill>
                  <a:schemeClr val="bg1"/>
                </a:solidFill>
              </a:rPr>
              <a:t>Characteristics of Research</a:t>
            </a:r>
          </a:p>
        </p:txBody>
      </p:sp>
      <p:sp>
        <p:nvSpPr>
          <p:cNvPr id="9219" name="TextBox 2"/>
          <p:cNvSpPr txBox="1">
            <a:spLocks noChangeArrowheads="1"/>
          </p:cNvSpPr>
          <p:nvPr/>
        </p:nvSpPr>
        <p:spPr bwMode="auto">
          <a:xfrm>
            <a:off x="4114800" y="38100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endParaRPr lang="en-US" sz="2400"/>
          </a:p>
        </p:txBody>
      </p:sp>
      <p:sp>
        <p:nvSpPr>
          <p:cNvPr id="9220" name="TextBox 3"/>
          <p:cNvSpPr txBox="1">
            <a:spLocks noChangeArrowheads="1"/>
          </p:cNvSpPr>
          <p:nvPr/>
        </p:nvSpPr>
        <p:spPr bwMode="auto">
          <a:xfrm>
            <a:off x="0" y="1600200"/>
            <a:ext cx="8482013"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buFont typeface="Wingdings" pitchFamily="2" charset="2"/>
              <a:buChar char="§"/>
            </a:pPr>
            <a:r>
              <a:rPr lang="en-US" sz="2400"/>
              <a:t>It is directed towards the solution of a problem.</a:t>
            </a:r>
          </a:p>
          <a:p>
            <a:pPr eaLnBrk="1" hangingPunct="1"/>
            <a:endParaRPr lang="en-US" sz="2400"/>
          </a:p>
          <a:p>
            <a:pPr eaLnBrk="1" hangingPunct="1">
              <a:buFont typeface="Wingdings" pitchFamily="2" charset="2"/>
              <a:buChar char="§"/>
            </a:pPr>
            <a:r>
              <a:rPr lang="en-US" sz="2400"/>
              <a:t> It involves careful collection, organization and articulation of what is already known about the problem and what is yet to be known.</a:t>
            </a:r>
          </a:p>
          <a:p>
            <a:pPr eaLnBrk="1" hangingPunct="1"/>
            <a:endParaRPr lang="en-US" sz="2400"/>
          </a:p>
          <a:p>
            <a:pPr eaLnBrk="1" hangingPunct="1">
              <a:buFont typeface="Wingdings" pitchFamily="2" charset="2"/>
              <a:buChar char="§"/>
            </a:pPr>
            <a:r>
              <a:rPr lang="en-US" sz="2400"/>
              <a:t>It is a structured process which follows a systematic order or rule of execution.</a:t>
            </a:r>
          </a:p>
          <a:p>
            <a:pPr eaLnBrk="1" hangingPunct="1"/>
            <a:endParaRPr lang="en-US" sz="2400"/>
          </a:p>
          <a:p>
            <a:pPr eaLnBrk="1" hangingPunct="1">
              <a:buFont typeface="Wingdings" pitchFamily="2" charset="2"/>
              <a:buChar char="§"/>
            </a:pPr>
            <a:r>
              <a:rPr lang="en-US" sz="2400"/>
              <a:t> It is characterized by rigorous logic and objectivity in the careful designed procedures and analysis.</a:t>
            </a:r>
          </a:p>
          <a:p>
            <a:pPr eaLnBrk="1" hangingPunct="1"/>
            <a:endParaRPr lang="en-US" sz="2400"/>
          </a:p>
          <a:p>
            <a:pPr eaLnBrk="1" hangingPunct="1">
              <a:buFont typeface="Wingdings" pitchFamily="2" charset="2"/>
              <a:buChar char="§"/>
            </a:pPr>
            <a:r>
              <a:rPr lang="en-US" sz="2400"/>
              <a:t>It demands accurate observation and description of phenomenon. </a:t>
            </a:r>
          </a:p>
          <a:p>
            <a:pPr eaLnBrk="1" hangingPunct="1"/>
            <a:endParaRPr lang="en-US" sz="2400"/>
          </a:p>
          <a:p>
            <a:pPr eaLnBrk="1" hangingPunct="1">
              <a:buFont typeface="Wingdings" pitchFamily="2" charset="2"/>
              <a:buChar char="§"/>
            </a:pPr>
            <a:r>
              <a:rPr lang="en-US" sz="2400"/>
              <a:t> </a:t>
            </a:r>
          </a:p>
          <a:p>
            <a:pPr eaLnBrk="1" hangingPunct="1"/>
            <a:r>
              <a:rPr lang="en-US" sz="2400"/>
              <a:t> </a:t>
            </a:r>
            <a:endParaRPr lang="en-US"/>
          </a:p>
        </p:txBody>
      </p:sp>
    </p:spTree>
    <p:extLst>
      <p:ext uri="{BB962C8B-B14F-4D97-AF65-F5344CB8AC3E}">
        <p14:creationId xmlns:p14="http://schemas.microsoft.com/office/powerpoint/2010/main" val="3544348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5"/>
          <p:cNvSpPr>
            <a:spLocks noGrp="1"/>
          </p:cNvSpPr>
          <p:nvPr>
            <p:ph type="title"/>
          </p:nvPr>
        </p:nvSpPr>
        <p:spPr>
          <a:xfrm>
            <a:off x="0" y="0"/>
            <a:ext cx="9144000" cy="1600200"/>
          </a:xfrm>
          <a:blipFill dpi="0" rotWithShape="1">
            <a:blip r:embed="rId2"/>
            <a:srcRect/>
            <a:tile tx="0" ty="0" sx="100000" sy="100000" flip="none" algn="tl"/>
          </a:blipFill>
        </p:spPr>
        <p:txBody>
          <a:bodyPr/>
          <a:lstStyle/>
          <a:p>
            <a:pPr algn="l" eaLnBrk="1" hangingPunct="1"/>
            <a:r>
              <a:rPr lang="en-US" sz="4000" smtClean="0">
                <a:solidFill>
                  <a:schemeClr val="bg1"/>
                </a:solidFill>
              </a:rPr>
              <a:t>Contd………</a:t>
            </a:r>
            <a:endParaRPr lang="en-US" sz="4000" smtClean="0"/>
          </a:p>
        </p:txBody>
      </p:sp>
      <p:sp>
        <p:nvSpPr>
          <p:cNvPr id="10243" name="TextBox 3"/>
          <p:cNvSpPr txBox="1">
            <a:spLocks noChangeArrowheads="1"/>
          </p:cNvSpPr>
          <p:nvPr/>
        </p:nvSpPr>
        <p:spPr bwMode="auto">
          <a:xfrm>
            <a:off x="0" y="1600200"/>
            <a:ext cx="91440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kshar Unicode" pitchFamily="2" charset="0"/>
                <a:ea typeface="Akshar Unicode" pitchFamily="2" charset="0"/>
                <a:cs typeface="Akshar Unicode" pitchFamily="2" charset="0"/>
              </a:defRPr>
            </a:lvl1pPr>
            <a:lvl2pPr marL="742950" indent="-285750" eaLnBrk="0" hangingPunct="0">
              <a:defRPr sz="1400">
                <a:solidFill>
                  <a:schemeClr val="tx1"/>
                </a:solidFill>
                <a:latin typeface="Akshar Unicode" pitchFamily="2" charset="0"/>
                <a:ea typeface="Akshar Unicode" pitchFamily="2" charset="0"/>
                <a:cs typeface="Akshar Unicode" pitchFamily="2" charset="0"/>
              </a:defRPr>
            </a:lvl2pPr>
            <a:lvl3pPr marL="1143000" indent="-228600" eaLnBrk="0" hangingPunct="0">
              <a:defRPr sz="1400">
                <a:solidFill>
                  <a:schemeClr val="tx1"/>
                </a:solidFill>
                <a:latin typeface="Akshar Unicode" pitchFamily="2" charset="0"/>
                <a:ea typeface="Akshar Unicode" pitchFamily="2" charset="0"/>
                <a:cs typeface="Akshar Unicode" pitchFamily="2" charset="0"/>
              </a:defRPr>
            </a:lvl3pPr>
            <a:lvl4pPr marL="1600200" indent="-228600" eaLnBrk="0" hangingPunct="0">
              <a:defRPr sz="1400">
                <a:solidFill>
                  <a:schemeClr val="tx1"/>
                </a:solidFill>
                <a:latin typeface="Akshar Unicode" pitchFamily="2" charset="0"/>
                <a:ea typeface="Akshar Unicode" pitchFamily="2" charset="0"/>
                <a:cs typeface="Akshar Unicode" pitchFamily="2" charset="0"/>
              </a:defRPr>
            </a:lvl4pPr>
            <a:lvl5pPr marL="2057400" indent="-228600" eaLnBrk="0" hangingPunct="0">
              <a:defRPr sz="1400">
                <a:solidFill>
                  <a:schemeClr val="tx1"/>
                </a:solidFill>
                <a:latin typeface="Akshar Unicode" pitchFamily="2" charset="0"/>
                <a:ea typeface="Akshar Unicode" pitchFamily="2" charset="0"/>
                <a:cs typeface="Akshar Unicode" pitchFamily="2" charset="0"/>
              </a:defRPr>
            </a:lvl5pPr>
            <a:lvl6pPr marL="25146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6pPr>
            <a:lvl7pPr marL="29718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7pPr>
            <a:lvl8pPr marL="34290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8pPr>
            <a:lvl9pPr marL="3886200" indent="-228600" eaLnBrk="0" fontAlgn="base" hangingPunct="0">
              <a:spcBef>
                <a:spcPct val="0"/>
              </a:spcBef>
              <a:spcAft>
                <a:spcPct val="0"/>
              </a:spcAft>
              <a:defRPr sz="1400">
                <a:solidFill>
                  <a:schemeClr val="tx1"/>
                </a:solidFill>
                <a:latin typeface="Akshar Unicode" pitchFamily="2" charset="0"/>
                <a:ea typeface="Akshar Unicode" pitchFamily="2" charset="0"/>
                <a:cs typeface="Akshar Unicode" pitchFamily="2" charset="0"/>
              </a:defRPr>
            </a:lvl9pPr>
          </a:lstStyle>
          <a:p>
            <a:pPr eaLnBrk="1" hangingPunct="1">
              <a:buFont typeface="Wingdings" pitchFamily="2" charset="2"/>
              <a:buChar char="§"/>
            </a:pPr>
            <a:r>
              <a:rPr lang="en-US" sz="2400"/>
              <a:t>It involves gathering new data – primary or first hand source, or using existing data for new purpose.</a:t>
            </a:r>
          </a:p>
          <a:p>
            <a:pPr eaLnBrk="1" hangingPunct="1">
              <a:buFont typeface="Wingdings" pitchFamily="2" charset="2"/>
              <a:buChar char="§"/>
            </a:pPr>
            <a:endParaRPr lang="en-US" sz="2400"/>
          </a:p>
          <a:p>
            <a:pPr eaLnBrk="1" hangingPunct="1">
              <a:buFont typeface="Wingdings" pitchFamily="2" charset="2"/>
              <a:buChar char="§"/>
            </a:pPr>
            <a:r>
              <a:rPr lang="en-US" sz="2400"/>
              <a:t>It involves logical and plausible explanation of the findings of the study.</a:t>
            </a:r>
          </a:p>
          <a:p>
            <a:pPr eaLnBrk="1" hangingPunct="1">
              <a:buFont typeface="Wingdings" pitchFamily="2" charset="2"/>
              <a:buChar char="§"/>
            </a:pPr>
            <a:endParaRPr lang="en-US" sz="2400"/>
          </a:p>
          <a:p>
            <a:pPr eaLnBrk="1" hangingPunct="1">
              <a:buFont typeface="Wingdings" pitchFamily="2" charset="2"/>
              <a:buChar char="§"/>
            </a:pPr>
            <a:r>
              <a:rPr lang="en-US" sz="2400"/>
              <a:t> It is replicable and emphasizes the development of generalizations, principles or theories that can be used in predicting future occurrence.</a:t>
            </a:r>
          </a:p>
          <a:p>
            <a:pPr eaLnBrk="1" hangingPunct="1">
              <a:buFont typeface="Wingdings" pitchFamily="2" charset="2"/>
              <a:buChar char="§"/>
            </a:pPr>
            <a:endParaRPr lang="en-US" sz="2400"/>
          </a:p>
          <a:p>
            <a:pPr eaLnBrk="1" hangingPunct="1">
              <a:buFont typeface="Wingdings" pitchFamily="2" charset="2"/>
              <a:buChar char="§"/>
            </a:pPr>
            <a:r>
              <a:rPr lang="en-US" sz="2400"/>
              <a:t> It is expensive in terms of time , money , resources and energy.</a:t>
            </a:r>
          </a:p>
          <a:p>
            <a:pPr eaLnBrk="1" hangingPunct="1">
              <a:buFont typeface="Wingdings" pitchFamily="2" charset="2"/>
              <a:buChar char="§"/>
            </a:pPr>
            <a:endParaRPr lang="en-US" sz="2400"/>
          </a:p>
          <a:p>
            <a:pPr eaLnBrk="1" hangingPunct="1">
              <a:buFont typeface="Wingdings" pitchFamily="2" charset="2"/>
              <a:buChar char="§"/>
            </a:pPr>
            <a:endParaRPr lang="en-US" sz="2400"/>
          </a:p>
          <a:p>
            <a:pPr eaLnBrk="1" hangingPunct="1"/>
            <a:endParaRPr lang="en-US" sz="2400"/>
          </a:p>
          <a:p>
            <a:pPr eaLnBrk="1" hangingPunct="1"/>
            <a:endParaRPr lang="en-US" sz="2400"/>
          </a:p>
          <a:p>
            <a:pPr eaLnBrk="1" hangingPunct="1"/>
            <a:endParaRPr lang="en-US" sz="2400"/>
          </a:p>
        </p:txBody>
      </p:sp>
    </p:spTree>
    <p:extLst>
      <p:ext uri="{BB962C8B-B14F-4D97-AF65-F5344CB8AC3E}">
        <p14:creationId xmlns:p14="http://schemas.microsoft.com/office/powerpoint/2010/main" val="3595516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722</Words>
  <Application>Microsoft Office PowerPoint</Application>
  <PresentationFormat>On-screen Show (4:3)</PresentationFormat>
  <Paragraphs>124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Topics covered</vt:lpstr>
      <vt:lpstr>Learning Objectives</vt:lpstr>
      <vt:lpstr>What is Research?</vt:lpstr>
      <vt:lpstr> Specific Steps of  Scientific Method </vt:lpstr>
      <vt:lpstr> Some Definitions  of Research </vt:lpstr>
      <vt:lpstr>Etymological  meaning of research</vt:lpstr>
      <vt:lpstr>Characteristics of Research</vt:lpstr>
      <vt:lpstr>Contd………</vt:lpstr>
      <vt:lpstr>Contd…………</vt:lpstr>
      <vt:lpstr>Types of Research</vt:lpstr>
      <vt:lpstr>Contd………</vt:lpstr>
      <vt:lpstr>Research is a journey not a destination…..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vipin</dc:creator>
  <cp:lastModifiedBy>vipin</cp:lastModifiedBy>
  <cp:revision>6</cp:revision>
  <dcterms:created xsi:type="dcterms:W3CDTF">2020-04-05T17:35:59Z</dcterms:created>
  <dcterms:modified xsi:type="dcterms:W3CDTF">2020-04-06T02:56:52Z</dcterms:modified>
</cp:coreProperties>
</file>