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53"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99A73D-EDC3-498B-9758-61F324290566}" type="datetimeFigureOut">
              <a:rPr lang="en-IN" smtClean="0"/>
              <a:t>06-04-2020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C15EC7-4340-447A-9D28-869D0A198A92}" type="slidenum">
              <a:rPr lang="en-IN" smtClean="0"/>
              <a:t>‹#›</a:t>
            </a:fld>
            <a:endParaRPr lang="en-IN"/>
          </a:p>
        </p:txBody>
      </p:sp>
    </p:spTree>
    <p:extLst>
      <p:ext uri="{BB962C8B-B14F-4D97-AF65-F5344CB8AC3E}">
        <p14:creationId xmlns:p14="http://schemas.microsoft.com/office/powerpoint/2010/main" val="1924835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400">
                <a:solidFill>
                  <a:schemeClr val="tx1"/>
                </a:solidFill>
                <a:latin typeface="Akshar Unicode" pitchFamily="2" charset="0"/>
                <a:ea typeface="Akshar Unicode" pitchFamily="2" charset="0"/>
                <a:cs typeface="Akshar Unicode" pitchFamily="2" charset="0"/>
              </a:defRPr>
            </a:lvl1pPr>
            <a:lvl2pPr marL="742950" indent="-285750" eaLnBrk="0" hangingPunct="0">
              <a:defRPr sz="1400">
                <a:solidFill>
                  <a:schemeClr val="tx1"/>
                </a:solidFill>
                <a:latin typeface="Akshar Unicode" pitchFamily="2" charset="0"/>
                <a:ea typeface="Akshar Unicode" pitchFamily="2" charset="0"/>
                <a:cs typeface="Akshar Unicode" pitchFamily="2" charset="0"/>
              </a:defRPr>
            </a:lvl2pPr>
            <a:lvl3pPr marL="1143000" indent="-228600" eaLnBrk="0" hangingPunct="0">
              <a:defRPr sz="1400">
                <a:solidFill>
                  <a:schemeClr val="tx1"/>
                </a:solidFill>
                <a:latin typeface="Akshar Unicode" pitchFamily="2" charset="0"/>
                <a:ea typeface="Akshar Unicode" pitchFamily="2" charset="0"/>
                <a:cs typeface="Akshar Unicode" pitchFamily="2" charset="0"/>
              </a:defRPr>
            </a:lvl3pPr>
            <a:lvl4pPr marL="1600200" indent="-228600" eaLnBrk="0" hangingPunct="0">
              <a:defRPr sz="1400">
                <a:solidFill>
                  <a:schemeClr val="tx1"/>
                </a:solidFill>
                <a:latin typeface="Akshar Unicode" pitchFamily="2" charset="0"/>
                <a:ea typeface="Akshar Unicode" pitchFamily="2" charset="0"/>
                <a:cs typeface="Akshar Unicode" pitchFamily="2" charset="0"/>
              </a:defRPr>
            </a:lvl4pPr>
            <a:lvl5pPr marL="2057400" indent="-228600" eaLnBrk="0" hangingPunct="0">
              <a:defRPr sz="1400">
                <a:solidFill>
                  <a:schemeClr val="tx1"/>
                </a:solidFill>
                <a:latin typeface="Akshar Unicode" pitchFamily="2" charset="0"/>
                <a:ea typeface="Akshar Unicode" pitchFamily="2" charset="0"/>
                <a:cs typeface="Akshar Unicode" pitchFamily="2" charset="0"/>
              </a:defRPr>
            </a:lvl5pPr>
            <a:lvl6pPr marL="25146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6pPr>
            <a:lvl7pPr marL="29718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7pPr>
            <a:lvl8pPr marL="34290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8pPr>
            <a:lvl9pPr marL="38862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9pPr>
          </a:lstStyle>
          <a:p>
            <a:pPr eaLnBrk="1" hangingPunct="1"/>
            <a:fld id="{C88FA42E-83F8-43FA-92EC-65C597547CBC}" type="slidenum">
              <a:rPr lang="en-US" sz="1200" smtClean="0"/>
              <a:pPr eaLnBrk="1" hangingPunct="1"/>
              <a:t>10</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DA2CE60-4DFC-4032-89A3-F84CBDF08E67}" type="datetimeFigureOut">
              <a:rPr lang="en-IN" smtClean="0"/>
              <a:t>06-04-2020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52D3530-89F0-495D-BB04-AC6F1A5A385E}" type="slidenum">
              <a:rPr lang="en-IN" smtClean="0"/>
              <a:t>‹#›</a:t>
            </a:fld>
            <a:endParaRPr lang="en-IN"/>
          </a:p>
        </p:txBody>
      </p:sp>
    </p:spTree>
    <p:extLst>
      <p:ext uri="{BB962C8B-B14F-4D97-AF65-F5344CB8AC3E}">
        <p14:creationId xmlns:p14="http://schemas.microsoft.com/office/powerpoint/2010/main" val="1626608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DA2CE60-4DFC-4032-89A3-F84CBDF08E67}" type="datetimeFigureOut">
              <a:rPr lang="en-IN" smtClean="0"/>
              <a:t>06-04-2020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52D3530-89F0-495D-BB04-AC6F1A5A385E}" type="slidenum">
              <a:rPr lang="en-IN" smtClean="0"/>
              <a:t>‹#›</a:t>
            </a:fld>
            <a:endParaRPr lang="en-IN"/>
          </a:p>
        </p:txBody>
      </p:sp>
    </p:spTree>
    <p:extLst>
      <p:ext uri="{BB962C8B-B14F-4D97-AF65-F5344CB8AC3E}">
        <p14:creationId xmlns:p14="http://schemas.microsoft.com/office/powerpoint/2010/main" val="205231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DA2CE60-4DFC-4032-89A3-F84CBDF08E67}" type="datetimeFigureOut">
              <a:rPr lang="en-IN" smtClean="0"/>
              <a:t>06-04-2020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52D3530-89F0-495D-BB04-AC6F1A5A385E}" type="slidenum">
              <a:rPr lang="en-IN" smtClean="0"/>
              <a:t>‹#›</a:t>
            </a:fld>
            <a:endParaRPr lang="en-IN"/>
          </a:p>
        </p:txBody>
      </p:sp>
    </p:spTree>
    <p:extLst>
      <p:ext uri="{BB962C8B-B14F-4D97-AF65-F5344CB8AC3E}">
        <p14:creationId xmlns:p14="http://schemas.microsoft.com/office/powerpoint/2010/main" val="2803437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DA2CE60-4DFC-4032-89A3-F84CBDF08E67}" type="datetimeFigureOut">
              <a:rPr lang="en-IN" smtClean="0"/>
              <a:t>06-04-2020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52D3530-89F0-495D-BB04-AC6F1A5A385E}" type="slidenum">
              <a:rPr lang="en-IN" smtClean="0"/>
              <a:t>‹#›</a:t>
            </a:fld>
            <a:endParaRPr lang="en-IN"/>
          </a:p>
        </p:txBody>
      </p:sp>
    </p:spTree>
    <p:extLst>
      <p:ext uri="{BB962C8B-B14F-4D97-AF65-F5344CB8AC3E}">
        <p14:creationId xmlns:p14="http://schemas.microsoft.com/office/powerpoint/2010/main" val="1079269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A2CE60-4DFC-4032-89A3-F84CBDF08E67}" type="datetimeFigureOut">
              <a:rPr lang="en-IN" smtClean="0"/>
              <a:t>06-04-2020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52D3530-89F0-495D-BB04-AC6F1A5A385E}" type="slidenum">
              <a:rPr lang="en-IN" smtClean="0"/>
              <a:t>‹#›</a:t>
            </a:fld>
            <a:endParaRPr lang="en-IN"/>
          </a:p>
        </p:txBody>
      </p:sp>
    </p:spTree>
    <p:extLst>
      <p:ext uri="{BB962C8B-B14F-4D97-AF65-F5344CB8AC3E}">
        <p14:creationId xmlns:p14="http://schemas.microsoft.com/office/powerpoint/2010/main" val="775817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DA2CE60-4DFC-4032-89A3-F84CBDF08E67}" type="datetimeFigureOut">
              <a:rPr lang="en-IN" smtClean="0"/>
              <a:t>06-04-2020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52D3530-89F0-495D-BB04-AC6F1A5A385E}" type="slidenum">
              <a:rPr lang="en-IN" smtClean="0"/>
              <a:t>‹#›</a:t>
            </a:fld>
            <a:endParaRPr lang="en-IN"/>
          </a:p>
        </p:txBody>
      </p:sp>
    </p:spTree>
    <p:extLst>
      <p:ext uri="{BB962C8B-B14F-4D97-AF65-F5344CB8AC3E}">
        <p14:creationId xmlns:p14="http://schemas.microsoft.com/office/powerpoint/2010/main" val="3706955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DA2CE60-4DFC-4032-89A3-F84CBDF08E67}" type="datetimeFigureOut">
              <a:rPr lang="en-IN" smtClean="0"/>
              <a:t>06-04-2020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52D3530-89F0-495D-BB04-AC6F1A5A385E}" type="slidenum">
              <a:rPr lang="en-IN" smtClean="0"/>
              <a:t>‹#›</a:t>
            </a:fld>
            <a:endParaRPr lang="en-IN"/>
          </a:p>
        </p:txBody>
      </p:sp>
    </p:spTree>
    <p:extLst>
      <p:ext uri="{BB962C8B-B14F-4D97-AF65-F5344CB8AC3E}">
        <p14:creationId xmlns:p14="http://schemas.microsoft.com/office/powerpoint/2010/main" val="927322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DA2CE60-4DFC-4032-89A3-F84CBDF08E67}" type="datetimeFigureOut">
              <a:rPr lang="en-IN" smtClean="0"/>
              <a:t>06-04-2020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52D3530-89F0-495D-BB04-AC6F1A5A385E}" type="slidenum">
              <a:rPr lang="en-IN" smtClean="0"/>
              <a:t>‹#›</a:t>
            </a:fld>
            <a:endParaRPr lang="en-IN"/>
          </a:p>
        </p:txBody>
      </p:sp>
    </p:spTree>
    <p:extLst>
      <p:ext uri="{BB962C8B-B14F-4D97-AF65-F5344CB8AC3E}">
        <p14:creationId xmlns:p14="http://schemas.microsoft.com/office/powerpoint/2010/main" val="4641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A2CE60-4DFC-4032-89A3-F84CBDF08E67}" type="datetimeFigureOut">
              <a:rPr lang="en-IN" smtClean="0"/>
              <a:t>06-04-2020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52D3530-89F0-495D-BB04-AC6F1A5A385E}" type="slidenum">
              <a:rPr lang="en-IN" smtClean="0"/>
              <a:t>‹#›</a:t>
            </a:fld>
            <a:endParaRPr lang="en-IN"/>
          </a:p>
        </p:txBody>
      </p:sp>
    </p:spTree>
    <p:extLst>
      <p:ext uri="{BB962C8B-B14F-4D97-AF65-F5344CB8AC3E}">
        <p14:creationId xmlns:p14="http://schemas.microsoft.com/office/powerpoint/2010/main" val="916203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A2CE60-4DFC-4032-89A3-F84CBDF08E67}" type="datetimeFigureOut">
              <a:rPr lang="en-IN" smtClean="0"/>
              <a:t>06-04-2020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52D3530-89F0-495D-BB04-AC6F1A5A385E}" type="slidenum">
              <a:rPr lang="en-IN" smtClean="0"/>
              <a:t>‹#›</a:t>
            </a:fld>
            <a:endParaRPr lang="en-IN"/>
          </a:p>
        </p:txBody>
      </p:sp>
    </p:spTree>
    <p:extLst>
      <p:ext uri="{BB962C8B-B14F-4D97-AF65-F5344CB8AC3E}">
        <p14:creationId xmlns:p14="http://schemas.microsoft.com/office/powerpoint/2010/main" val="67348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A2CE60-4DFC-4032-89A3-F84CBDF08E67}" type="datetimeFigureOut">
              <a:rPr lang="en-IN" smtClean="0"/>
              <a:t>06-04-2020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52D3530-89F0-495D-BB04-AC6F1A5A385E}" type="slidenum">
              <a:rPr lang="en-IN" smtClean="0"/>
              <a:t>‹#›</a:t>
            </a:fld>
            <a:endParaRPr lang="en-IN"/>
          </a:p>
        </p:txBody>
      </p:sp>
    </p:spTree>
    <p:extLst>
      <p:ext uri="{BB962C8B-B14F-4D97-AF65-F5344CB8AC3E}">
        <p14:creationId xmlns:p14="http://schemas.microsoft.com/office/powerpoint/2010/main" val="2338268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A2CE60-4DFC-4032-89A3-F84CBDF08E67}" type="datetimeFigureOut">
              <a:rPr lang="en-IN" smtClean="0"/>
              <a:t>06-04-2020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D3530-89F0-495D-BB04-AC6F1A5A385E}" type="slidenum">
              <a:rPr lang="en-IN" smtClean="0"/>
              <a:t>‹#›</a:t>
            </a:fld>
            <a:endParaRPr lang="en-IN"/>
          </a:p>
        </p:txBody>
      </p:sp>
    </p:spTree>
    <p:extLst>
      <p:ext uri="{BB962C8B-B14F-4D97-AF65-F5344CB8AC3E}">
        <p14:creationId xmlns:p14="http://schemas.microsoft.com/office/powerpoint/2010/main" val="1680538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228600"/>
            <a:ext cx="8964488" cy="6400800"/>
          </a:xfrm>
        </p:spPr>
        <p:txBody>
          <a:bodyPr>
            <a:normAutofit lnSpcReduction="10000"/>
          </a:bodyPr>
          <a:lstStyle/>
          <a:p>
            <a:r>
              <a:rPr lang="en-IN" sz="2400" b="1" dirty="0" smtClean="0">
                <a:solidFill>
                  <a:srgbClr val="C00000"/>
                </a:solidFill>
                <a:effectLst>
                  <a:outerShdw blurRad="38100" dist="38100" dir="2700000" algn="tl">
                    <a:srgbClr val="000000">
                      <a:alpha val="43137"/>
                    </a:srgbClr>
                  </a:outerShdw>
                </a:effectLst>
                <a:latin typeface="Times New Roman" pitchFamily="18" charset="0"/>
              </a:rPr>
              <a:t>AHE </a:t>
            </a:r>
            <a:r>
              <a:rPr lang="en-IN" sz="2400" b="1" dirty="0" smtClean="0">
                <a:solidFill>
                  <a:srgbClr val="C00000"/>
                </a:solidFill>
                <a:effectLst>
                  <a:outerShdw blurRad="38100" dist="38100" dir="2700000" algn="tl">
                    <a:srgbClr val="000000">
                      <a:alpha val="43137"/>
                    </a:srgbClr>
                  </a:outerShdw>
                </a:effectLst>
                <a:latin typeface="Times New Roman" pitchFamily="18" charset="0"/>
              </a:rPr>
              <a:t>606</a:t>
            </a:r>
            <a:r>
              <a:rPr lang="en-US" sz="2400" b="1" dirty="0" smtClean="0">
                <a:solidFill>
                  <a:srgbClr val="C00000"/>
                </a:solidFill>
                <a:effectLst>
                  <a:outerShdw blurRad="38100" dist="38100" dir="2700000" algn="tl">
                    <a:srgbClr val="000000">
                      <a:alpha val="43137"/>
                    </a:srgbClr>
                  </a:outerShdw>
                </a:effectLst>
                <a:latin typeface="Times New Roman" pitchFamily="18" charset="0"/>
              </a:rPr>
              <a:t> </a:t>
            </a:r>
            <a:r>
              <a:rPr lang="en-US" sz="2400" b="1" dirty="0" smtClean="0">
                <a:solidFill>
                  <a:srgbClr val="C00000"/>
                </a:solidFill>
                <a:effectLst>
                  <a:outerShdw blurRad="38100" dist="38100" dir="2700000" algn="tl">
                    <a:srgbClr val="000000">
                      <a:alpha val="43137"/>
                    </a:srgbClr>
                  </a:outerShdw>
                </a:effectLst>
                <a:latin typeface="Times New Roman" pitchFamily="18" charset="0"/>
              </a:rPr>
              <a:t>(</a:t>
            </a:r>
            <a:r>
              <a:rPr lang="en-IN" sz="2000" b="1" dirty="0" smtClean="0">
                <a:solidFill>
                  <a:srgbClr val="C00000"/>
                </a:solidFill>
                <a:effectLst>
                  <a:outerShdw blurRad="38100" dist="38100" dir="2700000" algn="tl">
                    <a:srgbClr val="000000">
                      <a:alpha val="43137"/>
                    </a:srgbClr>
                  </a:outerShdw>
                </a:effectLst>
                <a:latin typeface="Times New Roman" pitchFamily="18" charset="0"/>
              </a:rPr>
              <a:t>RESEARCH METHODOLOGY IN VETERINARY AND ANIMAL HUSBANDRY EXTENSION</a:t>
            </a:r>
            <a:r>
              <a:rPr lang="en-US" sz="2000" b="1" dirty="0" smtClean="0">
                <a:solidFill>
                  <a:srgbClr val="C00000"/>
                </a:solidFill>
                <a:effectLst>
                  <a:outerShdw blurRad="38100" dist="38100" dir="2700000" algn="tl">
                    <a:srgbClr val="000000">
                      <a:alpha val="43137"/>
                    </a:srgbClr>
                  </a:outerShdw>
                </a:effectLst>
                <a:latin typeface="Times New Roman" pitchFamily="18" charset="0"/>
              </a:rPr>
              <a:t>)</a:t>
            </a:r>
            <a:r>
              <a:rPr lang="en-US" sz="2000" b="1" dirty="0" smtClean="0">
                <a:solidFill>
                  <a:srgbClr val="002060"/>
                </a:solidFill>
                <a:effectLst>
                  <a:outerShdw blurRad="38100" dist="38100" dir="2700000" algn="tl">
                    <a:srgbClr val="000000">
                      <a:alpha val="43137"/>
                    </a:srgbClr>
                  </a:outerShdw>
                </a:effectLst>
                <a:latin typeface="Times New Roman" pitchFamily="18" charset="0"/>
              </a:rPr>
              <a:t/>
            </a:r>
            <a:br>
              <a:rPr lang="en-US" sz="2000" b="1" dirty="0" smtClean="0">
                <a:solidFill>
                  <a:srgbClr val="002060"/>
                </a:solidFill>
                <a:effectLst>
                  <a:outerShdw blurRad="38100" dist="38100" dir="2700000" algn="tl">
                    <a:srgbClr val="000000">
                      <a:alpha val="43137"/>
                    </a:srgbClr>
                  </a:outerShdw>
                </a:effectLst>
                <a:latin typeface="Times New Roman" pitchFamily="18" charset="0"/>
              </a:rPr>
            </a:br>
            <a:endParaRPr lang="en-IN" sz="20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8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Department of Veterinary &amp; Animal Husbandry Extension Education, BVC</a:t>
            </a:r>
            <a:endParaRPr lang="en-IN" sz="28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95400" y="1191787"/>
            <a:ext cx="3200400" cy="1502626"/>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60032" y="3212976"/>
            <a:ext cx="3200400" cy="1802892"/>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943100" y="3212976"/>
            <a:ext cx="1905000" cy="1905000"/>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089780" y="2412876"/>
            <a:ext cx="1166275" cy="1752600"/>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5256055" y="1268760"/>
            <a:ext cx="2957469" cy="165618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2312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219200"/>
          </a:xfrm>
          <a:solidFill>
            <a:schemeClr val="accent2">
              <a:lumMod val="75000"/>
            </a:schemeClr>
          </a:solidFill>
        </p:spPr>
        <p:txBody>
          <a:bodyPr/>
          <a:lstStyle/>
          <a:p>
            <a:pPr algn="l" eaLnBrk="1" hangingPunct="1">
              <a:defRPr/>
            </a:pPr>
            <a:r>
              <a:rPr lang="en-US" sz="4000" dirty="0" smtClean="0">
                <a:solidFill>
                  <a:schemeClr val="bg1"/>
                </a:solidFill>
                <a:ea typeface="+mj-ea"/>
              </a:rPr>
              <a:t>Creativity</a:t>
            </a:r>
          </a:p>
        </p:txBody>
      </p:sp>
      <p:sp>
        <p:nvSpPr>
          <p:cNvPr id="10243" name="Rectangle 2"/>
          <p:cNvSpPr>
            <a:spLocks noChangeArrowheads="1"/>
          </p:cNvSpPr>
          <p:nvPr/>
        </p:nvSpPr>
        <p:spPr bwMode="auto">
          <a:xfrm>
            <a:off x="0" y="1219200"/>
            <a:ext cx="9144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368425" lvl="2" indent="-454025">
              <a:buSzPct val="70000"/>
              <a:buFont typeface="Wingdings" pitchFamily="2" charset="2"/>
              <a:buAutoNum type="romanLcPeriod" startAt="4"/>
            </a:pPr>
            <a:endParaRPr lang="en-US" sz="3600"/>
          </a:p>
          <a:p>
            <a:pPr marL="1368425" lvl="2" indent="-454025">
              <a:buSzPct val="70000"/>
            </a:pPr>
            <a:r>
              <a:rPr lang="en-US" sz="3600"/>
              <a:t>Creativity – using your imagination to find new ways to answer questions.</a:t>
            </a:r>
          </a:p>
          <a:p>
            <a:pPr marL="1368425" lvl="2" indent="-454025">
              <a:buSzPct val="70000"/>
            </a:pPr>
            <a:r>
              <a:rPr lang="en-US" sz="3600"/>
              <a:t>Elements of  Creativity-</a:t>
            </a:r>
          </a:p>
          <a:p>
            <a:pPr marL="1368425" lvl="2" indent="-454025">
              <a:buSzPct val="70000"/>
              <a:buFont typeface="Arial" charset="0"/>
              <a:buChar char="•"/>
            </a:pPr>
            <a:r>
              <a:rPr lang="en-US" sz="3600"/>
              <a:t>Novelty or originality- uncommon </a:t>
            </a:r>
          </a:p>
          <a:p>
            <a:pPr marL="1368425" lvl="2" indent="-454025">
              <a:buSzPct val="70000"/>
              <a:buFont typeface="Arial" charset="0"/>
              <a:buChar char="•"/>
            </a:pPr>
            <a:r>
              <a:rPr lang="en-US" sz="3600"/>
              <a:t>Fluency-how many</a:t>
            </a:r>
          </a:p>
          <a:p>
            <a:pPr marL="1368425" lvl="2" indent="-454025">
              <a:buSzPct val="70000"/>
              <a:buFont typeface="Arial" charset="0"/>
              <a:buChar char="•"/>
            </a:pPr>
            <a:r>
              <a:rPr lang="en-US" sz="3600"/>
              <a:t>Flexibility-how many types</a:t>
            </a:r>
          </a:p>
          <a:p>
            <a:pPr marL="1368425" lvl="2" indent="-454025">
              <a:buSzPct val="70000"/>
              <a:buFont typeface="Arial" charset="0"/>
              <a:buChar char="•"/>
            </a:pPr>
            <a:r>
              <a:rPr lang="en-US" sz="3600"/>
              <a:t>Elaboration</a:t>
            </a:r>
          </a:p>
          <a:p>
            <a:pPr marL="1368425" lvl="2" indent="-454025">
              <a:buSzPct val="70000"/>
              <a:buFont typeface="Arial" charset="0"/>
              <a:buChar char="•"/>
            </a:pPr>
            <a:endParaRPr lang="en-US" sz="3600"/>
          </a:p>
        </p:txBody>
      </p:sp>
    </p:spTree>
    <p:extLst>
      <p:ext uri="{BB962C8B-B14F-4D97-AF65-F5344CB8AC3E}">
        <p14:creationId xmlns:p14="http://schemas.microsoft.com/office/powerpoint/2010/main" val="4725482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219200"/>
          </a:xfrm>
          <a:solidFill>
            <a:schemeClr val="accent2">
              <a:lumMod val="75000"/>
            </a:schemeClr>
          </a:solidFill>
        </p:spPr>
        <p:txBody>
          <a:bodyPr/>
          <a:lstStyle/>
          <a:p>
            <a:pPr algn="l" eaLnBrk="1" hangingPunct="1">
              <a:defRPr/>
            </a:pPr>
            <a:r>
              <a:rPr lang="en-US" sz="4000" dirty="0" smtClean="0">
                <a:solidFill>
                  <a:schemeClr val="bg1"/>
                </a:solidFill>
                <a:ea typeface="+mj-ea"/>
              </a:rPr>
              <a:t>Suggestion for further research</a:t>
            </a:r>
          </a:p>
        </p:txBody>
      </p:sp>
      <p:sp>
        <p:nvSpPr>
          <p:cNvPr id="11267" name="Rectangle 3"/>
          <p:cNvSpPr>
            <a:spLocks noChangeArrowheads="1"/>
          </p:cNvSpPr>
          <p:nvPr/>
        </p:nvSpPr>
        <p:spPr bwMode="auto">
          <a:xfrm>
            <a:off x="228600" y="1600200"/>
            <a:ext cx="6553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a:t>Every research report suggests areas for continued study</a:t>
            </a:r>
          </a:p>
          <a:p>
            <a:endParaRPr lang="en-US" sz="2400"/>
          </a:p>
          <a:p>
            <a:endParaRPr lang="en-US" sz="2400"/>
          </a:p>
        </p:txBody>
      </p:sp>
    </p:spTree>
    <p:extLst>
      <p:ext uri="{BB962C8B-B14F-4D97-AF65-F5344CB8AC3E}">
        <p14:creationId xmlns:p14="http://schemas.microsoft.com/office/powerpoint/2010/main" val="3360403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219200"/>
          </a:xfrm>
          <a:solidFill>
            <a:schemeClr val="accent2">
              <a:lumMod val="75000"/>
            </a:schemeClr>
          </a:solidFill>
        </p:spPr>
        <p:txBody>
          <a:bodyPr/>
          <a:lstStyle/>
          <a:p>
            <a:pPr algn="l" eaLnBrk="1" hangingPunct="1">
              <a:defRPr/>
            </a:pPr>
            <a:r>
              <a:rPr lang="en-US" dirty="0" smtClean="0">
                <a:ea typeface="+mj-ea"/>
              </a:rPr>
              <a:t> </a:t>
            </a:r>
            <a:r>
              <a:rPr lang="en-US" sz="4000" dirty="0" smtClean="0">
                <a:solidFill>
                  <a:schemeClr val="bg1"/>
                </a:solidFill>
                <a:ea typeface="+mj-ea"/>
              </a:rPr>
              <a:t>Kinds of the problem</a:t>
            </a:r>
          </a:p>
        </p:txBody>
      </p:sp>
      <p:sp>
        <p:nvSpPr>
          <p:cNvPr id="12291" name="TextBox 3"/>
          <p:cNvSpPr txBox="1">
            <a:spLocks noChangeArrowheads="1"/>
          </p:cNvSpPr>
          <p:nvPr/>
        </p:nvSpPr>
        <p:spPr bwMode="auto">
          <a:xfrm>
            <a:off x="685800" y="1752600"/>
            <a:ext cx="7620000"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kshar Unicode" pitchFamily="2" charset="0"/>
                <a:ea typeface="Akshar Unicode" pitchFamily="2" charset="0"/>
                <a:cs typeface="Akshar Unicode" pitchFamily="2" charset="0"/>
              </a:defRPr>
            </a:lvl1pPr>
            <a:lvl2pPr marL="742950" indent="-285750" eaLnBrk="0" hangingPunct="0">
              <a:defRPr sz="1400">
                <a:solidFill>
                  <a:schemeClr val="tx1"/>
                </a:solidFill>
                <a:latin typeface="Akshar Unicode" pitchFamily="2" charset="0"/>
                <a:ea typeface="Akshar Unicode" pitchFamily="2" charset="0"/>
                <a:cs typeface="Akshar Unicode" pitchFamily="2" charset="0"/>
              </a:defRPr>
            </a:lvl2pPr>
            <a:lvl3pPr marL="1143000" indent="-228600" eaLnBrk="0" hangingPunct="0">
              <a:defRPr sz="1400">
                <a:solidFill>
                  <a:schemeClr val="tx1"/>
                </a:solidFill>
                <a:latin typeface="Akshar Unicode" pitchFamily="2" charset="0"/>
                <a:ea typeface="Akshar Unicode" pitchFamily="2" charset="0"/>
                <a:cs typeface="Akshar Unicode" pitchFamily="2" charset="0"/>
              </a:defRPr>
            </a:lvl3pPr>
            <a:lvl4pPr marL="1600200" indent="-228600" eaLnBrk="0" hangingPunct="0">
              <a:defRPr sz="1400">
                <a:solidFill>
                  <a:schemeClr val="tx1"/>
                </a:solidFill>
                <a:latin typeface="Akshar Unicode" pitchFamily="2" charset="0"/>
                <a:ea typeface="Akshar Unicode" pitchFamily="2" charset="0"/>
                <a:cs typeface="Akshar Unicode" pitchFamily="2" charset="0"/>
              </a:defRPr>
            </a:lvl4pPr>
            <a:lvl5pPr marL="2057400" indent="-228600" eaLnBrk="0" hangingPunct="0">
              <a:defRPr sz="1400">
                <a:solidFill>
                  <a:schemeClr val="tx1"/>
                </a:solidFill>
                <a:latin typeface="Akshar Unicode" pitchFamily="2" charset="0"/>
                <a:ea typeface="Akshar Unicode" pitchFamily="2" charset="0"/>
                <a:cs typeface="Akshar Unicode" pitchFamily="2" charset="0"/>
              </a:defRPr>
            </a:lvl5pPr>
            <a:lvl6pPr marL="25146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6pPr>
            <a:lvl7pPr marL="29718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7pPr>
            <a:lvl8pPr marL="34290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8pPr>
            <a:lvl9pPr marL="38862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9pPr>
          </a:lstStyle>
          <a:p>
            <a:pPr eaLnBrk="1" hangingPunct="1">
              <a:buFont typeface="Wingdings" pitchFamily="2" charset="2"/>
              <a:buChar char="§"/>
            </a:pPr>
            <a:r>
              <a:rPr lang="en-US" sz="2400"/>
              <a:t>   Philosophical Problems</a:t>
            </a:r>
          </a:p>
          <a:p>
            <a:pPr eaLnBrk="1" hangingPunct="1">
              <a:buFont typeface="Wingdings" pitchFamily="2" charset="2"/>
              <a:buChar char="§"/>
            </a:pPr>
            <a:r>
              <a:rPr lang="en-US" sz="2400"/>
              <a:t>   Historical Problems</a:t>
            </a:r>
          </a:p>
          <a:p>
            <a:pPr eaLnBrk="1" hangingPunct="1">
              <a:buFont typeface="Wingdings" pitchFamily="2" charset="2"/>
              <a:buChar char="§"/>
            </a:pPr>
            <a:r>
              <a:rPr lang="en-US" sz="2400"/>
              <a:t>   Survey type Problems</a:t>
            </a:r>
          </a:p>
          <a:p>
            <a:pPr eaLnBrk="1" hangingPunct="1">
              <a:buFont typeface="Wingdings" pitchFamily="2" charset="2"/>
              <a:buChar char="§"/>
            </a:pPr>
            <a:r>
              <a:rPr lang="en-US" sz="2400"/>
              <a:t>   Theoretical Problems</a:t>
            </a:r>
          </a:p>
          <a:p>
            <a:pPr eaLnBrk="1" hangingPunct="1">
              <a:buFont typeface="Wingdings" pitchFamily="2" charset="2"/>
              <a:buChar char="§"/>
            </a:pPr>
            <a:r>
              <a:rPr lang="en-US" sz="2400"/>
              <a:t>   Practical Problems</a:t>
            </a:r>
          </a:p>
          <a:p>
            <a:pPr eaLnBrk="1" hangingPunct="1">
              <a:buFont typeface="Wingdings" pitchFamily="2" charset="2"/>
              <a:buChar char="§"/>
            </a:pPr>
            <a:r>
              <a:rPr lang="en-US" sz="2400"/>
              <a:t>   Co relational Problems</a:t>
            </a:r>
          </a:p>
          <a:p>
            <a:pPr eaLnBrk="1" hangingPunct="1">
              <a:buFont typeface="Wingdings" pitchFamily="2" charset="2"/>
              <a:buChar char="§"/>
            </a:pPr>
            <a:r>
              <a:rPr lang="en-US" sz="2400"/>
              <a:t>   Experimental Problems</a:t>
            </a:r>
          </a:p>
          <a:p>
            <a:pPr eaLnBrk="1" hangingPunct="1"/>
            <a:r>
              <a:rPr lang="en-US" sz="2400"/>
              <a:t> </a:t>
            </a:r>
          </a:p>
          <a:p>
            <a:pPr eaLnBrk="1" hangingPunct="1"/>
            <a:endParaRPr lang="en-US" sz="2000"/>
          </a:p>
          <a:p>
            <a:pPr eaLnBrk="1" hangingPunct="1"/>
            <a:endParaRPr lang="en-US" sz="2000"/>
          </a:p>
        </p:txBody>
      </p:sp>
    </p:spTree>
    <p:extLst>
      <p:ext uri="{BB962C8B-B14F-4D97-AF65-F5344CB8AC3E}">
        <p14:creationId xmlns:p14="http://schemas.microsoft.com/office/powerpoint/2010/main" val="877106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219200"/>
          </a:xfrm>
          <a:solidFill>
            <a:schemeClr val="accent2">
              <a:lumMod val="75000"/>
            </a:schemeClr>
          </a:solidFill>
        </p:spPr>
        <p:txBody>
          <a:bodyPr/>
          <a:lstStyle/>
          <a:p>
            <a:pPr algn="l" eaLnBrk="1" hangingPunct="1">
              <a:defRPr/>
            </a:pPr>
            <a:r>
              <a:rPr lang="en-US" sz="3200" b="1" dirty="0" smtClean="0">
                <a:solidFill>
                  <a:schemeClr val="bg1"/>
                </a:solidFill>
                <a:ea typeface="+mj-ea"/>
              </a:rPr>
              <a:t>Writing the statement of the research problem</a:t>
            </a:r>
            <a:endParaRPr lang="en-US" sz="3200" dirty="0" smtClean="0">
              <a:solidFill>
                <a:schemeClr val="bg1"/>
              </a:solidFill>
              <a:ea typeface="+mj-ea"/>
            </a:endParaRPr>
          </a:p>
        </p:txBody>
      </p:sp>
      <p:sp>
        <p:nvSpPr>
          <p:cNvPr id="13315" name="Rectangle 2"/>
          <p:cNvSpPr>
            <a:spLocks noChangeArrowheads="1"/>
          </p:cNvSpPr>
          <p:nvPr/>
        </p:nvSpPr>
        <p:spPr bwMode="auto">
          <a:xfrm>
            <a:off x="0" y="1371600"/>
            <a:ext cx="9144000" cy="529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Font typeface="Wingdings" pitchFamily="2" charset="2"/>
              <a:buNone/>
            </a:pPr>
            <a:r>
              <a:rPr lang="en-US" sz="2800" b="1"/>
              <a:t>   </a:t>
            </a:r>
            <a:r>
              <a:rPr lang="en-US" sz="2800" b="1">
                <a:solidFill>
                  <a:srgbClr val="FF0000"/>
                </a:solidFill>
              </a:rPr>
              <a:t>“A Well said problem is half done.”</a:t>
            </a:r>
          </a:p>
          <a:p>
            <a:pPr algn="ctr">
              <a:buFont typeface="Wingdings" pitchFamily="2" charset="2"/>
              <a:buNone/>
            </a:pPr>
            <a:endParaRPr lang="en-US" sz="2800" b="1">
              <a:solidFill>
                <a:srgbClr val="FF0000"/>
              </a:solidFill>
            </a:endParaRPr>
          </a:p>
          <a:p>
            <a:pPr>
              <a:buFont typeface="Wingdings" pitchFamily="2" charset="2"/>
              <a:buNone/>
            </a:pPr>
            <a:r>
              <a:rPr lang="en-US" sz="2400" b="1"/>
              <a:t>Follow the rules while writing research problem:</a:t>
            </a:r>
          </a:p>
          <a:p>
            <a:pPr>
              <a:buFont typeface="Wingdings" pitchFamily="2" charset="2"/>
              <a:buNone/>
            </a:pPr>
            <a:endParaRPr lang="en-US" sz="2400" b="1"/>
          </a:p>
          <a:p>
            <a:pPr>
              <a:buFont typeface="Wingdings" pitchFamily="2" charset="2"/>
              <a:buChar char="§"/>
            </a:pPr>
            <a:r>
              <a:rPr lang="en-US" sz="2400" b="1"/>
              <a:t>   should be pin –pointed</a:t>
            </a:r>
          </a:p>
          <a:p>
            <a:pPr>
              <a:buFont typeface="Wingdings" pitchFamily="2" charset="2"/>
              <a:buChar char="§"/>
            </a:pPr>
            <a:endParaRPr lang="en-US" sz="2400" b="1"/>
          </a:p>
          <a:p>
            <a:pPr>
              <a:buFont typeface="Wingdings" pitchFamily="2" charset="2"/>
              <a:buChar char="§"/>
            </a:pPr>
            <a:r>
              <a:rPr lang="en-US" sz="2400" b="1"/>
              <a:t>    not ambiguous</a:t>
            </a:r>
          </a:p>
          <a:p>
            <a:pPr>
              <a:buFont typeface="Wingdings" pitchFamily="2" charset="2"/>
              <a:buChar char="§"/>
            </a:pPr>
            <a:endParaRPr lang="en-US" sz="2400" b="1"/>
          </a:p>
          <a:p>
            <a:pPr>
              <a:buFont typeface="Wingdings" pitchFamily="2" charset="2"/>
              <a:buChar char="§"/>
            </a:pPr>
            <a:r>
              <a:rPr lang="en-US" sz="2400" b="1"/>
              <a:t>   should be clear and understandable</a:t>
            </a:r>
          </a:p>
          <a:p>
            <a:endParaRPr lang="en-US" sz="2400" b="1"/>
          </a:p>
          <a:p>
            <a:pPr>
              <a:buFont typeface="Wingdings" pitchFamily="2" charset="2"/>
              <a:buChar char="§"/>
            </a:pPr>
            <a:r>
              <a:rPr lang="en-US" sz="2400" b="1"/>
              <a:t>    define key words </a:t>
            </a:r>
          </a:p>
          <a:p>
            <a:pPr>
              <a:buFont typeface="Wingdings" pitchFamily="2" charset="2"/>
              <a:buChar char="§"/>
            </a:pPr>
            <a:endParaRPr lang="en-US" sz="2400" b="1">
              <a:solidFill>
                <a:srgbClr val="FF0000"/>
              </a:solidFill>
            </a:endParaRPr>
          </a:p>
          <a:p>
            <a:pPr algn="ctr">
              <a:buFont typeface="Wingdings" pitchFamily="2" charset="2"/>
              <a:buNone/>
            </a:pPr>
            <a:endParaRPr lang="en-US" sz="2800"/>
          </a:p>
          <a:p>
            <a:pPr>
              <a:buFont typeface="Wingdings" pitchFamily="2" charset="2"/>
              <a:buNone/>
            </a:pPr>
            <a:endParaRPr lang="en-US"/>
          </a:p>
        </p:txBody>
      </p:sp>
    </p:spTree>
    <p:extLst>
      <p:ext uri="{BB962C8B-B14F-4D97-AF65-F5344CB8AC3E}">
        <p14:creationId xmlns:p14="http://schemas.microsoft.com/office/powerpoint/2010/main" val="868748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219200"/>
          </a:xfrm>
          <a:solidFill>
            <a:schemeClr val="accent2">
              <a:lumMod val="75000"/>
            </a:schemeClr>
          </a:solidFill>
        </p:spPr>
        <p:txBody>
          <a:bodyPr/>
          <a:lstStyle/>
          <a:p>
            <a:pPr eaLnBrk="1" hangingPunct="1">
              <a:defRPr/>
            </a:pPr>
            <a:endParaRPr lang="en-US" dirty="0" smtClean="0">
              <a:ea typeface="+mj-ea"/>
            </a:endParaRPr>
          </a:p>
        </p:txBody>
      </p:sp>
      <p:sp>
        <p:nvSpPr>
          <p:cNvPr id="14339" name="TextBox 2"/>
          <p:cNvSpPr txBox="1">
            <a:spLocks noChangeArrowheads="1"/>
          </p:cNvSpPr>
          <p:nvPr/>
        </p:nvSpPr>
        <p:spPr bwMode="auto">
          <a:xfrm>
            <a:off x="228600" y="1828800"/>
            <a:ext cx="86868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kshar Unicode" pitchFamily="2" charset="0"/>
                <a:ea typeface="Akshar Unicode" pitchFamily="2" charset="0"/>
                <a:cs typeface="Akshar Unicode" pitchFamily="2" charset="0"/>
              </a:defRPr>
            </a:lvl1pPr>
            <a:lvl2pPr eaLnBrk="0" hangingPunct="0">
              <a:defRPr sz="1400">
                <a:solidFill>
                  <a:schemeClr val="tx1"/>
                </a:solidFill>
                <a:latin typeface="Akshar Unicode" pitchFamily="2" charset="0"/>
                <a:ea typeface="Akshar Unicode" pitchFamily="2" charset="0"/>
                <a:cs typeface="Akshar Unicode" pitchFamily="2" charset="0"/>
              </a:defRPr>
            </a:lvl2pPr>
            <a:lvl3pPr marL="1143000" indent="-228600" eaLnBrk="0" hangingPunct="0">
              <a:defRPr sz="1400">
                <a:solidFill>
                  <a:schemeClr val="tx1"/>
                </a:solidFill>
                <a:latin typeface="Akshar Unicode" pitchFamily="2" charset="0"/>
                <a:ea typeface="Akshar Unicode" pitchFamily="2" charset="0"/>
                <a:cs typeface="Akshar Unicode" pitchFamily="2" charset="0"/>
              </a:defRPr>
            </a:lvl3pPr>
            <a:lvl4pPr marL="1600200" indent="-228600" eaLnBrk="0" hangingPunct="0">
              <a:defRPr sz="1400">
                <a:solidFill>
                  <a:schemeClr val="tx1"/>
                </a:solidFill>
                <a:latin typeface="Akshar Unicode" pitchFamily="2" charset="0"/>
                <a:ea typeface="Akshar Unicode" pitchFamily="2" charset="0"/>
                <a:cs typeface="Akshar Unicode" pitchFamily="2" charset="0"/>
              </a:defRPr>
            </a:lvl4pPr>
            <a:lvl5pPr marL="2057400" indent="-228600" eaLnBrk="0" hangingPunct="0">
              <a:defRPr sz="1400">
                <a:solidFill>
                  <a:schemeClr val="tx1"/>
                </a:solidFill>
                <a:latin typeface="Akshar Unicode" pitchFamily="2" charset="0"/>
                <a:ea typeface="Akshar Unicode" pitchFamily="2" charset="0"/>
                <a:cs typeface="Akshar Unicode" pitchFamily="2" charset="0"/>
              </a:defRPr>
            </a:lvl5pPr>
            <a:lvl6pPr marL="25146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6pPr>
            <a:lvl7pPr marL="29718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7pPr>
            <a:lvl8pPr marL="34290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8pPr>
            <a:lvl9pPr marL="38862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9pPr>
          </a:lstStyle>
          <a:p>
            <a:pPr marL="0" lvl="1" eaLnBrk="1" hangingPunct="1"/>
            <a:endParaRPr lang="en-US" sz="2800"/>
          </a:p>
          <a:p>
            <a:pPr eaLnBrk="1" hangingPunct="1"/>
            <a:endParaRPr lang="en-US"/>
          </a:p>
        </p:txBody>
      </p:sp>
      <p:sp>
        <p:nvSpPr>
          <p:cNvPr id="14340" name="Rectangle 3"/>
          <p:cNvSpPr>
            <a:spLocks noChangeArrowheads="1"/>
          </p:cNvSpPr>
          <p:nvPr/>
        </p:nvSpPr>
        <p:spPr bwMode="auto">
          <a:xfrm>
            <a:off x="457200" y="1371600"/>
            <a:ext cx="8305800" cy="319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pPr>
            <a:r>
              <a:rPr lang="en-US" sz="2800"/>
              <a:t>The problem statement could be done in two forms:</a:t>
            </a:r>
          </a:p>
          <a:p>
            <a:pPr>
              <a:lnSpc>
                <a:spcPct val="90000"/>
              </a:lnSpc>
            </a:pPr>
            <a:endParaRPr lang="en-US" sz="2800"/>
          </a:p>
          <a:p>
            <a:pPr>
              <a:lnSpc>
                <a:spcPct val="90000"/>
              </a:lnSpc>
            </a:pPr>
            <a:r>
              <a:rPr lang="en-US" sz="2800" b="1"/>
              <a:t>Declarative:</a:t>
            </a:r>
            <a:r>
              <a:rPr lang="en-US" sz="2800"/>
              <a:t> </a:t>
            </a:r>
            <a:r>
              <a:rPr lang="en-US" sz="2800">
                <a:latin typeface="Times New Roman" pitchFamily="18" charset="0"/>
              </a:rPr>
              <a:t>“</a:t>
            </a:r>
            <a:r>
              <a:rPr lang="en-US" sz="2800"/>
              <a:t>The relationship between the nurses</a:t>
            </a:r>
            <a:r>
              <a:rPr lang="en-US" sz="2800">
                <a:latin typeface="Times New Roman" pitchFamily="18" charset="0"/>
              </a:rPr>
              <a:t>’</a:t>
            </a:r>
            <a:r>
              <a:rPr lang="en-US" sz="2800"/>
              <a:t> job satisfaction and tendency to leave work</a:t>
            </a:r>
            <a:r>
              <a:rPr lang="en-US" sz="2800">
                <a:latin typeface="Times New Roman" pitchFamily="18" charset="0"/>
              </a:rPr>
              <a:t>”</a:t>
            </a:r>
          </a:p>
          <a:p>
            <a:pPr>
              <a:lnSpc>
                <a:spcPct val="90000"/>
              </a:lnSpc>
            </a:pPr>
            <a:endParaRPr lang="en-US" sz="2800"/>
          </a:p>
          <a:p>
            <a:pPr>
              <a:lnSpc>
                <a:spcPct val="90000"/>
              </a:lnSpc>
            </a:pPr>
            <a:r>
              <a:rPr lang="en-US" sz="2800" b="1" i="1"/>
              <a:t>Interrogative: </a:t>
            </a:r>
            <a:r>
              <a:rPr lang="en-US" sz="2800" b="1" i="1">
                <a:latin typeface="Times New Roman" pitchFamily="18" charset="0"/>
              </a:rPr>
              <a:t>“</a:t>
            </a:r>
            <a:r>
              <a:rPr lang="en-US" sz="2800" b="1" i="1"/>
              <a:t> </a:t>
            </a:r>
            <a:r>
              <a:rPr lang="en-US" sz="2800" i="1"/>
              <a:t>Is there a relationship between the nurses</a:t>
            </a:r>
            <a:r>
              <a:rPr lang="en-US" sz="2800" i="1">
                <a:latin typeface="Times New Roman" pitchFamily="18" charset="0"/>
              </a:rPr>
              <a:t>’</a:t>
            </a:r>
            <a:r>
              <a:rPr lang="en-US" sz="2800" i="1"/>
              <a:t> job satisfaction and tendency to leave work?</a:t>
            </a:r>
            <a:r>
              <a:rPr lang="en-US" sz="2800" i="1">
                <a:latin typeface="Times New Roman" pitchFamily="18" charset="0"/>
              </a:rPr>
              <a:t>”</a:t>
            </a:r>
            <a:r>
              <a:rPr lang="en-US" sz="2800"/>
              <a:t> </a:t>
            </a:r>
          </a:p>
        </p:txBody>
      </p:sp>
    </p:spTree>
    <p:extLst>
      <p:ext uri="{BB962C8B-B14F-4D97-AF65-F5344CB8AC3E}">
        <p14:creationId xmlns:p14="http://schemas.microsoft.com/office/powerpoint/2010/main" val="17552153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7086600"/>
          </a:xfrm>
          <a:solidFill>
            <a:schemeClr val="accent2">
              <a:lumMod val="75000"/>
            </a:schemeClr>
          </a:solidFill>
        </p:spPr>
        <p:txBody>
          <a:bodyPr/>
          <a:lstStyle/>
          <a:p>
            <a:pPr eaLnBrk="1" hangingPunct="1">
              <a:defRPr/>
            </a:pPr>
            <a:r>
              <a:rPr lang="en-US" sz="8000" b="1" dirty="0" smtClean="0">
                <a:solidFill>
                  <a:schemeClr val="bg1"/>
                </a:solidFill>
                <a:latin typeface="Blackadder ITC" pitchFamily="82" charset="0"/>
                <a:ea typeface="+mj-ea"/>
              </a:rPr>
              <a:t>Thanks………………..</a:t>
            </a:r>
          </a:p>
        </p:txBody>
      </p:sp>
    </p:spTree>
    <p:extLst>
      <p:ext uri="{BB962C8B-B14F-4D97-AF65-F5344CB8AC3E}">
        <p14:creationId xmlns:p14="http://schemas.microsoft.com/office/powerpoint/2010/main" val="3809301328"/>
      </p:ext>
    </p:extLst>
  </p:cSld>
  <p:clrMapOvr>
    <a:masterClrMapping/>
  </p:clrMapOvr>
  <p:transition spd="slow">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latin typeface="Caxton-BoldItalic" pitchFamily="2" charset="0"/>
              </a:rPr>
              <a:t>Topics covered</a:t>
            </a:r>
            <a:endParaRPr lang="en-US" b="1" dirty="0">
              <a:latin typeface="Caxton-BoldItalic" pitchFamily="2" charset="0"/>
            </a:endParaRPr>
          </a:p>
        </p:txBody>
      </p:sp>
      <p:sp>
        <p:nvSpPr>
          <p:cNvPr id="3" name="Content Placeholder 2"/>
          <p:cNvSpPr>
            <a:spLocks noGrp="1"/>
          </p:cNvSpPr>
          <p:nvPr>
            <p:ph idx="1"/>
          </p:nvPr>
        </p:nvSpPr>
        <p:spPr>
          <a:xfrm>
            <a:off x="152400" y="1143000"/>
            <a:ext cx="8763000" cy="5486400"/>
          </a:xfrm>
        </p:spPr>
        <p:txBody>
          <a:bodyPr>
            <a:normAutofit/>
          </a:bodyPr>
          <a:lstStyle/>
          <a:p>
            <a:pPr algn="just">
              <a:lnSpc>
                <a:spcPct val="150000"/>
              </a:lnSpc>
            </a:pPr>
            <a:r>
              <a:rPr lang="en-IN" sz="2800" dirty="0" smtClean="0">
                <a:solidFill>
                  <a:srgbClr val="C00000"/>
                </a:solidFill>
                <a:latin typeface="Times New Roman" pitchFamily="18" charset="0"/>
                <a:cs typeface="Times New Roman" pitchFamily="18" charset="0"/>
              </a:rPr>
              <a:t>Concept, nature and scope of research in social sciences. Types of research fundamental, applied and action research, experimental and non- experimental research.</a:t>
            </a:r>
          </a:p>
          <a:p>
            <a:pPr algn="just">
              <a:lnSpc>
                <a:spcPct val="150000"/>
              </a:lnSpc>
            </a:pPr>
            <a:r>
              <a:rPr lang="en-IN" sz="2800" dirty="0" smtClean="0">
                <a:solidFill>
                  <a:srgbClr val="002060"/>
                </a:solidFill>
                <a:latin typeface="Times New Roman" pitchFamily="18" charset="0"/>
                <a:cs typeface="Times New Roman" pitchFamily="18" charset="0"/>
              </a:rPr>
              <a:t>Variables, types and their measurement. Selection and formulation of research problem.</a:t>
            </a:r>
          </a:p>
          <a:p>
            <a:pPr algn="just">
              <a:lnSpc>
                <a:spcPct val="150000"/>
              </a:lnSpc>
            </a:pPr>
            <a:r>
              <a:rPr lang="en-IN" sz="2800" dirty="0" smtClean="0">
                <a:solidFill>
                  <a:srgbClr val="C00000"/>
                </a:solidFill>
                <a:latin typeface="Times New Roman" pitchFamily="18" charset="0"/>
                <a:cs typeface="Times New Roman" pitchFamily="18" charset="0"/>
              </a:rPr>
              <a:t>Hypothesis– importance, selection criteria (quality of workable hypothesis), formulation and testing of hypothesis.</a:t>
            </a:r>
          </a:p>
        </p:txBody>
      </p:sp>
    </p:spTree>
    <p:extLst>
      <p:ext uri="{BB962C8B-B14F-4D97-AF65-F5344CB8AC3E}">
        <p14:creationId xmlns:p14="http://schemas.microsoft.com/office/powerpoint/2010/main" val="3136910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219200"/>
          </a:xfrm>
          <a:solidFill>
            <a:schemeClr val="accent2">
              <a:lumMod val="75000"/>
            </a:schemeClr>
          </a:solidFill>
        </p:spPr>
        <p:txBody>
          <a:bodyPr/>
          <a:lstStyle/>
          <a:p>
            <a:pPr algn="l" eaLnBrk="1" hangingPunct="1">
              <a:defRPr/>
            </a:pPr>
            <a:r>
              <a:rPr lang="en-US" sz="4000" dirty="0" smtClean="0">
                <a:solidFill>
                  <a:schemeClr val="bg1"/>
                </a:solidFill>
                <a:ea typeface="+mj-ea"/>
              </a:rPr>
              <a:t>What is Research and Why Do It ?</a:t>
            </a:r>
          </a:p>
        </p:txBody>
      </p:sp>
      <p:sp>
        <p:nvSpPr>
          <p:cNvPr id="3" name="TextBox 2"/>
          <p:cNvSpPr txBox="1"/>
          <p:nvPr/>
        </p:nvSpPr>
        <p:spPr>
          <a:xfrm>
            <a:off x="0" y="1371600"/>
            <a:ext cx="8915400" cy="5343525"/>
          </a:xfrm>
          <a:prstGeom prst="rect">
            <a:avLst/>
          </a:prstGeom>
          <a:noFill/>
        </p:spPr>
        <p:txBody>
          <a:bodyPr>
            <a:spAutoFit/>
          </a:bodyPr>
          <a:lstStyle/>
          <a:p>
            <a:pPr>
              <a:lnSpc>
                <a:spcPct val="80000"/>
              </a:lnSpc>
              <a:defRPr/>
            </a:pPr>
            <a:r>
              <a:rPr lang="en-US" sz="2800" b="1" dirty="0">
                <a:latin typeface="+mj-lt"/>
                <a:ea typeface="+mn-ea"/>
              </a:rPr>
              <a:t>What?</a:t>
            </a:r>
          </a:p>
          <a:p>
            <a:pPr lvl="1">
              <a:lnSpc>
                <a:spcPct val="80000"/>
              </a:lnSpc>
              <a:buClr>
                <a:schemeClr val="hlink"/>
              </a:buClr>
              <a:defRPr/>
            </a:pPr>
            <a:endParaRPr lang="en-US" sz="1000" b="1" dirty="0">
              <a:latin typeface="+mj-lt"/>
              <a:ea typeface="+mn-ea"/>
            </a:endParaRPr>
          </a:p>
          <a:p>
            <a:pPr lvl="1">
              <a:lnSpc>
                <a:spcPct val="80000"/>
              </a:lnSpc>
              <a:buClr>
                <a:schemeClr val="hlink"/>
              </a:buClr>
              <a:buFont typeface="Wingdings" pitchFamily="2" charset="2"/>
              <a:buChar char="§"/>
              <a:defRPr/>
            </a:pPr>
            <a:r>
              <a:rPr lang="en-US" sz="2000" dirty="0">
                <a:latin typeface="+mj-lt"/>
                <a:ea typeface="+mn-ea"/>
              </a:rPr>
              <a:t>  </a:t>
            </a:r>
            <a:r>
              <a:rPr lang="en-US" sz="2400" dirty="0">
                <a:latin typeface="+mj-lt"/>
                <a:ea typeface="+mn-ea"/>
              </a:rPr>
              <a:t>Investigation of a problem in scientific manner.</a:t>
            </a:r>
          </a:p>
          <a:p>
            <a:pPr lvl="1">
              <a:lnSpc>
                <a:spcPct val="80000"/>
              </a:lnSpc>
              <a:buClr>
                <a:schemeClr val="hlink"/>
              </a:buClr>
              <a:defRPr/>
            </a:pPr>
            <a:endParaRPr lang="en-US" sz="2400" dirty="0">
              <a:latin typeface="+mj-lt"/>
              <a:ea typeface="+mn-ea"/>
            </a:endParaRPr>
          </a:p>
          <a:p>
            <a:pPr lvl="1">
              <a:lnSpc>
                <a:spcPct val="80000"/>
              </a:lnSpc>
              <a:buClr>
                <a:schemeClr val="hlink"/>
              </a:buClr>
              <a:buFont typeface="Wingdings" pitchFamily="2" charset="2"/>
              <a:buChar char="§"/>
              <a:defRPr/>
            </a:pPr>
            <a:r>
              <a:rPr lang="en-US" sz="2400" dirty="0">
                <a:ea typeface="+mn-ea"/>
              </a:rPr>
              <a:t>The systematic , rigorous investigation of a situation or                                                      problem in order  to generate new knowledge or validate existing  knowledge.</a:t>
            </a:r>
            <a:endParaRPr lang="en-US" sz="2400" dirty="0">
              <a:latin typeface="+mj-lt"/>
              <a:ea typeface="+mn-ea"/>
            </a:endParaRPr>
          </a:p>
          <a:p>
            <a:pPr lvl="1">
              <a:lnSpc>
                <a:spcPct val="80000"/>
              </a:lnSpc>
              <a:buClr>
                <a:schemeClr val="hlink"/>
              </a:buClr>
              <a:buFont typeface="Wingdings" pitchFamily="2" charset="2"/>
              <a:buChar char="§"/>
              <a:defRPr/>
            </a:pPr>
            <a:endParaRPr lang="en-US" sz="2400" dirty="0">
              <a:latin typeface="+mj-lt"/>
              <a:ea typeface="+mn-ea"/>
            </a:endParaRPr>
          </a:p>
          <a:p>
            <a:pPr>
              <a:lnSpc>
                <a:spcPct val="90000"/>
              </a:lnSpc>
              <a:buFont typeface="Wingdings" pitchFamily="2" charset="2"/>
              <a:buNone/>
              <a:defRPr/>
            </a:pPr>
            <a:r>
              <a:rPr lang="en-US" sz="2800" b="1" dirty="0">
                <a:latin typeface="+mj-lt"/>
                <a:ea typeface="+mn-ea"/>
              </a:rPr>
              <a:t>Why?</a:t>
            </a:r>
            <a:endParaRPr lang="en-US" sz="2800" dirty="0">
              <a:latin typeface="+mj-lt"/>
              <a:ea typeface="+mn-ea"/>
            </a:endParaRPr>
          </a:p>
          <a:p>
            <a:pPr lvl="1">
              <a:lnSpc>
                <a:spcPct val="90000"/>
              </a:lnSpc>
              <a:buFont typeface="Wingdings" pitchFamily="2" charset="2"/>
              <a:buChar char="§"/>
              <a:defRPr/>
            </a:pPr>
            <a:r>
              <a:rPr lang="en-US" sz="2400" dirty="0">
                <a:latin typeface="+mj-lt"/>
                <a:ea typeface="+mn-ea"/>
              </a:rPr>
              <a:t>Create, have fun, play</a:t>
            </a:r>
          </a:p>
          <a:p>
            <a:pPr lvl="1">
              <a:lnSpc>
                <a:spcPct val="90000"/>
              </a:lnSpc>
              <a:defRPr/>
            </a:pPr>
            <a:endParaRPr lang="en-US" sz="2400" dirty="0">
              <a:latin typeface="+mj-lt"/>
              <a:ea typeface="+mn-ea"/>
            </a:endParaRPr>
          </a:p>
          <a:p>
            <a:pPr lvl="1">
              <a:lnSpc>
                <a:spcPct val="90000"/>
              </a:lnSpc>
              <a:buFont typeface="Wingdings" pitchFamily="2" charset="2"/>
              <a:buChar char="§"/>
              <a:defRPr/>
            </a:pPr>
            <a:r>
              <a:rPr lang="en-US" sz="2400" dirty="0">
                <a:latin typeface="+mj-lt"/>
                <a:ea typeface="+mn-ea"/>
              </a:rPr>
              <a:t>Invent, be on leading edge of discovery, be a scientist</a:t>
            </a:r>
          </a:p>
          <a:p>
            <a:pPr lvl="1">
              <a:lnSpc>
                <a:spcPct val="90000"/>
              </a:lnSpc>
              <a:defRPr/>
            </a:pPr>
            <a:endParaRPr lang="en-US" sz="2400" dirty="0">
              <a:latin typeface="+mj-lt"/>
              <a:ea typeface="+mn-ea"/>
            </a:endParaRPr>
          </a:p>
          <a:p>
            <a:pPr lvl="1">
              <a:lnSpc>
                <a:spcPct val="90000"/>
              </a:lnSpc>
              <a:buFont typeface="Wingdings" pitchFamily="2" charset="2"/>
              <a:buChar char="§"/>
              <a:defRPr/>
            </a:pPr>
            <a:r>
              <a:rPr lang="en-US" sz="2400" dirty="0">
                <a:latin typeface="+mj-lt"/>
                <a:ea typeface="+mn-ea"/>
              </a:rPr>
              <a:t>Transfer discoveries to benefit society</a:t>
            </a:r>
          </a:p>
          <a:p>
            <a:pPr lvl="1">
              <a:lnSpc>
                <a:spcPct val="90000"/>
              </a:lnSpc>
              <a:defRPr/>
            </a:pPr>
            <a:endParaRPr lang="en-US" sz="2400" dirty="0">
              <a:latin typeface="+mj-lt"/>
              <a:ea typeface="+mn-ea"/>
            </a:endParaRPr>
          </a:p>
          <a:p>
            <a:pPr lvl="1">
              <a:lnSpc>
                <a:spcPct val="90000"/>
              </a:lnSpc>
              <a:buFont typeface="Wingdings" pitchFamily="2" charset="2"/>
              <a:buChar char="§"/>
              <a:defRPr/>
            </a:pPr>
            <a:r>
              <a:rPr lang="en-US" sz="2400" dirty="0">
                <a:latin typeface="+mj-lt"/>
                <a:ea typeface="+mn-ea"/>
              </a:rPr>
              <a:t>Work in interesting and rewarding careers </a:t>
            </a:r>
          </a:p>
          <a:p>
            <a:pPr lvl="1">
              <a:lnSpc>
                <a:spcPct val="80000"/>
              </a:lnSpc>
              <a:buClr>
                <a:schemeClr val="hlink"/>
              </a:buClr>
              <a:defRPr/>
            </a:pPr>
            <a:endParaRPr lang="en-US" sz="2400" dirty="0">
              <a:ea typeface="+mn-ea"/>
            </a:endParaRPr>
          </a:p>
        </p:txBody>
      </p:sp>
    </p:spTree>
    <p:extLst>
      <p:ext uri="{BB962C8B-B14F-4D97-AF65-F5344CB8AC3E}">
        <p14:creationId xmlns:p14="http://schemas.microsoft.com/office/powerpoint/2010/main" val="701673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219200"/>
          </a:xfrm>
          <a:solidFill>
            <a:schemeClr val="accent2">
              <a:lumMod val="75000"/>
            </a:schemeClr>
          </a:solidFill>
        </p:spPr>
        <p:txBody>
          <a:bodyPr/>
          <a:lstStyle/>
          <a:p>
            <a:pPr algn="l" eaLnBrk="1" hangingPunct="1">
              <a:defRPr/>
            </a:pPr>
            <a:r>
              <a:rPr lang="en-US" sz="4000" dirty="0" smtClean="0">
                <a:solidFill>
                  <a:schemeClr val="bg1"/>
                </a:solidFill>
                <a:ea typeface="+mj-ea"/>
              </a:rPr>
              <a:t>Choosing a Research Area</a:t>
            </a:r>
          </a:p>
        </p:txBody>
      </p:sp>
      <p:sp>
        <p:nvSpPr>
          <p:cNvPr id="3" name="Rectangle 2"/>
          <p:cNvSpPr/>
          <p:nvPr/>
        </p:nvSpPr>
        <p:spPr>
          <a:xfrm>
            <a:off x="228600" y="1447800"/>
            <a:ext cx="8382000" cy="5324475"/>
          </a:xfrm>
          <a:prstGeom prst="rect">
            <a:avLst/>
          </a:prstGeom>
        </p:spPr>
        <p:txBody>
          <a:bodyPr>
            <a:spAutoFit/>
          </a:bodyPr>
          <a:lstStyle/>
          <a:p>
            <a:pPr marL="342900" indent="-342900">
              <a:defRPr/>
            </a:pPr>
            <a:r>
              <a:rPr lang="en-US" sz="2800" b="1" dirty="0">
                <a:ea typeface="+mn-ea"/>
              </a:rPr>
              <a:t>Criteria </a:t>
            </a:r>
          </a:p>
          <a:p>
            <a:pPr marL="800100" lvl="1" indent="-342900">
              <a:buFont typeface="Wingdings" pitchFamily="2" charset="2"/>
              <a:buChar char="§"/>
              <a:defRPr/>
            </a:pPr>
            <a:r>
              <a:rPr lang="en-US" sz="2400" dirty="0">
                <a:latin typeface="+mj-lt"/>
                <a:ea typeface="+mn-ea"/>
                <a:cs typeface="+mn-cs"/>
              </a:rPr>
              <a:t>Exciting and interesting area to you</a:t>
            </a:r>
          </a:p>
          <a:p>
            <a:pPr marL="800100" lvl="1" indent="-342900">
              <a:buFont typeface="Wingdings" pitchFamily="2" charset="2"/>
              <a:buChar char="§"/>
              <a:defRPr/>
            </a:pPr>
            <a:r>
              <a:rPr lang="en-US" sz="2400" dirty="0">
                <a:latin typeface="+mj-lt"/>
                <a:ea typeface="+mn-ea"/>
                <a:cs typeface="+mn-cs"/>
              </a:rPr>
              <a:t>Important problems in area</a:t>
            </a:r>
          </a:p>
          <a:p>
            <a:pPr marL="800100" lvl="1" indent="-342900">
              <a:buFont typeface="Wingdings" pitchFamily="2" charset="2"/>
              <a:buChar char="§"/>
              <a:defRPr/>
            </a:pPr>
            <a:r>
              <a:rPr lang="en-US" sz="2400" dirty="0">
                <a:latin typeface="+mj-lt"/>
                <a:ea typeface="+mn-ea"/>
                <a:cs typeface="+mn-cs"/>
              </a:rPr>
              <a:t>Researcher’s aptitude- visualize the problem</a:t>
            </a:r>
          </a:p>
          <a:p>
            <a:pPr marL="800100" lvl="1" indent="-342900">
              <a:buFont typeface="Wingdings" pitchFamily="2" charset="2"/>
              <a:buChar char="§"/>
              <a:defRPr/>
            </a:pPr>
            <a:r>
              <a:rPr lang="en-US" sz="2400" dirty="0">
                <a:latin typeface="+mj-lt"/>
                <a:ea typeface="+mn-ea"/>
                <a:cs typeface="+mn-cs"/>
              </a:rPr>
              <a:t> Researchable</a:t>
            </a:r>
          </a:p>
          <a:p>
            <a:pPr marL="800100" lvl="1" indent="-342900">
              <a:buFont typeface="Wingdings" pitchFamily="2" charset="2"/>
              <a:buChar char="§"/>
              <a:defRPr/>
            </a:pPr>
            <a:r>
              <a:rPr lang="en-US" sz="2400" dirty="0">
                <a:latin typeface="+mj-lt"/>
                <a:ea typeface="+mn-ea"/>
                <a:cs typeface="+mn-cs"/>
              </a:rPr>
              <a:t> Feasible ( research competencies, financial consideration , time requirement &amp; administrative consideration )</a:t>
            </a:r>
          </a:p>
          <a:p>
            <a:pPr marL="800100" lvl="1" indent="-342900">
              <a:buFont typeface="Wingdings" pitchFamily="2" charset="2"/>
              <a:buChar char="§"/>
              <a:defRPr/>
            </a:pPr>
            <a:r>
              <a:rPr lang="en-US" sz="2400" dirty="0">
                <a:latin typeface="+mj-lt"/>
                <a:ea typeface="+mn-ea"/>
                <a:cs typeface="+mn-cs"/>
              </a:rPr>
              <a:t> Significant</a:t>
            </a:r>
          </a:p>
          <a:p>
            <a:pPr>
              <a:defRPr/>
            </a:pPr>
            <a:endParaRPr lang="en-US" sz="2400" dirty="0">
              <a:ea typeface="+mn-ea"/>
            </a:endParaRPr>
          </a:p>
          <a:p>
            <a:pPr marL="800100" lvl="1" indent="-342900">
              <a:buFont typeface="Wingdings" pitchFamily="2" charset="2"/>
              <a:buChar char="§"/>
              <a:defRPr/>
            </a:pPr>
            <a:endParaRPr lang="en-US" sz="2000" dirty="0">
              <a:ea typeface="+mn-ea"/>
            </a:endParaRPr>
          </a:p>
          <a:p>
            <a:pPr marL="800100" lvl="1" indent="-342900">
              <a:buFont typeface="Wingdings" pitchFamily="2" charset="2"/>
              <a:buChar char="§"/>
              <a:defRPr/>
            </a:pPr>
            <a:endParaRPr lang="en-US" sz="2000" dirty="0">
              <a:ea typeface="+mn-ea"/>
            </a:endParaRPr>
          </a:p>
          <a:p>
            <a:pPr marL="800100" lvl="1" indent="-342900">
              <a:buFont typeface="Wingdings" pitchFamily="2" charset="2"/>
              <a:buChar char="§"/>
              <a:defRPr/>
            </a:pPr>
            <a:endParaRPr lang="en-US" sz="2000" dirty="0">
              <a:ea typeface="+mn-ea"/>
            </a:endParaRPr>
          </a:p>
          <a:p>
            <a:pPr marL="800100" lvl="1" indent="-342900">
              <a:buFont typeface="Wingdings" pitchFamily="2" charset="2"/>
              <a:buChar char="§"/>
              <a:defRPr/>
            </a:pPr>
            <a:endParaRPr lang="en-US" sz="2000" dirty="0">
              <a:ea typeface="+mn-ea"/>
            </a:endParaRPr>
          </a:p>
          <a:p>
            <a:pPr>
              <a:defRPr/>
            </a:pPr>
            <a:r>
              <a:rPr lang="en-US" sz="2000" dirty="0">
                <a:ea typeface="+mn-ea"/>
              </a:rPr>
              <a:t> </a:t>
            </a:r>
          </a:p>
        </p:txBody>
      </p:sp>
    </p:spTree>
    <p:extLst>
      <p:ext uri="{BB962C8B-B14F-4D97-AF65-F5344CB8AC3E}">
        <p14:creationId xmlns:p14="http://schemas.microsoft.com/office/powerpoint/2010/main" val="928767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219200"/>
          </a:xfrm>
          <a:solidFill>
            <a:schemeClr val="accent2">
              <a:lumMod val="75000"/>
            </a:schemeClr>
          </a:solidFill>
        </p:spPr>
        <p:txBody>
          <a:bodyPr/>
          <a:lstStyle/>
          <a:p>
            <a:pPr algn="l" eaLnBrk="1" hangingPunct="1">
              <a:defRPr/>
            </a:pPr>
            <a:r>
              <a:rPr lang="en-US" sz="3600" dirty="0" smtClean="0">
                <a:solidFill>
                  <a:schemeClr val="bg1"/>
                </a:solidFill>
                <a:ea typeface="+mj-ea"/>
              </a:rPr>
              <a:t>Research Topic and Research Statement</a:t>
            </a:r>
          </a:p>
        </p:txBody>
      </p:sp>
      <p:sp>
        <p:nvSpPr>
          <p:cNvPr id="5123" name="Rectangle 2"/>
          <p:cNvSpPr>
            <a:spLocks noChangeArrowheads="1"/>
          </p:cNvSpPr>
          <p:nvPr/>
        </p:nvSpPr>
        <p:spPr bwMode="auto">
          <a:xfrm>
            <a:off x="0" y="1752600"/>
            <a:ext cx="91440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a:buFontTx/>
              <a:buBlip>
                <a:blip r:embed="rId2"/>
              </a:buBlip>
            </a:pPr>
            <a:r>
              <a:rPr lang="ar-SA" sz="2800"/>
              <a:t> </a:t>
            </a:r>
            <a:r>
              <a:rPr lang="en-US" sz="2800"/>
              <a:t>If there is a knowledge gap in an area that need to be investigated, the research problem identifies this gap. Where as the </a:t>
            </a:r>
            <a:r>
              <a:rPr lang="en-US" sz="2800" i="1"/>
              <a:t>research topic </a:t>
            </a:r>
            <a:r>
              <a:rPr lang="en-US" sz="2800"/>
              <a:t>is simply a broad area of interest, the </a:t>
            </a:r>
            <a:r>
              <a:rPr lang="en-US" sz="2800" i="1"/>
              <a:t>research problem </a:t>
            </a:r>
            <a:r>
              <a:rPr lang="en-US" sz="2800"/>
              <a:t> identifies what is problematic about that topic.</a:t>
            </a:r>
            <a:endParaRPr lang="ar-SA" sz="2800"/>
          </a:p>
          <a:p>
            <a:pPr lvl="1"/>
            <a:endParaRPr lang="ar-SA" sz="2800"/>
          </a:p>
          <a:p>
            <a:pPr lvl="1">
              <a:buFontTx/>
              <a:buBlip>
                <a:blip r:embed="rId2"/>
              </a:buBlip>
            </a:pPr>
            <a:r>
              <a:rPr lang="en-US" sz="2800"/>
              <a:t>Research Statement: A statement specifies exactly what is being studied.</a:t>
            </a:r>
          </a:p>
          <a:p>
            <a:pPr lvl="1">
              <a:buFontTx/>
              <a:buBlip>
                <a:blip r:embed="rId2"/>
              </a:buBlip>
            </a:pPr>
            <a:endParaRPr lang="en-US" sz="2800"/>
          </a:p>
          <a:p>
            <a:pPr lvl="1">
              <a:buFontTx/>
              <a:buBlip>
                <a:blip r:embed="rId2"/>
              </a:buBlip>
            </a:pPr>
            <a:r>
              <a:rPr lang="en-US" sz="2800"/>
              <a:t>Ex.- </a:t>
            </a:r>
            <a:r>
              <a:rPr lang="en-US" sz="2800">
                <a:solidFill>
                  <a:srgbClr val="FF0000"/>
                </a:solidFill>
              </a:rPr>
              <a:t>Jaunpur janpad ke snatak star ke kshatro me rastriya surksha ke prati dristikon ka  ek adhyayan</a:t>
            </a:r>
            <a:r>
              <a:rPr lang="en-US" sz="2800"/>
              <a:t>.</a:t>
            </a:r>
            <a:endParaRPr lang="en-US"/>
          </a:p>
        </p:txBody>
      </p:sp>
    </p:spTree>
    <p:extLst>
      <p:ext uri="{BB962C8B-B14F-4D97-AF65-F5344CB8AC3E}">
        <p14:creationId xmlns:p14="http://schemas.microsoft.com/office/powerpoint/2010/main" val="371493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219200"/>
          </a:xfrm>
          <a:solidFill>
            <a:schemeClr val="accent2">
              <a:lumMod val="75000"/>
            </a:schemeClr>
          </a:solidFill>
        </p:spPr>
        <p:txBody>
          <a:bodyPr/>
          <a:lstStyle/>
          <a:p>
            <a:pPr algn="l" eaLnBrk="1" hangingPunct="1">
              <a:defRPr/>
            </a:pPr>
            <a:r>
              <a:rPr lang="en-US" sz="4000" dirty="0" smtClean="0">
                <a:solidFill>
                  <a:schemeClr val="bg1"/>
                </a:solidFill>
                <a:ea typeface="+mj-ea"/>
              </a:rPr>
              <a:t>Definitions of Research Problem</a:t>
            </a:r>
          </a:p>
        </p:txBody>
      </p:sp>
      <p:sp>
        <p:nvSpPr>
          <p:cNvPr id="6147" name="Rectangle 2"/>
          <p:cNvSpPr>
            <a:spLocks noChangeArrowheads="1"/>
          </p:cNvSpPr>
          <p:nvPr/>
        </p:nvSpPr>
        <p:spPr bwMode="auto">
          <a:xfrm>
            <a:off x="0" y="1295400"/>
            <a:ext cx="9144000"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
            </a:pPr>
            <a:r>
              <a:rPr lang="en-US" sz="2800"/>
              <a:t> A research problem is a discrepancy between what one knows and ought to know to solve a problem.</a:t>
            </a:r>
          </a:p>
          <a:p>
            <a:endParaRPr lang="en-US" sz="2800"/>
          </a:p>
          <a:p>
            <a:pPr>
              <a:buFont typeface="Wingdings" pitchFamily="2" charset="2"/>
              <a:buChar char="§"/>
            </a:pPr>
            <a:r>
              <a:rPr lang="en-US" sz="2800"/>
              <a:t> Generally speaking , a problem exists when there is no available answer to some question.</a:t>
            </a:r>
          </a:p>
          <a:p>
            <a:endParaRPr lang="en-US" sz="2800"/>
          </a:p>
          <a:p>
            <a:pPr>
              <a:buFont typeface="Wingdings" pitchFamily="2" charset="2"/>
              <a:buChar char="§"/>
            </a:pPr>
            <a:r>
              <a:rPr lang="en-US" sz="2800"/>
              <a:t> A problem is a interrogative statement that asks- what relation exists between two or more variables.</a:t>
            </a:r>
          </a:p>
          <a:p>
            <a:endParaRPr lang="en-US" sz="2800"/>
          </a:p>
          <a:p>
            <a:pPr>
              <a:buFont typeface="Wingdings" pitchFamily="2" charset="2"/>
              <a:buChar char="§"/>
            </a:pPr>
            <a:r>
              <a:rPr lang="en-US" sz="2800"/>
              <a:t> A situation or circumstance that requires a solution to be described, explained, or predicted. It is an unsatisfactory situation that wants you to confront.</a:t>
            </a:r>
          </a:p>
          <a:p>
            <a:r>
              <a:rPr lang="en-US" sz="2800"/>
              <a:t> </a:t>
            </a:r>
          </a:p>
        </p:txBody>
      </p:sp>
    </p:spTree>
    <p:extLst>
      <p:ext uri="{BB962C8B-B14F-4D97-AF65-F5344CB8AC3E}">
        <p14:creationId xmlns:p14="http://schemas.microsoft.com/office/powerpoint/2010/main" val="1744124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219200"/>
          </a:xfrm>
          <a:solidFill>
            <a:schemeClr val="accent2">
              <a:lumMod val="75000"/>
            </a:schemeClr>
          </a:solidFill>
        </p:spPr>
        <p:txBody>
          <a:bodyPr/>
          <a:lstStyle/>
          <a:p>
            <a:pPr eaLnBrk="1" hangingPunct="1">
              <a:defRPr/>
            </a:pPr>
            <a:r>
              <a:rPr lang="en-US" sz="3600" dirty="0" smtClean="0">
                <a:solidFill>
                  <a:schemeClr val="bg1"/>
                </a:solidFill>
                <a:ea typeface="+mj-ea"/>
              </a:rPr>
              <a:t>Where do research questions come from?</a:t>
            </a:r>
          </a:p>
        </p:txBody>
      </p:sp>
      <p:sp>
        <p:nvSpPr>
          <p:cNvPr id="4099" name="TextBox 2"/>
          <p:cNvSpPr txBox="1">
            <a:spLocks noChangeArrowheads="1"/>
          </p:cNvSpPr>
          <p:nvPr/>
        </p:nvSpPr>
        <p:spPr bwMode="auto">
          <a:xfrm flipH="1">
            <a:off x="0" y="1295400"/>
            <a:ext cx="9144000" cy="5586145"/>
          </a:xfrm>
          <a:prstGeom prst="rect">
            <a:avLst/>
          </a:prstGeom>
          <a:noFill/>
          <a:ln w="9525">
            <a:noFill/>
            <a:miter lim="800000"/>
            <a:headEnd/>
            <a:tailEnd/>
          </a:ln>
        </p:spPr>
        <p:txBody>
          <a:bodyPr>
            <a:spAutoFit/>
          </a:bodyPr>
          <a:lstStyle/>
          <a:p>
            <a:pPr marL="639763" indent="-639763">
              <a:lnSpc>
                <a:spcPct val="90000"/>
              </a:lnSpc>
              <a:buClr>
                <a:schemeClr val="tx1"/>
              </a:buClr>
              <a:defRPr/>
            </a:pPr>
            <a:r>
              <a:rPr lang="en-US" sz="3200" dirty="0">
                <a:ea typeface="+mn-ea"/>
              </a:rPr>
              <a:t>                          Develop an idea</a:t>
            </a:r>
          </a:p>
          <a:p>
            <a:pPr marL="639763" indent="-639763">
              <a:lnSpc>
                <a:spcPct val="90000"/>
              </a:lnSpc>
              <a:buClr>
                <a:schemeClr val="tx1"/>
              </a:buClr>
              <a:defRPr/>
            </a:pPr>
            <a:r>
              <a:rPr lang="en-US" sz="2400" dirty="0">
                <a:ea typeface="+mn-ea"/>
              </a:rPr>
              <a:t> </a:t>
            </a:r>
            <a:r>
              <a:rPr lang="en-US" sz="2400" dirty="0">
                <a:latin typeface="+mn-lt"/>
                <a:ea typeface="+mn-ea"/>
              </a:rPr>
              <a:t>Select a general area- Where do research questions come from?</a:t>
            </a:r>
          </a:p>
          <a:p>
            <a:pPr marL="1428750" lvl="2" indent="-514350">
              <a:lnSpc>
                <a:spcPct val="90000"/>
              </a:lnSpc>
              <a:buSzPct val="70000"/>
              <a:buFont typeface="Wingdings" pitchFamily="2" charset="2"/>
              <a:buChar char="§"/>
              <a:defRPr/>
            </a:pPr>
            <a:r>
              <a:rPr lang="en-US" sz="2400" dirty="0">
                <a:latin typeface="+mn-lt"/>
                <a:ea typeface="+mn-ea"/>
              </a:rPr>
              <a:t> Observations  		</a:t>
            </a:r>
          </a:p>
          <a:p>
            <a:pPr marL="1368425" lvl="2" indent="-454025">
              <a:lnSpc>
                <a:spcPct val="90000"/>
              </a:lnSpc>
              <a:buSzPct val="70000"/>
              <a:buFont typeface="Wingdings" pitchFamily="2" charset="2"/>
              <a:buChar char="§"/>
              <a:defRPr/>
            </a:pPr>
            <a:r>
              <a:rPr lang="en-US" sz="2400" dirty="0">
                <a:latin typeface="+mn-lt"/>
                <a:ea typeface="+mn-ea"/>
              </a:rPr>
              <a:t>  From theory</a:t>
            </a:r>
          </a:p>
          <a:p>
            <a:pPr marL="1368425" lvl="2" indent="-454025">
              <a:lnSpc>
                <a:spcPct val="90000"/>
              </a:lnSpc>
              <a:buSzPct val="70000"/>
              <a:buFont typeface="Wingdings" pitchFamily="2" charset="2"/>
              <a:buChar char="§"/>
              <a:defRPr/>
            </a:pPr>
            <a:r>
              <a:rPr lang="en-US" sz="2400" dirty="0">
                <a:latin typeface="+mn-lt"/>
                <a:ea typeface="+mn-ea"/>
              </a:rPr>
              <a:t>  Review of literature</a:t>
            </a:r>
          </a:p>
          <a:p>
            <a:pPr marL="1368425" lvl="2" indent="-454025">
              <a:lnSpc>
                <a:spcPct val="90000"/>
              </a:lnSpc>
              <a:buSzPct val="70000"/>
              <a:buFont typeface="Wingdings" pitchFamily="2" charset="2"/>
              <a:buChar char="§"/>
              <a:defRPr/>
            </a:pPr>
            <a:r>
              <a:rPr lang="en-US" sz="2400" dirty="0">
                <a:latin typeface="+mn-lt"/>
                <a:ea typeface="+mn-ea"/>
              </a:rPr>
              <a:t>  Creativity</a:t>
            </a:r>
          </a:p>
          <a:p>
            <a:pPr marL="1368425" lvl="2" indent="-454025">
              <a:lnSpc>
                <a:spcPct val="90000"/>
              </a:lnSpc>
              <a:buSzPct val="70000"/>
              <a:buFont typeface="Wingdings" pitchFamily="2" charset="2"/>
              <a:buChar char="§"/>
              <a:defRPr/>
            </a:pPr>
            <a:r>
              <a:rPr lang="en-US" sz="2400" dirty="0">
                <a:latin typeface="+mn-lt"/>
                <a:ea typeface="+mn-ea"/>
              </a:rPr>
              <a:t>  Historical facts</a:t>
            </a:r>
          </a:p>
          <a:p>
            <a:pPr marL="1368425" lvl="2" indent="-454025">
              <a:lnSpc>
                <a:spcPct val="90000"/>
              </a:lnSpc>
              <a:buSzPct val="70000"/>
              <a:buFont typeface="Wingdings" pitchFamily="2" charset="2"/>
              <a:buChar char="§"/>
              <a:defRPr/>
            </a:pPr>
            <a:r>
              <a:rPr lang="en-US" sz="2400" dirty="0">
                <a:latin typeface="+mn-lt"/>
                <a:ea typeface="+mn-ea"/>
              </a:rPr>
              <a:t>  Suggestion for further research</a:t>
            </a:r>
          </a:p>
          <a:p>
            <a:pPr marL="1368425" lvl="2" indent="-454025">
              <a:lnSpc>
                <a:spcPct val="90000"/>
              </a:lnSpc>
              <a:buSzPct val="70000"/>
              <a:buFont typeface="Wingdings" pitchFamily="2" charset="2"/>
              <a:buChar char="§"/>
              <a:defRPr/>
            </a:pPr>
            <a:r>
              <a:rPr lang="en-US" sz="2400" dirty="0">
                <a:latin typeface="+mn-lt"/>
                <a:ea typeface="+mn-ea"/>
              </a:rPr>
              <a:t>  Serendipity</a:t>
            </a:r>
          </a:p>
          <a:p>
            <a:pPr marL="1368425" lvl="2" indent="-454025">
              <a:lnSpc>
                <a:spcPct val="90000"/>
              </a:lnSpc>
              <a:buSzPct val="70000"/>
              <a:buFont typeface="Wingdings" pitchFamily="2" charset="2"/>
              <a:buChar char="§"/>
              <a:defRPr/>
            </a:pPr>
            <a:r>
              <a:rPr lang="en-US" sz="2400" dirty="0">
                <a:latin typeface="+mn-lt"/>
                <a:ea typeface="+mn-ea"/>
              </a:rPr>
              <a:t>  Consideration of existing practices and needs- why &amp; </a:t>
            </a:r>
            <a:r>
              <a:rPr lang="en-US" sz="2400" dirty="0" smtClean="0">
                <a:latin typeface="+mn-lt"/>
                <a:ea typeface="+mn-ea"/>
              </a:rPr>
              <a:t>how </a:t>
            </a:r>
            <a:r>
              <a:rPr lang="en-US" sz="2400" dirty="0">
                <a:latin typeface="+mn-lt"/>
                <a:ea typeface="+mn-ea"/>
              </a:rPr>
              <a:t>?</a:t>
            </a:r>
          </a:p>
          <a:p>
            <a:pPr marL="971550" lvl="1" indent="-514350">
              <a:buFont typeface="Wingdings" pitchFamily="2" charset="2"/>
              <a:buChar char="§"/>
              <a:defRPr/>
            </a:pPr>
            <a:r>
              <a:rPr lang="en-US" sz="2400" dirty="0">
                <a:latin typeface="+mn-lt"/>
                <a:ea typeface="+mn-ea"/>
              </a:rPr>
              <a:t>    Take courses, attend seminars </a:t>
            </a:r>
          </a:p>
          <a:p>
            <a:pPr marL="800100" lvl="1" indent="-342900">
              <a:buFont typeface="Wingdings" pitchFamily="2" charset="2"/>
              <a:buChar char="§"/>
              <a:defRPr/>
            </a:pPr>
            <a:r>
              <a:rPr lang="en-US" sz="2400" dirty="0">
                <a:latin typeface="+mn-lt"/>
                <a:ea typeface="+mn-ea"/>
              </a:rPr>
              <a:t>      Talk to professors, visitors, other students</a:t>
            </a:r>
          </a:p>
          <a:p>
            <a:pPr marL="800100" lvl="1" indent="-342900">
              <a:buFont typeface="Wingdings" pitchFamily="2" charset="2"/>
              <a:buChar char="§"/>
              <a:defRPr/>
            </a:pPr>
            <a:r>
              <a:rPr lang="en-US" sz="2400" dirty="0">
                <a:latin typeface="+mn-lt"/>
                <a:ea typeface="+mn-ea"/>
              </a:rPr>
              <a:t>       Learn about yourself, what you like, etc.</a:t>
            </a:r>
          </a:p>
          <a:p>
            <a:pPr marL="800100" lvl="1" indent="-342900">
              <a:buFont typeface="Wingdings" pitchFamily="2" charset="2"/>
              <a:buChar char="§"/>
              <a:defRPr/>
            </a:pPr>
            <a:r>
              <a:rPr lang="en-US" sz="2400" dirty="0">
                <a:latin typeface="+mn-lt"/>
                <a:ea typeface="+mn-ea"/>
              </a:rPr>
              <a:t>       Solve some research problems</a:t>
            </a:r>
          </a:p>
          <a:p>
            <a:pPr marL="1368425" lvl="2" indent="-454025">
              <a:lnSpc>
                <a:spcPct val="90000"/>
              </a:lnSpc>
              <a:buSzPct val="70000"/>
              <a:buFont typeface="Wingdings" pitchFamily="2" charset="2"/>
              <a:buAutoNum type="romanLcPeriod" startAt="2"/>
              <a:defRPr/>
            </a:pPr>
            <a:endParaRPr lang="en-US" sz="2400" dirty="0">
              <a:ea typeface="+mn-ea"/>
            </a:endParaRPr>
          </a:p>
          <a:p>
            <a:pPr marL="1784350" lvl="3" indent="-412750">
              <a:lnSpc>
                <a:spcPct val="90000"/>
              </a:lnSpc>
              <a:buSzPct val="70000"/>
              <a:buFont typeface="Wingdings" pitchFamily="2" charset="2"/>
              <a:buNone/>
              <a:defRPr/>
            </a:pPr>
            <a:r>
              <a:rPr lang="en-US" dirty="0">
                <a:ea typeface="+mn-ea"/>
              </a:rPr>
              <a:t>	</a:t>
            </a:r>
          </a:p>
        </p:txBody>
      </p:sp>
    </p:spTree>
    <p:extLst>
      <p:ext uri="{BB962C8B-B14F-4D97-AF65-F5344CB8AC3E}">
        <p14:creationId xmlns:p14="http://schemas.microsoft.com/office/powerpoint/2010/main" val="3338053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219200"/>
          </a:xfrm>
          <a:solidFill>
            <a:schemeClr val="accent2">
              <a:lumMod val="75000"/>
            </a:schemeClr>
          </a:solidFill>
        </p:spPr>
        <p:txBody>
          <a:bodyPr/>
          <a:lstStyle/>
          <a:p>
            <a:pPr algn="l" eaLnBrk="1" hangingPunct="1">
              <a:defRPr/>
            </a:pPr>
            <a:r>
              <a:rPr lang="en-US" sz="4000" dirty="0" smtClean="0">
                <a:solidFill>
                  <a:schemeClr val="bg1"/>
                </a:solidFill>
                <a:ea typeface="+mj-ea"/>
              </a:rPr>
              <a:t>Review of literature</a:t>
            </a:r>
          </a:p>
        </p:txBody>
      </p:sp>
      <p:sp>
        <p:nvSpPr>
          <p:cNvPr id="8195" name="Rectangle 2"/>
          <p:cNvSpPr>
            <a:spLocks noChangeArrowheads="1"/>
          </p:cNvSpPr>
          <p:nvPr/>
        </p:nvSpPr>
        <p:spPr bwMode="auto">
          <a:xfrm>
            <a:off x="609600" y="1600200"/>
            <a:ext cx="81534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a:t>There may be areas , as revealed by a dearth of  available literature  on the topic that remain unexplored. </a:t>
            </a:r>
          </a:p>
          <a:p>
            <a:endParaRPr lang="en-US" sz="2400"/>
          </a:p>
          <a:p>
            <a:r>
              <a:rPr lang="en-US" sz="2400"/>
              <a:t>Review of literature will also help to identify what is known and what is not known about the research problem. Therefore, the research problem could be specified and stated at this point.</a:t>
            </a:r>
          </a:p>
          <a:p>
            <a:endParaRPr lang="en-US" sz="2400"/>
          </a:p>
          <a:p>
            <a:endParaRPr lang="en-US" sz="2400"/>
          </a:p>
          <a:p>
            <a:endParaRPr lang="en-US" sz="2400"/>
          </a:p>
          <a:p>
            <a:endParaRPr lang="en-US" sz="2400"/>
          </a:p>
          <a:p>
            <a:endParaRPr lang="en-US" sz="2400"/>
          </a:p>
          <a:p>
            <a:endParaRPr lang="en-US" sz="2400"/>
          </a:p>
          <a:p>
            <a:endParaRPr lang="en-US" sz="2400"/>
          </a:p>
        </p:txBody>
      </p:sp>
    </p:spTree>
    <p:extLst>
      <p:ext uri="{BB962C8B-B14F-4D97-AF65-F5344CB8AC3E}">
        <p14:creationId xmlns:p14="http://schemas.microsoft.com/office/powerpoint/2010/main" val="2629168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219200"/>
          </a:xfrm>
          <a:solidFill>
            <a:schemeClr val="accent2">
              <a:lumMod val="75000"/>
            </a:schemeClr>
          </a:solidFill>
        </p:spPr>
        <p:txBody>
          <a:bodyPr>
            <a:normAutofit fontScale="90000"/>
          </a:bodyPr>
          <a:lstStyle/>
          <a:p>
            <a:pPr lvl="2" algn="l" eaLnBrk="1" hangingPunct="1">
              <a:defRPr/>
            </a:pPr>
            <a:r>
              <a:rPr lang="en-US" sz="4000" dirty="0" smtClean="0">
                <a:solidFill>
                  <a:schemeClr val="bg1"/>
                </a:solidFill>
              </a:rPr>
              <a:t/>
            </a:r>
            <a:br>
              <a:rPr lang="en-US" sz="4000" dirty="0" smtClean="0">
                <a:solidFill>
                  <a:schemeClr val="bg1"/>
                </a:solidFill>
              </a:rPr>
            </a:br>
            <a:r>
              <a:rPr lang="en-US" sz="4000" dirty="0" smtClean="0">
                <a:solidFill>
                  <a:schemeClr val="bg1"/>
                </a:solidFill>
              </a:rPr>
              <a:t>From prior researches </a:t>
            </a:r>
            <a:br>
              <a:rPr lang="en-US" sz="4000" dirty="0" smtClean="0">
                <a:solidFill>
                  <a:schemeClr val="bg1"/>
                </a:solidFill>
              </a:rPr>
            </a:br>
            <a:endParaRPr lang="en-US" sz="4000" dirty="0" smtClean="0">
              <a:solidFill>
                <a:schemeClr val="bg1"/>
              </a:solidFill>
            </a:endParaRPr>
          </a:p>
        </p:txBody>
      </p:sp>
      <p:sp>
        <p:nvSpPr>
          <p:cNvPr id="9219" name="TextBox 2"/>
          <p:cNvSpPr txBox="1">
            <a:spLocks noChangeArrowheads="1"/>
          </p:cNvSpPr>
          <p:nvPr/>
        </p:nvSpPr>
        <p:spPr bwMode="auto">
          <a:xfrm>
            <a:off x="0" y="1271588"/>
            <a:ext cx="914400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09600" indent="-609600" eaLnBrk="0" hangingPunct="0">
              <a:defRPr sz="1400">
                <a:solidFill>
                  <a:schemeClr val="tx1"/>
                </a:solidFill>
                <a:latin typeface="Akshar Unicode" pitchFamily="2" charset="0"/>
                <a:ea typeface="Akshar Unicode" pitchFamily="2" charset="0"/>
                <a:cs typeface="Akshar Unicode" pitchFamily="2" charset="0"/>
              </a:defRPr>
            </a:lvl1pPr>
            <a:lvl2pPr marL="1143000" indent="-419100" eaLnBrk="0" hangingPunct="0">
              <a:defRPr sz="1400">
                <a:solidFill>
                  <a:schemeClr val="tx1"/>
                </a:solidFill>
                <a:latin typeface="Akshar Unicode" pitchFamily="2" charset="0"/>
                <a:ea typeface="Akshar Unicode" pitchFamily="2" charset="0"/>
                <a:cs typeface="Akshar Unicode" pitchFamily="2" charset="0"/>
              </a:defRPr>
            </a:lvl2pPr>
            <a:lvl3pPr marL="1143000" indent="-228600" eaLnBrk="0" hangingPunct="0">
              <a:defRPr sz="1400">
                <a:solidFill>
                  <a:schemeClr val="tx1"/>
                </a:solidFill>
                <a:latin typeface="Akshar Unicode" pitchFamily="2" charset="0"/>
                <a:ea typeface="Akshar Unicode" pitchFamily="2" charset="0"/>
                <a:cs typeface="Akshar Unicode" pitchFamily="2" charset="0"/>
              </a:defRPr>
            </a:lvl3pPr>
            <a:lvl4pPr marL="1784350" indent="-412750" eaLnBrk="0" hangingPunct="0">
              <a:defRPr sz="1400">
                <a:solidFill>
                  <a:schemeClr val="tx1"/>
                </a:solidFill>
                <a:latin typeface="Akshar Unicode" pitchFamily="2" charset="0"/>
                <a:ea typeface="Akshar Unicode" pitchFamily="2" charset="0"/>
                <a:cs typeface="Akshar Unicode" pitchFamily="2" charset="0"/>
              </a:defRPr>
            </a:lvl4pPr>
            <a:lvl5pPr marL="2057400" indent="-228600" eaLnBrk="0" hangingPunct="0">
              <a:defRPr sz="1400">
                <a:solidFill>
                  <a:schemeClr val="tx1"/>
                </a:solidFill>
                <a:latin typeface="Akshar Unicode" pitchFamily="2" charset="0"/>
                <a:ea typeface="Akshar Unicode" pitchFamily="2" charset="0"/>
                <a:cs typeface="Akshar Unicode" pitchFamily="2" charset="0"/>
              </a:defRPr>
            </a:lvl5pPr>
            <a:lvl6pPr marL="25146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6pPr>
            <a:lvl7pPr marL="29718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7pPr>
            <a:lvl8pPr marL="34290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8pPr>
            <a:lvl9pPr marL="38862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9pPr>
          </a:lstStyle>
          <a:p>
            <a:pPr lvl="3" eaLnBrk="1" hangingPunct="1">
              <a:buSzPct val="70000"/>
            </a:pPr>
            <a:r>
              <a:rPr lang="en-US" sz="2200" b="1"/>
              <a:t> Continuing research lines – a related series of studies</a:t>
            </a:r>
          </a:p>
          <a:p>
            <a:pPr lvl="3" eaLnBrk="1" hangingPunct="1">
              <a:buSzPct val="70000"/>
              <a:buFont typeface="Wingdings" pitchFamily="2" charset="2"/>
              <a:buAutoNum type="alphaLcPeriod"/>
            </a:pPr>
            <a:endParaRPr lang="en-US" sz="2200" b="1"/>
          </a:p>
          <a:p>
            <a:pPr eaLnBrk="1" hangingPunct="1">
              <a:lnSpc>
                <a:spcPct val="90000"/>
              </a:lnSpc>
            </a:pPr>
            <a:r>
              <a:rPr lang="en-US" sz="2200" b="1"/>
              <a:t>    </a:t>
            </a:r>
            <a:r>
              <a:rPr lang="en-US" sz="2000" b="1"/>
              <a:t>Replications &amp; extensions </a:t>
            </a:r>
          </a:p>
          <a:p>
            <a:pPr eaLnBrk="1" hangingPunct="1">
              <a:lnSpc>
                <a:spcPct val="90000"/>
              </a:lnSpc>
            </a:pPr>
            <a:r>
              <a:rPr lang="en-US" sz="2000"/>
              <a:t>     </a:t>
            </a:r>
            <a:r>
              <a:rPr lang="en-US" sz="2400"/>
              <a:t>No study can stand by itself, must be replicated for confidence in the results</a:t>
            </a:r>
          </a:p>
          <a:p>
            <a:pPr eaLnBrk="1" hangingPunct="1">
              <a:lnSpc>
                <a:spcPct val="90000"/>
              </a:lnSpc>
            </a:pPr>
            <a:endParaRPr lang="en-US" sz="2000"/>
          </a:p>
          <a:p>
            <a:pPr eaLnBrk="1" hangingPunct="1">
              <a:lnSpc>
                <a:spcPct val="90000"/>
              </a:lnSpc>
            </a:pPr>
            <a:r>
              <a:rPr lang="en-US" sz="2000" b="1"/>
              <a:t>   Types of replications</a:t>
            </a:r>
          </a:p>
          <a:p>
            <a:pPr eaLnBrk="1" hangingPunct="1">
              <a:lnSpc>
                <a:spcPct val="90000"/>
              </a:lnSpc>
            </a:pPr>
            <a:endParaRPr lang="en-US" sz="2000"/>
          </a:p>
          <a:p>
            <a:pPr eaLnBrk="1" hangingPunct="1">
              <a:lnSpc>
                <a:spcPct val="90000"/>
              </a:lnSpc>
            </a:pPr>
            <a:r>
              <a:rPr lang="en-US" sz="2000"/>
              <a:t>            </a:t>
            </a:r>
            <a:r>
              <a:rPr lang="en-US" sz="2000" b="1"/>
              <a:t>Direct replication </a:t>
            </a:r>
            <a:r>
              <a:rPr lang="en-US" sz="2000"/>
              <a:t>– “</a:t>
            </a:r>
            <a:r>
              <a:rPr lang="en-US" sz="2400"/>
              <a:t>exact replication.” Purpose is to determine reliability:</a:t>
            </a:r>
          </a:p>
          <a:p>
            <a:pPr lvl="1" eaLnBrk="1" hangingPunct="1">
              <a:lnSpc>
                <a:spcPct val="90000"/>
              </a:lnSpc>
            </a:pPr>
            <a:r>
              <a:rPr lang="en-US" sz="2400"/>
              <a:t>Reliability = how consistent or replicable are the research findings</a:t>
            </a:r>
            <a:r>
              <a:rPr lang="en-US" sz="2000"/>
              <a:t>?</a:t>
            </a:r>
          </a:p>
          <a:p>
            <a:pPr lvl="1" eaLnBrk="1" hangingPunct="1">
              <a:lnSpc>
                <a:spcPct val="90000"/>
              </a:lnSpc>
            </a:pPr>
            <a:endParaRPr lang="en-US" sz="2000"/>
          </a:p>
          <a:p>
            <a:pPr lvl="1" eaLnBrk="1" hangingPunct="1">
              <a:lnSpc>
                <a:spcPct val="90000"/>
              </a:lnSpc>
            </a:pPr>
            <a:r>
              <a:rPr lang="en-US" sz="2000"/>
              <a:t> </a:t>
            </a:r>
            <a:r>
              <a:rPr lang="en-US" sz="2000" b="1"/>
              <a:t>Systematic replication (extension</a:t>
            </a:r>
            <a:r>
              <a:rPr lang="en-US" sz="2000" u="sng"/>
              <a:t>)</a:t>
            </a:r>
            <a:r>
              <a:rPr lang="en-US" sz="2000"/>
              <a:t>– </a:t>
            </a:r>
            <a:r>
              <a:rPr lang="en-US" sz="2400"/>
              <a:t>at least one aspect of the study</a:t>
            </a:r>
          </a:p>
          <a:p>
            <a:pPr lvl="1" eaLnBrk="1" hangingPunct="1">
              <a:lnSpc>
                <a:spcPct val="90000"/>
              </a:lnSpc>
            </a:pPr>
            <a:r>
              <a:rPr lang="en-US" sz="2400"/>
              <a:t> is different, e.g., different subject population, setting, variations in the independent variable, etc.</a:t>
            </a:r>
          </a:p>
          <a:p>
            <a:pPr lvl="3" eaLnBrk="1" hangingPunct="1">
              <a:buSzPct val="70000"/>
              <a:buFont typeface="Wingdings" pitchFamily="2" charset="2"/>
              <a:buAutoNum type="alphaLcPeriod"/>
            </a:pPr>
            <a:endParaRPr lang="en-US" sz="2200" b="1"/>
          </a:p>
          <a:p>
            <a:pPr lvl="3" eaLnBrk="1" hangingPunct="1">
              <a:buSzPct val="70000"/>
              <a:buFont typeface="Wingdings" pitchFamily="2" charset="2"/>
              <a:buAutoNum type="alphaLcPeriod"/>
            </a:pPr>
            <a:endParaRPr lang="en-US" sz="2200" b="1"/>
          </a:p>
        </p:txBody>
      </p:sp>
    </p:spTree>
    <p:extLst>
      <p:ext uri="{BB962C8B-B14F-4D97-AF65-F5344CB8AC3E}">
        <p14:creationId xmlns:p14="http://schemas.microsoft.com/office/powerpoint/2010/main" val="2086406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692</Words>
  <Application>Microsoft Office PowerPoint</Application>
  <PresentationFormat>On-screen Show (4:3)</PresentationFormat>
  <Paragraphs>136</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Topics covered</vt:lpstr>
      <vt:lpstr>What is Research and Why Do It ?</vt:lpstr>
      <vt:lpstr>Choosing a Research Area</vt:lpstr>
      <vt:lpstr>Research Topic and Research Statement</vt:lpstr>
      <vt:lpstr>Definitions of Research Problem</vt:lpstr>
      <vt:lpstr>Where do research questions come from?</vt:lpstr>
      <vt:lpstr>Review of literature</vt:lpstr>
      <vt:lpstr> From prior researches  </vt:lpstr>
      <vt:lpstr>Creativity</vt:lpstr>
      <vt:lpstr>Suggestion for further research</vt:lpstr>
      <vt:lpstr> Kinds of the problem</vt:lpstr>
      <vt:lpstr>Writing the statement of the research problem</vt:lpstr>
      <vt:lpstr>PowerPoint Presentation</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vipin</dc:creator>
  <cp:lastModifiedBy>vipin</cp:lastModifiedBy>
  <cp:revision>7</cp:revision>
  <dcterms:created xsi:type="dcterms:W3CDTF">2020-04-05T17:35:59Z</dcterms:created>
  <dcterms:modified xsi:type="dcterms:W3CDTF">2020-04-06T02:57:05Z</dcterms:modified>
</cp:coreProperties>
</file>