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A73D-EDC3-498B-9758-61F324290566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5EC7-4340-447A-9D28-869D0A198A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48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Exclusive, inclusive, Real Limits method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9pPr>
          </a:lstStyle>
          <a:p>
            <a:pPr eaLnBrk="1" hangingPunct="1"/>
            <a:fld id="{4BF090CA-BD97-4C82-8241-9E8AC9392D61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6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43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26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81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95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3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2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4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26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CE60-4DFC-4032-89A3-F84CBDF08E67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606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RESEARCH METHODOLOGY IN VETERINARY AND ANIMAL HUSBANDRY EXTENSION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91787"/>
            <a:ext cx="3200400" cy="15026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212976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3100" y="3212976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9780" y="2412876"/>
            <a:ext cx="1166275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6055" y="1268760"/>
            <a:ext cx="2957469" cy="16561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Comparison of Various Levels of Measurement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z="2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143000"/>
          <a:ext cx="9144000" cy="58515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77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Level of  Measurement</a:t>
                      </a:r>
                    </a:p>
                    <a:p>
                      <a:endParaRPr lang="en-US" sz="17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Nominal</a:t>
                      </a:r>
                    </a:p>
                    <a:p>
                      <a:endParaRPr lang="en-US" sz="17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Ordinal</a:t>
                      </a:r>
                    </a:p>
                    <a:p>
                      <a:endParaRPr lang="en-US" sz="17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interval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7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Ratio</a:t>
                      </a:r>
                      <a:endParaRPr lang="en-US" sz="17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700" dirty="0"/>
                    </a:p>
                  </a:txBody>
                  <a:tcPr marT="43886" marB="43886"/>
                </a:tc>
              </a:tr>
              <a:tr h="55589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Magnitude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No 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Yes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Yes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Yes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</a:tr>
              <a:tr h="55589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Equal Intervals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Yes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Yes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</a:tr>
              <a:tr h="555895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Absolute Zero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No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Yes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</a:tr>
              <a:tr h="789956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Possible </a:t>
                      </a:r>
                      <a:r>
                        <a:rPr lang="en-US" sz="1500" dirty="0" err="1" smtClean="0">
                          <a:solidFill>
                            <a:srgbClr val="C00000"/>
                          </a:solidFill>
                        </a:rPr>
                        <a:t>Mathe</a:t>
                      </a:r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. Operation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Count</a:t>
                      </a:r>
                    </a:p>
                    <a:p>
                      <a:r>
                        <a:rPr lang="en-US" sz="1500" dirty="0" smtClean="0"/>
                        <a:t>=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Count</a:t>
                      </a:r>
                    </a:p>
                    <a:p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            </a:t>
                      </a:r>
                      <a:r>
                        <a:rPr lang="en-US" sz="1500" dirty="0" smtClean="0"/>
                        <a:t>&gt;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+         _</a:t>
                      </a:r>
                    </a:p>
                    <a:p>
                      <a:endParaRPr lang="en-US" sz="1500" dirty="0" smtClean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+     --- *</a:t>
                      </a:r>
                      <a:r>
                        <a:rPr lang="en-US" sz="1500" baseline="0" dirty="0" smtClean="0"/>
                        <a:t>       /</a:t>
                      </a:r>
                      <a:endParaRPr lang="en-US" sz="1500" dirty="0" smtClean="0"/>
                    </a:p>
                    <a:p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 marT="43886" marB="43886"/>
                </a:tc>
              </a:tr>
              <a:tr h="102401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Nature of Results of Measurement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Classification in equal groups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Classification in  groups with hierarchy 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Allotment of scores having equal interval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Allotment of scores having equal interval</a:t>
                      </a:r>
                    </a:p>
                    <a:p>
                      <a:r>
                        <a:rPr lang="en-US" sz="1500" dirty="0" smtClean="0"/>
                        <a:t>with  absolute 0</a:t>
                      </a:r>
                      <a:endParaRPr lang="en-US" sz="1500" dirty="0"/>
                    </a:p>
                  </a:txBody>
                  <a:tcPr marT="43886" marB="43886"/>
                </a:tc>
              </a:tr>
              <a:tr h="149213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</a:rPr>
                        <a:t>Statistical Techniques</a:t>
                      </a:r>
                      <a:endParaRPr lang="en-US" sz="1500" dirty="0">
                        <a:solidFill>
                          <a:srgbClr val="C00000"/>
                        </a:solidFill>
                      </a:endParaRPr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Frequency distribution,  Mode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Frequency distribution, Mode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Median, Quartiles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Correlation ( R D )</a:t>
                      </a:r>
                    </a:p>
                    <a:p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Mean , S D , Product Moment Correlation </a:t>
                      </a:r>
                      <a:endParaRPr lang="en-US" sz="1500" dirty="0"/>
                    </a:p>
                  </a:txBody>
                  <a:tcPr marT="43886" marB="43886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Harmonic </a:t>
                      </a:r>
                      <a:r>
                        <a:rPr lang="en-US" sz="1500" baseline="0" dirty="0" smtClean="0"/>
                        <a:t> and Geometric Mean</a:t>
                      </a:r>
                      <a:endParaRPr lang="en-US" sz="1500" dirty="0"/>
                    </a:p>
                  </a:txBody>
                  <a:tcPr marT="43886" marB="4388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chemeClr val="bg1"/>
                </a:solidFill>
              </a:rPr>
              <a:t>Types of Data and Level of  Measurement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47800"/>
          <a:ext cx="9144000" cy="54625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828273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Types of Data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Level of  Measurement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  Examples</a:t>
                      </a:r>
                      <a:endParaRPr lang="en-US" sz="1700" dirty="0"/>
                    </a:p>
                  </a:txBody>
                  <a:tcPr marT="43245" marB="43245"/>
                </a:tc>
              </a:tr>
              <a:tr h="890084">
                <a:tc rowSpan="3">
                  <a:txBody>
                    <a:bodyPr/>
                    <a:lstStyle/>
                    <a:p>
                      <a:endParaRPr lang="en-US" sz="1700" dirty="0" smtClean="0"/>
                    </a:p>
                    <a:p>
                      <a:endParaRPr lang="en-US" sz="1700" dirty="0" smtClean="0"/>
                    </a:p>
                    <a:p>
                      <a:endParaRPr lang="en-US" sz="1700" dirty="0" smtClean="0"/>
                    </a:p>
                    <a:p>
                      <a:r>
                        <a:rPr lang="en-US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Qualitative / Categorical</a:t>
                      </a:r>
                      <a:endParaRPr lang="en-US" sz="17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Nominal</a:t>
                      </a:r>
                    </a:p>
                    <a:p>
                      <a:r>
                        <a:rPr lang="en-US" sz="1700" dirty="0" smtClean="0"/>
                        <a:t>( No inherent order in categories )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Faculty- Arts, Science, Law</a:t>
                      </a:r>
                    </a:p>
                    <a:p>
                      <a:r>
                        <a:rPr lang="en-US" sz="1700" dirty="0" smtClean="0"/>
                        <a:t>Ethnicity</a:t>
                      </a:r>
                      <a:r>
                        <a:rPr lang="en-US" sz="1700" baseline="0" dirty="0" smtClean="0"/>
                        <a:t> , Caste </a:t>
                      </a:r>
                      <a:endParaRPr lang="en-US" sz="1700" dirty="0"/>
                    </a:p>
                  </a:txBody>
                  <a:tcPr marT="43245" marB="43245"/>
                </a:tc>
              </a:tr>
              <a:tr h="8900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Ordinal</a:t>
                      </a:r>
                    </a:p>
                    <a:p>
                      <a:r>
                        <a:rPr lang="en-US" sz="1700" dirty="0" smtClean="0"/>
                        <a:t>( Categories have inherent order )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Job Grade , Age Group</a:t>
                      </a:r>
                      <a:endParaRPr lang="en-US" sz="1700" dirty="0"/>
                    </a:p>
                  </a:txBody>
                  <a:tcPr marT="43245" marB="43245"/>
                </a:tc>
              </a:tr>
              <a:tr h="86489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Binary </a:t>
                      </a:r>
                    </a:p>
                    <a:p>
                      <a:r>
                        <a:rPr lang="en-US" sz="1700" dirty="0" smtClean="0"/>
                        <a:t> ( 2 categories- special case of above )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Gender , Rural /Urban</a:t>
                      </a:r>
                      <a:endParaRPr lang="en-US" sz="1700" dirty="0"/>
                    </a:p>
                  </a:txBody>
                  <a:tcPr marT="43245" marB="43245"/>
                </a:tc>
              </a:tr>
              <a:tr h="864893">
                <a:tc rowSpan="2">
                  <a:txBody>
                    <a:bodyPr/>
                    <a:lstStyle/>
                    <a:p>
                      <a:r>
                        <a:rPr lang="en-US" sz="1700" i="1" dirty="0" smtClean="0"/>
                        <a:t>                               Discrete</a:t>
                      </a:r>
                    </a:p>
                    <a:p>
                      <a:endParaRPr lang="en-US" sz="1700" dirty="0" smtClean="0"/>
                    </a:p>
                    <a:p>
                      <a:r>
                        <a:rPr lang="en-US" sz="1700" dirty="0" smtClean="0"/>
                        <a:t>  </a:t>
                      </a:r>
                      <a:r>
                        <a:rPr lang="en-US" sz="17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Quantitative</a:t>
                      </a:r>
                    </a:p>
                    <a:p>
                      <a:r>
                        <a:rPr lang="en-US" sz="1700" i="1" dirty="0" smtClean="0"/>
                        <a:t>                          Continuous</a:t>
                      </a:r>
                      <a:endParaRPr lang="en-US" sz="1700" i="1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Ratio</a:t>
                      </a:r>
                    </a:p>
                    <a:p>
                      <a:r>
                        <a:rPr lang="en-US" sz="1700" dirty="0" smtClean="0"/>
                        <a:t>( Have absolute zero )</a:t>
                      </a:r>
                      <a:endParaRPr lang="en-US" sz="1700" dirty="0"/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No of class room in a school</a:t>
                      </a:r>
                    </a:p>
                    <a:p>
                      <a:r>
                        <a:rPr lang="en-US" sz="1700" dirty="0" smtClean="0"/>
                        <a:t>No of children in a family</a:t>
                      </a:r>
                      <a:endParaRPr lang="en-US" sz="1700" dirty="0"/>
                    </a:p>
                  </a:txBody>
                  <a:tcPr marT="43245" marB="43245"/>
                </a:tc>
              </a:tr>
              <a:tr h="11243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Interval</a:t>
                      </a:r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700" baseline="0" dirty="0" smtClean="0"/>
                        <a:t>( No </a:t>
                      </a:r>
                      <a:r>
                        <a:rPr lang="en-US" sz="1700" dirty="0" smtClean="0"/>
                        <a:t>absolute zero )</a:t>
                      </a:r>
                    </a:p>
                    <a:p>
                      <a:endParaRPr lang="en-US" sz="1700" baseline="0" dirty="0" smtClean="0"/>
                    </a:p>
                    <a:p>
                      <a:r>
                        <a:rPr lang="en-US" sz="1700" b="1" baseline="0" dirty="0" smtClean="0">
                          <a:solidFill>
                            <a:srgbClr val="FF0000"/>
                          </a:solidFill>
                        </a:rPr>
                        <a:t>Ratio</a:t>
                      </a:r>
                      <a:endParaRPr lang="en-US" sz="1700" b="1" dirty="0">
                        <a:solidFill>
                          <a:srgbClr val="FF0000"/>
                        </a:solidFill>
                      </a:endParaRPr>
                    </a:p>
                  </a:txBody>
                  <a:tcPr marT="43245" marB="432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Temperature </a:t>
                      </a:r>
                      <a:r>
                        <a:rPr lang="en-US" sz="17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C/</a:t>
                      </a:r>
                      <a:r>
                        <a:rPr lang="en-US" sz="17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  <a:p>
                      <a:endParaRPr lang="en-US" sz="1700" baseline="0" dirty="0" smtClean="0"/>
                    </a:p>
                    <a:p>
                      <a:r>
                        <a:rPr lang="en-US" sz="1700" baseline="0" dirty="0" smtClean="0"/>
                        <a:t>Height , Age , Weight</a:t>
                      </a:r>
                      <a:endParaRPr lang="en-US" sz="1700" dirty="0"/>
                    </a:p>
                  </a:txBody>
                  <a:tcPr marT="43245" marB="432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85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Data Analysis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Data analysis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An attempt by the researcher to summarize collected data.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Turning raw data into useful information.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Purpose is to provide answers to questions being asked at a program site or research questions.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</a:rPr>
              <a:t>Even the greatest amount and best quality data mean nothing if not properly </a:t>
            </a:r>
            <a:r>
              <a:rPr lang="en-GB" sz="2400" dirty="0" err="1" smtClean="0">
                <a:solidFill>
                  <a:schemeClr val="tx1"/>
                </a:solidFill>
              </a:rPr>
              <a:t>analyzed</a:t>
            </a:r>
            <a:r>
              <a:rPr lang="en-US" sz="2400" dirty="0" smtClean="0">
                <a:solidFill>
                  <a:schemeClr val="tx1"/>
                </a:solidFill>
              </a:rPr>
              <a:t>—</a:t>
            </a:r>
            <a:r>
              <a:rPr lang="en-GB" sz="2400" dirty="0" smtClean="0">
                <a:solidFill>
                  <a:schemeClr val="tx1"/>
                </a:solidFill>
              </a:rPr>
              <a:t>or if not </a:t>
            </a:r>
            <a:r>
              <a:rPr lang="en-GB" sz="2400" dirty="0" err="1" smtClean="0">
                <a:solidFill>
                  <a:schemeClr val="tx1"/>
                </a:solidFill>
              </a:rPr>
              <a:t>analyzed</a:t>
            </a:r>
            <a:r>
              <a:rPr lang="en-GB" sz="2400" dirty="0" smtClean="0">
                <a:solidFill>
                  <a:schemeClr val="tx1"/>
                </a:solidFill>
              </a:rPr>
              <a:t> at all.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Analysis does not mean using computer software package.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Analysis is looking at the data in light of the questions you need to answer ( Hypothesis Testing ).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Data Interpretation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Attempt to find meaning</a:t>
            </a:r>
          </a:p>
          <a:p>
            <a:pPr algn="l"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bg1"/>
                </a:solidFill>
              </a:rPr>
              <a:t>Contd.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The analysis of data serves the following main function: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To make raw data meaningful.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To test hypotheses / null hypotheses.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To obtain the significant result.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draw some inferences or make generalization.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To estimating parameters.</a:t>
            </a:r>
          </a:p>
        </p:txBody>
      </p:sp>
    </p:spTree>
    <p:extLst>
      <p:ext uri="{BB962C8B-B14F-4D97-AF65-F5344CB8AC3E}">
        <p14:creationId xmlns:p14="http://schemas.microsoft.com/office/powerpoint/2010/main" val="2968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Why is it important to know statistics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</a:rPr>
              <a:t>To make data meaningful.</a:t>
            </a: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IN" sz="2400" dirty="0" smtClean="0">
              <a:solidFill>
                <a:schemeClr val="tx1"/>
              </a:solidFill>
            </a:endParaRP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</a:rPr>
              <a:t>There is a daily deluge of quantitative /qualitative observations &amp;</a:t>
            </a:r>
          </a:p>
          <a:p>
            <a:pPr algn="l" eaLnBrk="1" hangingPunct="1">
              <a:buClr>
                <a:srgbClr val="C00000"/>
              </a:buClr>
            </a:pPr>
            <a:r>
              <a:rPr lang="en-IN" sz="2400" dirty="0" smtClean="0">
                <a:solidFill>
                  <a:schemeClr val="tx1"/>
                </a:solidFill>
              </a:rPr>
              <a:t>     individuals need to be able to make sense of these observations.</a:t>
            </a:r>
          </a:p>
          <a:p>
            <a:pPr algn="l" eaLnBrk="1" hangingPunct="1">
              <a:buClr>
                <a:srgbClr val="C00000"/>
              </a:buClr>
            </a:pPr>
            <a:endParaRPr lang="en-IN" sz="2400" dirty="0" smtClean="0">
              <a:solidFill>
                <a:schemeClr val="tx1"/>
              </a:solidFill>
            </a:endParaRP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</a:rPr>
              <a:t>The statistics provides tools by which we can filter  sensible information from observations.</a:t>
            </a: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endParaRPr lang="en-IN" sz="2400" dirty="0" smtClean="0">
              <a:solidFill>
                <a:schemeClr val="tx1"/>
              </a:solidFill>
            </a:endParaRPr>
          </a:p>
          <a:p>
            <a:pPr algn="l" eaLnBrk="1" hangingPunct="1">
              <a:buClr>
                <a:srgbClr val="C00000"/>
              </a:buClr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tx1"/>
                </a:solidFill>
              </a:rPr>
              <a:t> It also  protects individuals from the misleading practices of “miss interpretation of  data”.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9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What is Statistics? </a:t>
            </a:r>
            <a:r>
              <a:rPr lang="en-US" smtClean="0">
                <a:solidFill>
                  <a:srgbClr val="CC0000"/>
                </a:solidFill>
              </a:rPr>
              <a:t>Where does this Data come from?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1830" b="1" u="sng" dirty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+mn-ea"/>
              </a:rPr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en-US" dirty="0">
              <a:ea typeface="+mn-ea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381000" y="3048000"/>
            <a:ext cx="19812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      </a:t>
            </a:r>
            <a:r>
              <a:rPr lang="en-US" b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6172200" y="3048000"/>
            <a:ext cx="16002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16390" name="TextBox 28"/>
          <p:cNvSpPr txBox="1">
            <a:spLocks noChangeArrowheads="1"/>
          </p:cNvSpPr>
          <p:nvPr/>
        </p:nvSpPr>
        <p:spPr bwMode="auto">
          <a:xfrm>
            <a:off x="5867400" y="3962400"/>
            <a:ext cx="2743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9pPr>
          </a:lstStyle>
          <a:p>
            <a:pPr eaLnBrk="1" hangingPunct="1"/>
            <a:r>
              <a:rPr lang="en-US" sz="2000" b="1" u="sng"/>
              <a:t>Information:</a:t>
            </a:r>
            <a:r>
              <a:rPr lang="en-US" sz="2000" b="1"/>
              <a:t> </a:t>
            </a:r>
            <a:r>
              <a:rPr lang="en-US" sz="2000"/>
              <a:t>Knowledge communicated concerning some particular fact</a:t>
            </a:r>
          </a:p>
        </p:txBody>
      </p:sp>
      <p:sp>
        <p:nvSpPr>
          <p:cNvPr id="16391" name="TextBox 29"/>
          <p:cNvSpPr txBox="1">
            <a:spLocks noChangeArrowheads="1"/>
          </p:cNvSpPr>
          <p:nvPr/>
        </p:nvSpPr>
        <p:spPr bwMode="auto">
          <a:xfrm>
            <a:off x="304800" y="3962400"/>
            <a:ext cx="2743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kshar Unicode" pitchFamily="2" charset="0"/>
                <a:ea typeface="Akshar Unicode" pitchFamily="2" charset="0"/>
                <a:cs typeface="Akshar Unicode" pitchFamily="2" charset="0"/>
              </a:defRPr>
            </a:lvl9pPr>
          </a:lstStyle>
          <a:p>
            <a:pPr eaLnBrk="1" hangingPunct="1"/>
            <a:r>
              <a:rPr lang="en-US" sz="2000" b="1" u="sng"/>
              <a:t>Data:</a:t>
            </a:r>
            <a:r>
              <a:rPr lang="en-US" sz="2000" b="1"/>
              <a:t> </a:t>
            </a:r>
            <a:r>
              <a:rPr lang="en-US" sz="2000"/>
              <a:t>Facts, especially numerical facts, </a:t>
            </a:r>
          </a:p>
          <a:p>
            <a:pPr eaLnBrk="1" hangingPunct="1"/>
            <a:r>
              <a:rPr lang="en-US" sz="2000"/>
              <a:t>collected together for reference or information.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524000" y="20574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19789385">
            <a:off x="1568450" y="2344738"/>
            <a:ext cx="1524000" cy="282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06214">
            <a:off x="5208588" y="2319338"/>
            <a:ext cx="1403350" cy="273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124200" y="1828800"/>
            <a:ext cx="1905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27892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Meaning of Statistics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Statistics is the science of counting.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Statistics is the science of </a:t>
            </a:r>
            <a:r>
              <a:rPr lang="en-US" sz="2400" b="1" dirty="0" smtClean="0">
                <a:solidFill>
                  <a:schemeClr val="tx1"/>
                </a:solidFill>
              </a:rPr>
              <a:t>estimates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dirty="0" smtClean="0">
                <a:solidFill>
                  <a:schemeClr val="tx1"/>
                </a:solidFill>
              </a:rPr>
              <a:t>probabilities.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Statistics is a way to get information from data.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Statistics is a </a:t>
            </a:r>
            <a:r>
              <a:rPr lang="en-US" sz="2400" b="1" dirty="0" smtClean="0">
                <a:solidFill>
                  <a:schemeClr val="tx1"/>
                </a:solidFill>
              </a:rPr>
              <a:t>tool</a:t>
            </a:r>
            <a:r>
              <a:rPr lang="en-US" sz="2400" dirty="0" smtClean="0">
                <a:solidFill>
                  <a:schemeClr val="tx1"/>
                </a:solidFill>
              </a:rPr>
              <a:t>  for creating </a:t>
            </a:r>
            <a:r>
              <a:rPr lang="en-US" sz="2400" b="1" dirty="0" smtClean="0">
                <a:solidFill>
                  <a:schemeClr val="tx1"/>
                </a:solidFill>
              </a:rPr>
              <a:t>new understanding</a:t>
            </a:r>
            <a:r>
              <a:rPr lang="en-US" sz="2400" dirty="0" smtClean="0">
                <a:solidFill>
                  <a:schemeClr val="tx1"/>
                </a:solidFill>
              </a:rPr>
              <a:t>  from a set of numbers.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Statistics deals with collection, classification, and interpretation of data obtained by  the conduct of surveys and experiment.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Nature of Statistics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Statistics: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 present data in short.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generally deals with group not individual.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deals with the variability of the group.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deals with the quantification aspect of the problem.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Inductive in nature (From specific to general ).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Result is not 100% accurate but it is predicted or expressed in the terms of probabilities.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The interpretation of the result is always reference based.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Variables  which are affected by random factors are generally studied by the statistics. Variables governed by mathematical equation are not the field of statistics.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Statistical Methods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2971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Theoretical  Statistical  Method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990600"/>
            <a:ext cx="32004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Applied Statistical Method</a:t>
            </a:r>
            <a:endParaRPr lang="en-US" sz="1600" dirty="0"/>
          </a:p>
        </p:txBody>
      </p:sp>
      <p:sp>
        <p:nvSpPr>
          <p:cNvPr id="10" name="Down Arrow 9"/>
          <p:cNvSpPr/>
          <p:nvPr/>
        </p:nvSpPr>
        <p:spPr>
          <a:xfrm>
            <a:off x="4419600" y="685800"/>
            <a:ext cx="4603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4876800" y="762000"/>
            <a:ext cx="228600" cy="838200"/>
          </a:xfrm>
          <a:prstGeom prst="downArrow">
            <a:avLst>
              <a:gd name="adj1" fmla="val 50000"/>
              <a:gd name="adj2" fmla="val 5514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858000" y="1524000"/>
            <a:ext cx="4603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0" y="2057400"/>
            <a:ext cx="7543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295400" y="2286000"/>
            <a:ext cx="46038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 flipV="1">
            <a:off x="3848100" y="723900"/>
            <a:ext cx="228600" cy="914400"/>
          </a:xfrm>
          <a:prstGeom prst="downArrow">
            <a:avLst>
              <a:gd name="adj1" fmla="val 50000"/>
              <a:gd name="adj2" fmla="val 5514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208838" y="2209800"/>
            <a:ext cx="46037" cy="381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" y="2743200"/>
            <a:ext cx="3505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Descriptive Statistical Method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181600" y="2667000"/>
            <a:ext cx="3429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Inferential Statistical  Method</a:t>
            </a:r>
            <a:endParaRPr lang="en-US" sz="1600" dirty="0"/>
          </a:p>
        </p:txBody>
      </p:sp>
      <p:sp>
        <p:nvSpPr>
          <p:cNvPr id="23" name="Down Arrow 22"/>
          <p:cNvSpPr/>
          <p:nvPr/>
        </p:nvSpPr>
        <p:spPr>
          <a:xfrm>
            <a:off x="6781800" y="3124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3505200"/>
            <a:ext cx="4648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00400" y="3810000"/>
            <a:ext cx="25146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Parametric Statistics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72200" y="3810000"/>
            <a:ext cx="27432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Non –Parametric Statistics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4343400" y="3505200"/>
            <a:ext cx="533400" cy="3048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315200" y="3581400"/>
            <a:ext cx="457200" cy="228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" y="3733800"/>
            <a:ext cx="2590800" cy="259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Frequency Distribution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Measures of Central Tendencies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Positional Statistics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Measures of Variability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Graphical Representation</a:t>
            </a:r>
          </a:p>
          <a:p>
            <a:pPr>
              <a:defRPr/>
            </a:pPr>
            <a:r>
              <a:rPr lang="en-US" sz="1600" b="1" dirty="0">
                <a:solidFill>
                  <a:schemeClr val="tx1"/>
                </a:solidFill>
              </a:rPr>
              <a:t>Coefficient of Correlation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276600" y="4648200"/>
            <a:ext cx="2514600" cy="205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Significance of Statistics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Significance Of Difference  between  Mean &amp; other Statistics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ANOVA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Regression &amp; Prediction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Co- Variance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53200" y="4648200"/>
            <a:ext cx="1981200" cy="198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Median 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Sign 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U-Test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K-S 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Friedman 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Run Test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Chi-Square Test</a:t>
            </a:r>
          </a:p>
        </p:txBody>
      </p:sp>
      <p:sp>
        <p:nvSpPr>
          <p:cNvPr id="36" name="Down Arrow 35"/>
          <p:cNvSpPr/>
          <p:nvPr/>
        </p:nvSpPr>
        <p:spPr>
          <a:xfrm>
            <a:off x="990600" y="3276600"/>
            <a:ext cx="381000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4267200" y="4267200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7239000" y="4267200"/>
            <a:ext cx="4572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Contd.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2400" b="1" smtClean="0"/>
              <a:t>Parametric Data </a:t>
            </a:r>
            <a:r>
              <a:rPr lang="en-US" sz="2400" smtClean="0"/>
              <a:t>: Measured Data</a:t>
            </a:r>
          </a:p>
          <a:p>
            <a:pPr algn="l" eaLnBrk="1" hangingPunct="1"/>
            <a:r>
              <a:rPr lang="en-US" sz="2400" b="1" smtClean="0"/>
              <a:t>Non- Parametric Data </a:t>
            </a:r>
            <a:r>
              <a:rPr lang="en-US" sz="2400" smtClean="0"/>
              <a:t>: Counted or Ranked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81200"/>
          <a:ext cx="7924800" cy="4754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8644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Level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Scale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Data Treatment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Some Appropriate Test</a:t>
                      </a:r>
                      <a:endParaRPr lang="en-US" sz="1700" dirty="0"/>
                    </a:p>
                  </a:txBody>
                  <a:tcPr marT="43223" marB="43223"/>
                </a:tc>
              </a:tr>
              <a:tr h="8644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1.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Nominal</a:t>
                      </a:r>
                      <a:endParaRPr lang="en-US" sz="1700" dirty="0"/>
                    </a:p>
                  </a:txBody>
                  <a:tcPr marT="43223" marB="43223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C00000"/>
                          </a:solidFill>
                        </a:rPr>
                        <a:t>Non-Parametric</a:t>
                      </a:r>
                      <a:endParaRPr lang="en-US" sz="1700" dirty="0">
                        <a:solidFill>
                          <a:srgbClr val="C00000"/>
                        </a:solidFill>
                      </a:endParaRPr>
                    </a:p>
                  </a:txBody>
                  <a:tcPr marT="43223" marB="432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Correlation (R D)</a:t>
                      </a:r>
                    </a:p>
                    <a:p>
                      <a:pPr algn="ctr"/>
                      <a:r>
                        <a:rPr lang="en-US" sz="1700" dirty="0" smtClean="0"/>
                        <a:t>Mann- Whitney</a:t>
                      </a:r>
                    </a:p>
                    <a:p>
                      <a:pPr algn="ctr"/>
                      <a:r>
                        <a:rPr lang="en-US" sz="1700" dirty="0" smtClean="0"/>
                        <a:t>Chi- Square Test</a:t>
                      </a:r>
                    </a:p>
                    <a:p>
                      <a:pPr algn="ctr"/>
                      <a:r>
                        <a:rPr lang="en-US" sz="1700" dirty="0" smtClean="0"/>
                        <a:t>Median Test</a:t>
                      </a:r>
                    </a:p>
                    <a:p>
                      <a:pPr algn="ctr"/>
                      <a:r>
                        <a:rPr lang="en-US" sz="1700" dirty="0" smtClean="0"/>
                        <a:t>Sign Test</a:t>
                      </a:r>
                    </a:p>
                    <a:p>
                      <a:pPr algn="ctr"/>
                      <a:r>
                        <a:rPr lang="en-US" sz="1700" dirty="0" err="1" smtClean="0"/>
                        <a:t>Wilcoxan</a:t>
                      </a:r>
                      <a:r>
                        <a:rPr lang="en-US" sz="1700" dirty="0" smtClean="0"/>
                        <a:t> Test</a:t>
                      </a:r>
                      <a:endParaRPr lang="en-US" sz="1700" dirty="0"/>
                    </a:p>
                  </a:txBody>
                  <a:tcPr marT="43223" marB="43223"/>
                </a:tc>
              </a:tr>
              <a:tr h="8644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2.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Ordinal</a:t>
                      </a:r>
                      <a:endParaRPr lang="en-US" sz="1700" dirty="0"/>
                    </a:p>
                  </a:txBody>
                  <a:tcPr marT="43223" marB="43223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6446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3.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Interval</a:t>
                      </a:r>
                      <a:endParaRPr lang="en-US" sz="1700" dirty="0"/>
                    </a:p>
                  </a:txBody>
                  <a:tcPr marT="43223" marB="43223"/>
                </a:tc>
                <a:tc rowSpan="2">
                  <a:txBody>
                    <a:bodyPr/>
                    <a:lstStyle/>
                    <a:p>
                      <a:pPr algn="ctr"/>
                      <a:endParaRPr lang="en-US" sz="1700" dirty="0" smtClean="0"/>
                    </a:p>
                    <a:p>
                      <a:pPr algn="ctr"/>
                      <a:endParaRPr lang="en-US" sz="1700" dirty="0" smtClean="0"/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FF0000"/>
                          </a:solidFill>
                        </a:rPr>
                        <a:t>Parametric</a:t>
                      </a:r>
                      <a:endParaRPr lang="en-US" sz="1700" dirty="0">
                        <a:solidFill>
                          <a:srgbClr val="FF0000"/>
                        </a:solidFill>
                      </a:endParaRPr>
                    </a:p>
                  </a:txBody>
                  <a:tcPr marT="43223" marB="432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Correlation ( PM</a:t>
                      </a:r>
                      <a:r>
                        <a:rPr lang="en-US" sz="1700" baseline="0" dirty="0" smtClean="0"/>
                        <a:t> )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‘t’ Test</a:t>
                      </a:r>
                    </a:p>
                    <a:p>
                      <a:pPr algn="ctr"/>
                      <a:r>
                        <a:rPr lang="en-US" sz="1700" baseline="0" dirty="0" err="1" smtClean="0"/>
                        <a:t>Anova</a:t>
                      </a:r>
                      <a:endParaRPr lang="en-US" sz="1700" baseline="0" dirty="0" smtClean="0"/>
                    </a:p>
                    <a:p>
                      <a:pPr algn="ctr"/>
                      <a:r>
                        <a:rPr lang="en-US" sz="1700" baseline="0" dirty="0" err="1" smtClean="0"/>
                        <a:t>Ancova</a:t>
                      </a:r>
                      <a:endParaRPr lang="en-US" sz="1700" baseline="0" dirty="0" smtClean="0"/>
                    </a:p>
                    <a:p>
                      <a:pPr algn="ctr"/>
                      <a:r>
                        <a:rPr lang="en-US" sz="1700" baseline="0" dirty="0" smtClean="0"/>
                        <a:t>Factor Analysis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Regression &amp; Prediction</a:t>
                      </a:r>
                      <a:endParaRPr lang="en-US" sz="1700" dirty="0"/>
                    </a:p>
                  </a:txBody>
                  <a:tcPr marT="43223" marB="43223"/>
                </a:tc>
              </a:tr>
              <a:tr h="129669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4.</a:t>
                      </a:r>
                      <a:endParaRPr lang="en-US" sz="1700" dirty="0"/>
                    </a:p>
                  </a:txBody>
                  <a:tcPr marT="43223" marB="43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Ratio</a:t>
                      </a:r>
                      <a:endParaRPr lang="en-US" sz="1700" dirty="0"/>
                    </a:p>
                  </a:txBody>
                  <a:tcPr marT="43223" marB="43223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4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Concept, nature and scope of research in social sciences. Types of research fundamental, applied and action research, experimental and non- experimental research.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Variables, types and their measurement. Selection and formulation of research problem.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Hypothesis– importance, selection criteria (quality of workable hypothesis), formulation and testing of hypothesis.</a:t>
            </a:r>
          </a:p>
        </p:txBody>
      </p:sp>
    </p:spTree>
    <p:extLst>
      <p:ext uri="{BB962C8B-B14F-4D97-AF65-F5344CB8AC3E}">
        <p14:creationId xmlns:p14="http://schemas.microsoft.com/office/powerpoint/2010/main" val="31369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Choice of statistical test from paired or matched observation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1508" name="Picture 3" descr="http://www.healthknowledge.org.uk/sites/default/files/documents/publichealthtextbook/statistics/parametri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696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3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800" b="1" smtClean="0">
                <a:solidFill>
                  <a:schemeClr val="bg1"/>
                </a:solidFill>
              </a:rPr>
              <a:t/>
            </a:r>
            <a:br>
              <a:rPr lang="en-US" sz="28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Parametric and Non-parametric tests for comparing two or more groups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2" name="Picture 3" descr="http://www.healthknowledge.org.uk/sites/default/files/documents/publichealthtextbook/statistics/parametri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4" descr="http://www.healthknowledge.org.uk/sites/default/files/documents/publichealthtextbook/statistics/parametric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6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Parametric  Vs  Non- Parametric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.                </a:t>
            </a:r>
            <a:r>
              <a:rPr lang="en-US" sz="2000" b="1" dirty="0" smtClean="0">
                <a:ea typeface="+mn-ea"/>
              </a:rPr>
              <a:t>Parametric                                               Non-parametric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Assumed distribution</a:t>
            </a:r>
            <a:r>
              <a:rPr lang="en-US" sz="1600" dirty="0" smtClean="0">
                <a:ea typeface="+mn-ea"/>
              </a:rPr>
              <a:t>   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Normal</a:t>
            </a:r>
            <a:r>
              <a:rPr lang="en-US" sz="1600" dirty="0" smtClean="0">
                <a:ea typeface="+mn-ea"/>
              </a:rPr>
              <a:t>                                       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Any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Assumed variance</a:t>
            </a:r>
            <a:r>
              <a:rPr lang="en-US" sz="1600" dirty="0" smtClean="0">
                <a:ea typeface="+mn-ea"/>
              </a:rPr>
              <a:t>       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Homogeneous </a:t>
            </a:r>
            <a:r>
              <a:rPr lang="en-US" sz="1600" dirty="0" smtClean="0">
                <a:ea typeface="+mn-ea"/>
              </a:rPr>
              <a:t>                           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Any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Typical data              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Ratio or Interval                           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Ordinal or Nominal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Data set relationships 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Independent </a:t>
            </a:r>
            <a:r>
              <a:rPr lang="en-US" sz="1600" dirty="0" smtClean="0">
                <a:ea typeface="+mn-ea"/>
              </a:rPr>
              <a:t>                                     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Any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Usual central measure  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Mean</a:t>
            </a:r>
            <a:r>
              <a:rPr lang="en-US" sz="1600" dirty="0" smtClean="0">
                <a:ea typeface="+mn-ea"/>
              </a:rPr>
              <a:t>                                            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Median</a:t>
            </a:r>
          </a:p>
          <a:p>
            <a:pPr algn="l" eaLnBrk="1" hangingPunct="1">
              <a:defRPr/>
            </a:pPr>
            <a:r>
              <a:rPr lang="en-US" sz="1600" dirty="0" smtClean="0">
                <a:solidFill>
                  <a:schemeClr val="accent6"/>
                </a:solidFill>
                <a:ea typeface="+mn-ea"/>
              </a:rPr>
              <a:t>Benefits</a:t>
            </a:r>
            <a:r>
              <a:rPr lang="en-US" sz="1600" dirty="0" smtClean="0">
                <a:ea typeface="+mn-ea"/>
              </a:rPr>
              <a:t>              </a:t>
            </a:r>
            <a:r>
              <a:rPr lang="en-US" sz="1600" dirty="0" smtClean="0">
                <a:solidFill>
                  <a:srgbClr val="FF0000"/>
                </a:solidFill>
                <a:ea typeface="+mn-ea"/>
              </a:rPr>
              <a:t>Can draw more conclusions  Simplicity</a:t>
            </a:r>
            <a:r>
              <a:rPr lang="en-US" sz="1600" dirty="0" smtClean="0">
                <a:ea typeface="+mn-ea"/>
              </a:rPr>
              <a:t>;                                      </a:t>
            </a:r>
            <a:r>
              <a:rPr lang="en-US" sz="1600" dirty="0" smtClean="0">
                <a:solidFill>
                  <a:srgbClr val="00B050"/>
                </a:solidFill>
                <a:ea typeface="+mn-ea"/>
              </a:rPr>
              <a:t>Less affected by outliers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 </a:t>
            </a:r>
            <a:r>
              <a:rPr lang="en-US" sz="1600" b="1" dirty="0" smtClean="0">
                <a:ea typeface="+mn-ea"/>
              </a:rPr>
              <a:t>Tests</a:t>
            </a:r>
            <a:r>
              <a:rPr lang="en-US" sz="1600" dirty="0" smtClean="0">
                <a:ea typeface="+mn-ea"/>
              </a:rPr>
              <a:t> 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 Choosing                            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Choosing parametric test                             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Choosing a non-parametric test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 Correlation test                            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Pearson</a:t>
            </a:r>
            <a:r>
              <a:rPr lang="en-US" sz="1600" dirty="0" smtClean="0">
                <a:ea typeface="+mn-ea"/>
              </a:rPr>
              <a:t>                                                                          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Spearman</a:t>
            </a:r>
            <a:r>
              <a:rPr lang="en-US" sz="1600" dirty="0" smtClean="0">
                <a:ea typeface="+mn-ea"/>
              </a:rPr>
              <a:t> 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 Independent measures, 2 groups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Independent-measures t-test                     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Mann-Whitney test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 Independent measures, &gt;2 groups 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One-way, independent-measures </a:t>
            </a:r>
            <a:r>
              <a:rPr lang="en-US" sz="1600" dirty="0" err="1" smtClean="0">
                <a:solidFill>
                  <a:srgbClr val="C00000"/>
                </a:solidFill>
                <a:ea typeface="+mn-ea"/>
              </a:rPr>
              <a:t>ANOVA</a:t>
            </a:r>
            <a:r>
              <a:rPr lang="en-US" sz="1600" dirty="0" err="1" smtClean="0">
                <a:ea typeface="+mn-ea"/>
              </a:rPr>
              <a:t>,</a:t>
            </a:r>
            <a:r>
              <a:rPr lang="en-US" sz="1600" dirty="0" err="1" smtClean="0">
                <a:solidFill>
                  <a:srgbClr val="002060"/>
                </a:solidFill>
                <a:ea typeface="+mn-ea"/>
              </a:rPr>
              <a:t>Kruskal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-  Wallis test                                                                           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Repeated measures, 2 conditions     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Matched-pair t-test                                                </a:t>
            </a:r>
            <a:r>
              <a:rPr lang="en-US" sz="1600" dirty="0" err="1" smtClean="0">
                <a:solidFill>
                  <a:srgbClr val="002060"/>
                </a:solidFill>
                <a:ea typeface="+mn-ea"/>
              </a:rPr>
              <a:t>Wilcoxon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 test</a:t>
            </a:r>
          </a:p>
          <a:p>
            <a:pPr algn="l" eaLnBrk="1" hangingPunct="1">
              <a:defRPr/>
            </a:pPr>
            <a:r>
              <a:rPr lang="en-US" sz="1600" dirty="0" smtClean="0">
                <a:ea typeface="+mn-ea"/>
              </a:rPr>
              <a:t>Repeated measures, &gt;2 conditions  </a:t>
            </a:r>
            <a:r>
              <a:rPr lang="en-US" sz="1600" dirty="0" smtClean="0">
                <a:solidFill>
                  <a:srgbClr val="C00000"/>
                </a:solidFill>
                <a:ea typeface="+mn-ea"/>
              </a:rPr>
              <a:t>One-way, repeated measures ANOVA             </a:t>
            </a:r>
            <a:r>
              <a:rPr lang="en-US" sz="1600" dirty="0" smtClean="0">
                <a:solidFill>
                  <a:srgbClr val="002060"/>
                </a:solidFill>
                <a:ea typeface="+mn-ea"/>
              </a:rPr>
              <a:t>Friedman's test</a:t>
            </a:r>
          </a:p>
          <a:p>
            <a:pPr algn="l" eaLnBrk="1" hangingPunct="1">
              <a:defRPr/>
            </a:pPr>
            <a:r>
              <a:rPr lang="en-US" sz="2000" dirty="0" smtClean="0">
                <a:ea typeface="+mn-ea"/>
              </a:rPr>
              <a:t> </a:t>
            </a:r>
          </a:p>
          <a:p>
            <a:pPr eaLnBrk="1" hangingPunct="1"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23556" name="Picture 3" descr="http://www.healthknowledge.org.uk/sites/default/files/documents/publichealthtextbook/statistics/parametri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4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mtClean="0">
                <a:solidFill>
                  <a:srgbClr val="FF0000"/>
                </a:solidFill>
              </a:rPr>
              <a:t>Research</a:t>
            </a:r>
            <a:r>
              <a:rPr lang="en-US" sz="4000" smtClean="0"/>
              <a:t> </a:t>
            </a:r>
            <a:r>
              <a:rPr lang="en-US" sz="3600" smtClean="0">
                <a:solidFill>
                  <a:srgbClr val="00B050"/>
                </a:solidFill>
              </a:rPr>
              <a:t>is a journey not a destination…..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2" descr="C:\Users\AGAM MRIDU\Downloads\rm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072553">
            <a:off x="6139968" y="5751123"/>
            <a:ext cx="224975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+mn-ea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9691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Idea behind this lecture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increase understanding of key concepts related to data. ..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enhance idea of data analysis quantitatively.</a:t>
            </a:r>
          </a:p>
          <a:p>
            <a:pPr algn="l" eaLnBrk="1" hangingPunct="1"/>
            <a:r>
              <a:rPr lang="en-US" sz="2400" dirty="0" smtClean="0">
                <a:solidFill>
                  <a:schemeClr val="tx1"/>
                </a:solidFill>
              </a:rPr>
              <a:t>      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make statistical thinking popular.     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increase </a:t>
            </a:r>
            <a:r>
              <a:rPr lang="en-IN" sz="2400" dirty="0" smtClean="0">
                <a:solidFill>
                  <a:schemeClr val="tx1"/>
                </a:solidFill>
              </a:rPr>
              <a:t>understanding of theoretical concept</a:t>
            </a:r>
            <a:r>
              <a:rPr lang="en-US" sz="2400" dirty="0" smtClean="0">
                <a:solidFill>
                  <a:schemeClr val="tx1"/>
                </a:solidFill>
              </a:rPr>
              <a:t> of statistics without fear of complex formula.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To enhance idea of data analysis by software. 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Consequently, to develop interest in reading of research articles.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chemeClr val="tx1"/>
                </a:solidFill>
              </a:rPr>
              <a:t>Data: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Facts, especially numerical facts, collected together for reference or information.</a:t>
            </a:r>
          </a:p>
          <a:p>
            <a:pPr algn="l" eaLnBrk="1" hangingPunct="1"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Data:</a:t>
            </a:r>
            <a:r>
              <a:rPr lang="en-US" sz="2400" dirty="0" smtClean="0">
                <a:solidFill>
                  <a:schemeClr val="tx1"/>
                </a:solidFill>
              </a:rPr>
              <a:t> Set of observations collected on </a:t>
            </a:r>
            <a:r>
              <a:rPr lang="en-US" sz="2400" b="1" u="sng" dirty="0" smtClean="0">
                <a:solidFill>
                  <a:schemeClr val="tx1"/>
                </a:solidFill>
              </a:rPr>
              <a:t>variable</a:t>
            </a:r>
            <a:r>
              <a:rPr lang="en-US" sz="2400" dirty="0" smtClean="0">
                <a:solidFill>
                  <a:schemeClr val="tx1"/>
                </a:solidFill>
              </a:rPr>
              <a:t> is called data.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 dictionary defines data as facts or figures from which conclusions may be drawn.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It is a collective noun or plural </a:t>
            </a:r>
            <a:r>
              <a:rPr lang="en-US" sz="2400" dirty="0" err="1" smtClean="0">
                <a:solidFill>
                  <a:schemeClr val="tx1"/>
                </a:solidFill>
              </a:rPr>
              <a:t>noun.</a:t>
            </a:r>
            <a:r>
              <a:rPr lang="en-US" sz="2400" b="1" dirty="0" err="1" smtClean="0">
                <a:solidFill>
                  <a:schemeClr val="tx1"/>
                </a:solidFill>
              </a:rPr>
              <a:t>Datum</a:t>
            </a:r>
            <a:r>
              <a:rPr lang="en-US" sz="2400" dirty="0" smtClean="0">
                <a:solidFill>
                  <a:schemeClr val="tx1"/>
                </a:solidFill>
              </a:rPr>
              <a:t> is the singular form of the noun data.</a:t>
            </a:r>
          </a:p>
          <a:p>
            <a:pPr algn="l"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en-US" u="sng" smtClean="0">
                <a:solidFill>
                  <a:schemeClr val="bg1"/>
                </a:solidFill>
              </a:rPr>
              <a:t/>
            </a:r>
            <a:br>
              <a:rPr lang="en-US" u="sng" smtClean="0">
                <a:solidFill>
                  <a:schemeClr val="bg1"/>
                </a:solidFill>
              </a:rPr>
            </a:br>
            <a:r>
              <a:rPr lang="en-US" u="sng" smtClean="0">
                <a:solidFill>
                  <a:schemeClr val="bg1"/>
                </a:solidFill>
              </a:rPr>
              <a:t>Type of Data </a:t>
            </a:r>
            <a:br>
              <a:rPr lang="en-US" u="sng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1. Qualitative :  </a:t>
            </a:r>
            <a:r>
              <a:rPr lang="en-US" sz="2400" dirty="0" smtClean="0">
                <a:solidFill>
                  <a:schemeClr val="tx1"/>
                </a:solidFill>
              </a:rPr>
              <a:t>Nonnumeric</a:t>
            </a: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2. Quantitative : </a:t>
            </a:r>
            <a:r>
              <a:rPr lang="en-US" sz="2400" dirty="0" smtClean="0">
                <a:solidFill>
                  <a:schemeClr val="tx1"/>
                </a:solidFill>
              </a:rPr>
              <a:t>Numeric</a:t>
            </a: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                         Qualitative Classification of Data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 One way classification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/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     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Two way classification</a:t>
            </a:r>
          </a:p>
          <a:p>
            <a:pPr algn="l"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86200" y="2971800"/>
          <a:ext cx="3657600" cy="14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      Class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 Number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40" marB="45740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       Rural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65</a:t>
                      </a:r>
                      <a:endParaRPr lang="en-US" sz="1800" dirty="0"/>
                    </a:p>
                  </a:txBody>
                  <a:tcPr marT="45740" marB="45740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       Urban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35</a:t>
                      </a:r>
                      <a:endParaRPr lang="en-US" sz="1800" dirty="0"/>
                    </a:p>
                  </a:txBody>
                  <a:tcPr marT="45740" marB="45740"/>
                </a:tc>
              </a:tr>
              <a:tr h="3659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 </a:t>
                      </a:r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</a:t>
                      </a:r>
                      <a:r>
                        <a:rPr lang="en-US" sz="1800" b="1" dirty="0" smtClean="0"/>
                        <a:t>100</a:t>
                      </a:r>
                      <a:endParaRPr lang="en-US" sz="1800" b="1" dirty="0"/>
                    </a:p>
                  </a:txBody>
                  <a:tcPr marT="45740" marB="4574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4724400"/>
          <a:ext cx="5410200" cy="1997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3658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Faculty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Boys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Girls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5" marB="45735"/>
                </a:tc>
              </a:tr>
              <a:tr h="3658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Arts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350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550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3658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Science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175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5335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Commerce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en-US" sz="1800" dirty="0"/>
                    </a:p>
                  </a:txBody>
                  <a:tcPr marT="45735" marB="45735"/>
                </a:tc>
              </a:tr>
              <a:tr h="36587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625</a:t>
                      </a:r>
                      <a:endParaRPr lang="en-US" sz="1800" b="1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375</a:t>
                      </a:r>
                      <a:endParaRPr lang="en-US" sz="1800" b="1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1000</a:t>
                      </a:r>
                      <a:endParaRPr lang="en-US" sz="1800" b="1" dirty="0"/>
                    </a:p>
                  </a:txBody>
                  <a:tcPr marT="45735" marB="4573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2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bg1"/>
                </a:solidFill>
              </a:rPr>
              <a:t>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en-US" sz="2400" b="1" smtClean="0"/>
              <a:t>Three way classification</a:t>
            </a:r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endParaRPr lang="en-US" sz="2400" b="1" smtClean="0"/>
          </a:p>
          <a:p>
            <a:pPr algn="l" eaLnBrk="1" hangingPunct="1"/>
            <a:endParaRPr lang="en-US" sz="2400" b="1" smtClean="0"/>
          </a:p>
          <a:p>
            <a:pPr algn="l" eaLnBrk="1" hangingPunct="1">
              <a:buFont typeface="Wingdings" pitchFamily="2" charset="2"/>
              <a:buChar char="§"/>
            </a:pPr>
            <a:r>
              <a:rPr lang="en-US" sz="2400" b="1" smtClean="0"/>
              <a:t>Multi way classification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09800"/>
          <a:ext cx="8839200" cy="363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11884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Caste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Sex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Class-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  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Hi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Boys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ndu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Girls</a:t>
                      </a:r>
                    </a:p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      Mu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Boys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Slim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Girls</a:t>
                      </a:r>
                    </a:p>
                    <a:p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        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Boys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7030A0"/>
                          </a:solidFill>
                        </a:rPr>
                        <a:t>Kh</a:t>
                      </a:r>
                      <a:endParaRPr lang="en-US" sz="180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Girls</a:t>
                      </a:r>
                    </a:p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</a:t>
                      </a:r>
                      <a:r>
                        <a:rPr lang="en-US" sz="1800" dirty="0" err="1" smtClean="0">
                          <a:solidFill>
                            <a:srgbClr val="00B0F0"/>
                          </a:solidFill>
                        </a:rPr>
                        <a:t>Chr</a:t>
                      </a:r>
                      <a:endParaRPr lang="en-US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Boys  </a:t>
                      </a:r>
                    </a:p>
                    <a:p>
                      <a:endParaRPr lang="en-US" sz="1800" dirty="0">
                        <a:solidFill>
                          <a:srgbClr val="00B0F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B0F0"/>
                          </a:solidFill>
                        </a:rPr>
                        <a:t>istan</a:t>
                      </a:r>
                      <a:endParaRPr lang="en-US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Girls</a:t>
                      </a:r>
                    </a:p>
                    <a:p>
                      <a:endParaRPr lang="en-US" sz="18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en-US" sz="1800" dirty="0">
                        <a:solidFill>
                          <a:srgbClr val="00B0F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0" marB="45710"/>
                </a:tc>
              </a:tr>
              <a:tr h="6113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U. G.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6200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6113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P. G.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1400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6113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Ph.</a:t>
                      </a:r>
                      <a:r>
                        <a:rPr lang="en-US" sz="1800" baseline="0" dirty="0" smtClean="0">
                          <a:solidFill>
                            <a:srgbClr val="00B050"/>
                          </a:solidFill>
                        </a:rPr>
                        <a:t> D.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05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 marT="45710" marB="45710"/>
                </a:tc>
              </a:tr>
              <a:tr h="61133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Total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8000</a:t>
                      </a:r>
                      <a:endParaRPr lang="en-US" sz="1800" dirty="0"/>
                    </a:p>
                  </a:txBody>
                  <a:tcPr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6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mtClean="0">
                <a:solidFill>
                  <a:schemeClr val="bg1"/>
                </a:solidFill>
              </a:rPr>
              <a:t>Cont.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 dpi="0" rotWithShape="1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Quantitative  Classification of Data</a:t>
            </a:r>
          </a:p>
          <a:p>
            <a:pPr eaLnBrk="1" hangingPunct="1"/>
            <a:endParaRPr lang="en-US" sz="28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Ascending Order :    </a:t>
            </a:r>
            <a:r>
              <a:rPr lang="en-US" sz="2400" dirty="0" smtClean="0">
                <a:solidFill>
                  <a:schemeClr val="tx1"/>
                </a:solidFill>
              </a:rPr>
              <a:t>22,34,37,46,48,49,50,53,56,59,67,69,70,73.</a:t>
            </a: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Descending Order:</a:t>
            </a:r>
            <a:r>
              <a:rPr lang="en-US" sz="2400" dirty="0" smtClean="0">
                <a:solidFill>
                  <a:schemeClr val="tx1"/>
                </a:solidFill>
              </a:rPr>
              <a:t>   73,70,69,67,59,56,53,50,49,48,46,37,34,22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Discrete Data: </a:t>
            </a:r>
            <a:r>
              <a:rPr lang="en-US" sz="2400" dirty="0" smtClean="0">
                <a:solidFill>
                  <a:schemeClr val="tx1"/>
                </a:solidFill>
              </a:rPr>
              <a:t>are numeric data that have a finite number of               possible values.</a:t>
            </a: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Continuous Data</a:t>
            </a:r>
            <a:r>
              <a:rPr lang="en-US" sz="2400" dirty="0" smtClean="0">
                <a:solidFill>
                  <a:schemeClr val="tx1"/>
                </a:solidFill>
              </a:rPr>
              <a:t>:  have infinite possibilities .</a:t>
            </a:r>
          </a:p>
          <a:p>
            <a:pPr algn="l" eaLnBrk="1" hangingPunct="1"/>
            <a:endParaRPr lang="en-US" sz="240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Grouped Data: </a:t>
            </a:r>
            <a:r>
              <a:rPr lang="en-US" sz="2400" dirty="0" err="1" smtClean="0">
                <a:solidFill>
                  <a:schemeClr val="tx1"/>
                </a:solidFill>
              </a:rPr>
              <a:t>Organised</a:t>
            </a:r>
            <a:r>
              <a:rPr lang="en-US" sz="2400" dirty="0" smtClean="0">
                <a:solidFill>
                  <a:schemeClr val="tx1"/>
                </a:solidFill>
              </a:rPr>
              <a:t> data ( in certain groups )</a:t>
            </a:r>
          </a:p>
          <a:p>
            <a:pPr algn="l" eaLnBrk="1" hangingPunct="1"/>
            <a:r>
              <a:rPr lang="en-US" sz="2400" b="1" dirty="0" smtClean="0">
                <a:solidFill>
                  <a:schemeClr val="tx1"/>
                </a:solidFill>
              </a:rPr>
              <a:t>Ungrouped Data : </a:t>
            </a:r>
            <a:r>
              <a:rPr lang="en-US" sz="2400" dirty="0" smtClean="0">
                <a:solidFill>
                  <a:schemeClr val="tx1"/>
                </a:solidFill>
              </a:rPr>
              <a:t>Raw data</a:t>
            </a:r>
          </a:p>
        </p:txBody>
      </p:sp>
    </p:spTree>
    <p:extLst>
      <p:ext uri="{BB962C8B-B14F-4D97-AF65-F5344CB8AC3E}">
        <p14:creationId xmlns:p14="http://schemas.microsoft.com/office/powerpoint/2010/main" val="150892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u="sng" smtClean="0">
                <a:solidFill>
                  <a:schemeClr val="bg1"/>
                </a:solidFill>
              </a:rPr>
              <a:t/>
            </a:r>
            <a:br>
              <a:rPr lang="en-US" u="sng" smtClean="0">
                <a:solidFill>
                  <a:schemeClr val="bg1"/>
                </a:solidFill>
              </a:rPr>
            </a:br>
            <a:r>
              <a:rPr lang="en-US" smtClean="0">
                <a:solidFill>
                  <a:schemeClr val="bg1"/>
                </a:solidFill>
              </a:rPr>
              <a:t>Variables-</a:t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Variable:</a:t>
            </a:r>
            <a:r>
              <a:rPr lang="en-US" sz="2400" dirty="0" smtClean="0">
                <a:solidFill>
                  <a:schemeClr val="tx1"/>
                </a:solidFill>
                <a:ea typeface="+mn-ea"/>
              </a:rPr>
              <a:t> Any phenomenon which takes more than one different values is called variable. </a:t>
            </a:r>
          </a:p>
          <a:p>
            <a:pPr algn="l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or</a:t>
            </a:r>
          </a:p>
          <a:p>
            <a:pPr algn="l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 A characteristic, number, or quantity that increases or decreases over time, or takes different values in different situations.</a:t>
            </a:r>
          </a:p>
          <a:p>
            <a:pPr algn="l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EX. Height, weight, income, sex, mob. No., blood pressure, Blood group … are some example.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  <a:ea typeface="+mn-ea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Qualitative Variable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 Quantitative Variable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                                             1. Discrete Variable</a:t>
            </a: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1"/>
                </a:solidFill>
                <a:ea typeface="+mn-ea"/>
              </a:rPr>
              <a:t>                                             2. Continuous Variable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</a:rPr>
              <a:t/>
            </a:r>
            <a:br>
              <a:rPr lang="en-US" dirty="0" smtClean="0">
                <a:solidFill>
                  <a:schemeClr val="tx1"/>
                </a:solidFill>
                <a:ea typeface="+mn-ea"/>
              </a:rPr>
            </a:br>
            <a:r>
              <a:rPr lang="en-US" dirty="0" smtClean="0">
                <a:solidFill>
                  <a:schemeClr val="tx1"/>
                </a:solidFill>
                <a:ea typeface="+mn-ea"/>
              </a:rPr>
              <a:t/>
            </a:r>
            <a:br>
              <a:rPr lang="en-US" dirty="0" smtClean="0">
                <a:solidFill>
                  <a:schemeClr val="tx1"/>
                </a:solidFill>
                <a:ea typeface="+mn-ea"/>
              </a:rPr>
            </a:br>
            <a:endParaRPr lang="en-US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487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716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Types of Measurement Scales</a:t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60000"/>
              </a:lnSpc>
              <a:defRPr/>
            </a:pPr>
            <a:endParaRPr lang="en-US" i="1" dirty="0">
              <a:solidFill>
                <a:schemeClr val="tx1"/>
              </a:solidFill>
              <a:ea typeface="+mn-ea"/>
            </a:endParaRPr>
          </a:p>
          <a:p>
            <a:pPr eaLnBrk="1" hangingPunct="1">
              <a:lnSpc>
                <a:spcPct val="60000"/>
              </a:lnSpc>
              <a:defRPr/>
            </a:pPr>
            <a:endParaRPr lang="en-US" i="1" dirty="0">
              <a:solidFill>
                <a:schemeClr val="tx1"/>
              </a:solidFill>
              <a:ea typeface="+mn-ea"/>
            </a:endParaRPr>
          </a:p>
          <a:p>
            <a:pPr marL="742950" indent="-742950" eaLnBrk="1" hangingPunct="1">
              <a:lnSpc>
                <a:spcPct val="85000"/>
              </a:lnSpc>
              <a:buFontTx/>
              <a:buAutoNum type="arabicPeriod"/>
              <a:defRPr/>
            </a:pPr>
            <a:r>
              <a:rPr lang="en-US" b="1" dirty="0">
                <a:solidFill>
                  <a:schemeClr val="tx1"/>
                </a:solidFill>
                <a:ea typeface="+mn-ea"/>
              </a:rPr>
              <a:t>Nominal</a:t>
            </a:r>
          </a:p>
          <a:p>
            <a:pPr marL="742950" indent="-742950" eaLnBrk="1" hangingPunct="1">
              <a:lnSpc>
                <a:spcPct val="85000"/>
              </a:lnSpc>
              <a:buFontTx/>
              <a:buAutoNum type="arabicPeriod"/>
              <a:defRPr/>
            </a:pPr>
            <a:endParaRPr lang="en-US" b="1" dirty="0">
              <a:solidFill>
                <a:schemeClr val="tx1"/>
              </a:solidFill>
              <a:ea typeface="+mn-ea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ea typeface="+mn-ea"/>
              </a:rPr>
              <a:t>2</a:t>
            </a:r>
            <a:r>
              <a:rPr lang="en-US" b="1" dirty="0">
                <a:solidFill>
                  <a:schemeClr val="tx1"/>
                </a:solidFill>
                <a:ea typeface="+mn-ea"/>
              </a:rPr>
              <a:t>. Ordinal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b="1" dirty="0">
              <a:solidFill>
                <a:schemeClr val="tx1"/>
              </a:solidFill>
              <a:ea typeface="+mn-ea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ea typeface="+mn-ea"/>
              </a:rPr>
              <a:t>3</a:t>
            </a:r>
            <a:r>
              <a:rPr lang="en-US" b="1" dirty="0">
                <a:solidFill>
                  <a:schemeClr val="tx1"/>
                </a:solidFill>
                <a:ea typeface="+mn-ea"/>
              </a:rPr>
              <a:t>. Interval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b="1" dirty="0">
              <a:solidFill>
                <a:schemeClr val="tx1"/>
              </a:solidFill>
              <a:ea typeface="+mn-ea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b="1" dirty="0" smtClean="0">
                <a:solidFill>
                  <a:schemeClr val="tx1"/>
                </a:solidFill>
                <a:ea typeface="+mn-ea"/>
              </a:rPr>
              <a:t>4</a:t>
            </a:r>
            <a:r>
              <a:rPr lang="en-US" b="1" dirty="0">
                <a:solidFill>
                  <a:schemeClr val="tx1"/>
                </a:solidFill>
                <a:ea typeface="+mn-ea"/>
              </a:rPr>
              <a:t>. Ratio</a:t>
            </a:r>
            <a:endParaRPr lang="en-US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29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1191</Words>
  <Application>Microsoft Office PowerPoint</Application>
  <PresentationFormat>On-screen Show (4:3)</PresentationFormat>
  <Paragraphs>402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Topics covered</vt:lpstr>
      <vt:lpstr>Idea behind this lecture</vt:lpstr>
      <vt:lpstr>Data</vt:lpstr>
      <vt:lpstr> Type of Data  </vt:lpstr>
      <vt:lpstr>Cont.</vt:lpstr>
      <vt:lpstr>Cont.</vt:lpstr>
      <vt:lpstr> Variables- </vt:lpstr>
      <vt:lpstr> Types of Measurement Scales </vt:lpstr>
      <vt:lpstr>Comparison of Various Levels of Measurement</vt:lpstr>
      <vt:lpstr>   Types of Data and Level of  Measurement  </vt:lpstr>
      <vt:lpstr>Data Analysis</vt:lpstr>
      <vt:lpstr>Contd.</vt:lpstr>
      <vt:lpstr>Why is it important to know statistics</vt:lpstr>
      <vt:lpstr>What is Statistics? Where does this Data come from?</vt:lpstr>
      <vt:lpstr>Meaning of Statistics</vt:lpstr>
      <vt:lpstr>Nature of Statistics</vt:lpstr>
      <vt:lpstr>Statistical Methods</vt:lpstr>
      <vt:lpstr>Contd.</vt:lpstr>
      <vt:lpstr>Choice of statistical test from paired or matched observation</vt:lpstr>
      <vt:lpstr>  Parametric and Non-parametric tests for comparing two or more groups </vt:lpstr>
      <vt:lpstr>Parametric  Vs  Non- Parametric</vt:lpstr>
      <vt:lpstr>Research is a journey not a destination…..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8</cp:revision>
  <dcterms:created xsi:type="dcterms:W3CDTF">2020-04-05T17:35:59Z</dcterms:created>
  <dcterms:modified xsi:type="dcterms:W3CDTF">2020-04-06T02:57:16Z</dcterms:modified>
</cp:coreProperties>
</file>