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58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B96F22-6F29-42E7-AF91-75B96A8A1C0D}" type="datetimeFigureOut">
              <a:rPr lang="en-IN" smtClean="0"/>
              <a:t>23-04-2020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474D81-A0E4-4D00-9225-72479E82EA5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8304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74D81-A0E4-4D00-9225-72479E82EA51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44938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74D81-A0E4-4D00-9225-72479E82EA51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44938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74D81-A0E4-4D00-9225-72479E82EA51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44938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74D81-A0E4-4D00-9225-72479E82EA51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44938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474D81-A0E4-4D00-9225-72479E82EA51}" type="slidenum">
              <a:rPr lang="en-IN" smtClean="0"/>
              <a:t>11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4493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266088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5231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03437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9269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75817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6955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23-04-2020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7322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23-04-2020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413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23-04-2020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16203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7348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A2CE60-4DFC-4032-89A3-F84CBDF08E67}" type="datetimeFigureOut">
              <a:rPr lang="en-IN" smtClean="0"/>
              <a:t>23-04-2020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38268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A2CE60-4DFC-4032-89A3-F84CBDF08E67}" type="datetimeFigureOut">
              <a:rPr lang="en-IN" smtClean="0"/>
              <a:t>23-04-2020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D3530-89F0-495D-BB04-AC6F1A5A385E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0538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4" y="228600"/>
            <a:ext cx="8964488" cy="6400800"/>
          </a:xfrm>
        </p:spPr>
        <p:txBody>
          <a:bodyPr>
            <a:normAutofit lnSpcReduction="10000"/>
          </a:bodyPr>
          <a:lstStyle/>
          <a:p>
            <a:r>
              <a:rPr lang="en-IN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AHE 606</a:t>
            </a:r>
            <a:r>
              <a:rPr lang="en-US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(</a:t>
            </a:r>
            <a:r>
              <a:rPr lang="en-IN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RESEARCH METHODOLOGY IN VETERINARY AND ANIMAL HUSBANDRY EXTENSION</a:t>
            </a:r>
            <a:r>
              <a:rPr lang="en-US" sz="2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)</a:t>
            </a:r>
            <a: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/>
            </a:r>
            <a:br>
              <a:rPr lang="en-US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</a:br>
            <a:endParaRPr lang="en-IN" sz="20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endParaRPr lang="en-IN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r>
              <a:rPr lang="en-IN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Department of Veterinary &amp; Animal Husbandry Extension Education, BVC</a:t>
            </a:r>
            <a:endParaRPr lang="en-IN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295400" y="1191787"/>
            <a:ext cx="3200400" cy="1502626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860032" y="3212976"/>
            <a:ext cx="3200400" cy="1802892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43100" y="3212976"/>
            <a:ext cx="1905000" cy="19050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089780" y="2412876"/>
            <a:ext cx="1166275" cy="1752600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256055" y="1268760"/>
            <a:ext cx="2957469" cy="1656183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2312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b="1" dirty="0">
                <a:latin typeface="Caxton-BoldItalic" pitchFamily="2" charset="0"/>
              </a:rPr>
              <a:t>Hypothesis Test for </a:t>
            </a:r>
            <a:r>
              <a:rPr lang="en-IN" b="1" dirty="0" smtClean="0">
                <a:latin typeface="Caxton-BoldItalic" pitchFamily="2" charset="0"/>
              </a:rPr>
              <a:t>……….</a:t>
            </a:r>
            <a:endParaRPr lang="en-US" b="1" dirty="0">
              <a:latin typeface="Caxton-BoldItali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86400"/>
          </a:xfrm>
        </p:spPr>
        <p:txBody>
          <a:bodyPr>
            <a:normAutofit fontScale="47500" lnSpcReduction="20000"/>
          </a:bodyPr>
          <a:lstStyle/>
          <a:p>
            <a:pPr marL="0" indent="0" algn="just">
              <a:lnSpc>
                <a:spcPct val="170000"/>
              </a:lnSpc>
              <a:buNone/>
            </a:pPr>
            <a:r>
              <a:rPr lang="en-IN" sz="42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IN" sz="42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IN" sz="4200" b="1" dirty="0" err="1" smtClean="0">
                <a:latin typeface="Times New Roman" pitchFamily="18" charset="0"/>
                <a:cs typeface="Times New Roman" pitchFamily="18" charset="0"/>
              </a:rPr>
              <a:t>Analyze</a:t>
            </a:r>
            <a:r>
              <a:rPr lang="en-IN" sz="4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4200" b="1" dirty="0">
                <a:latin typeface="Times New Roman" pitchFamily="18" charset="0"/>
                <a:cs typeface="Times New Roman" pitchFamily="18" charset="0"/>
              </a:rPr>
              <a:t>sample </a:t>
            </a:r>
            <a:r>
              <a:rPr lang="en-IN" sz="4200" b="1" dirty="0" smtClean="0">
                <a:latin typeface="Times New Roman" pitchFamily="18" charset="0"/>
                <a:cs typeface="Times New Roman" pitchFamily="18" charset="0"/>
              </a:rPr>
              <a:t>data</a:t>
            </a:r>
          </a:p>
          <a:p>
            <a:pPr marL="0" indent="0" algn="just">
              <a:lnSpc>
                <a:spcPct val="170000"/>
              </a:lnSpc>
              <a:buNone/>
            </a:pPr>
            <a:endParaRPr lang="en-IN" sz="2800" b="1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70000"/>
              </a:lnSpc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Using 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sample data, conduct a one-sample t-test. This involves finding the standard error, degrees of freedom, test statistic, and the P-value associated with the test statistic.</a:t>
            </a:r>
          </a:p>
          <a:p>
            <a:pPr marL="514350" indent="-514350" algn="just">
              <a:lnSpc>
                <a:spcPct val="170000"/>
              </a:lnSpc>
              <a:buFont typeface="+mj-lt"/>
              <a:buAutoNum type="arabicPeriod"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Standard 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error. Compute the standard error (SE) of the sampling distribution.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		SE 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= s * </a:t>
            </a:r>
            <a:r>
              <a:rPr lang="en-IN" sz="2800" b="1" dirty="0" err="1">
                <a:latin typeface="Times New Roman" pitchFamily="18" charset="0"/>
                <a:cs typeface="Times New Roman" pitchFamily="18" charset="0"/>
              </a:rPr>
              <a:t>sqrt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{ ( 1/n ) * [ ( N - n ) / ( N - 1 ) ] }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where s is the standard deviation of the sample, N is the population size, and n is the sample size. When the population size is much larger (at least 20 times larger) than the sample size, the standard error can be approximated 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by: 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	SE 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= s / </a:t>
            </a:r>
            <a:r>
              <a:rPr lang="en-IN" sz="2800" b="1" dirty="0" err="1">
                <a:latin typeface="Times New Roman" pitchFamily="18" charset="0"/>
                <a:cs typeface="Times New Roman" pitchFamily="18" charset="0"/>
              </a:rPr>
              <a:t>sqrt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( n )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2.           Degrees 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of freedom. The degrees of freedom (DF) is equal to the sample size (n) minus one. Thus, DF = n - 1.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3.            Test 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statistic. The test statistic is a t-score (t) defined by the following equation.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		t 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= (x - μ) / SE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where x is the sample mean, μ is the hypothesized population mean in the null hypothesis, and SE is the standard error.</a:t>
            </a:r>
          </a:p>
          <a:p>
            <a:pPr marL="0" indent="0" algn="just">
              <a:lnSpc>
                <a:spcPct val="170000"/>
              </a:lnSpc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4. 	P-value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. The P-value is the probability of observing a sample statistic as extreme as the test statistic. Since the test statistic is a t-score, use the t Distribution Calculator to assess the probability associated with the t-score, given the degrees of freedom computed above. (See sample problems at the end of this lesson for examples of how this is done.)</a:t>
            </a:r>
          </a:p>
        </p:txBody>
      </p:sp>
    </p:spTree>
    <p:extLst>
      <p:ext uri="{BB962C8B-B14F-4D97-AF65-F5344CB8AC3E}">
        <p14:creationId xmlns:p14="http://schemas.microsoft.com/office/powerpoint/2010/main" val="3431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b="1" dirty="0">
                <a:latin typeface="Caxton-BoldItalic" pitchFamily="2" charset="0"/>
              </a:rPr>
              <a:t>Hypothesis Test for </a:t>
            </a:r>
            <a:r>
              <a:rPr lang="en-IN" b="1" dirty="0" smtClean="0">
                <a:latin typeface="Caxton-BoldItalic" pitchFamily="2" charset="0"/>
              </a:rPr>
              <a:t>……….</a:t>
            </a:r>
            <a:endParaRPr lang="en-US" b="1" dirty="0">
              <a:latin typeface="Caxton-BoldItali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864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4. Interpret 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Results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	If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the sample findings are unlikely, given the null hypothesis, the researcher rejects the null hypothesis. Typically, this involves comparing the P-value to the significance level, and rejecting the null hypothesis when the P-value is less than the significance level.</a:t>
            </a:r>
          </a:p>
        </p:txBody>
      </p:sp>
    </p:spTree>
    <p:extLst>
      <p:ext uri="{BB962C8B-B14F-4D97-AF65-F5344CB8AC3E}">
        <p14:creationId xmlns:p14="http://schemas.microsoft.com/office/powerpoint/2010/main" val="3431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US" b="1" dirty="0" smtClean="0">
                <a:latin typeface="Caxton-BoldItalic" pitchFamily="2" charset="0"/>
              </a:rPr>
              <a:t>Topics covered</a:t>
            </a:r>
            <a:endParaRPr lang="en-US" b="1" dirty="0">
              <a:latin typeface="Caxton-BoldItali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864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Hypothesis</a:t>
            </a:r>
            <a:r>
              <a:rPr lang="en-IN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– importance, selection criteria (quality of workable hypothesis), formulation and testing of hypothesis.</a:t>
            </a:r>
          </a:p>
        </p:txBody>
      </p:sp>
    </p:spTree>
    <p:extLst>
      <p:ext uri="{BB962C8B-B14F-4D97-AF65-F5344CB8AC3E}">
        <p14:creationId xmlns:p14="http://schemas.microsoft.com/office/powerpoint/2010/main" val="3136910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xton-BoldItalic" pitchFamily="2" charset="0"/>
              </a:rPr>
              <a:t>What is Hypothesis Testing?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864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statistical hypothesis is an assumption about a population parameter. This assumption may or may not be true. Hypothesis testing refers to the formal procedures used by statisticians to accept or reject statistical hypotheses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>
              <a:lnSpc>
                <a:spcPct val="150000"/>
              </a:lnSpc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There are two types of statistical hypotheses.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Null 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hypothesis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. The null hypothesis, denoted by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H0,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is usually the hypothesis that sample observations result purely from chance.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Alternative 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hypothesis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. The alternative hypothesis, denoted by H1 or Ha, is the hypothesis that sample observations are influenced by some non-random cause.</a:t>
            </a:r>
          </a:p>
          <a:p>
            <a:pPr algn="just">
              <a:lnSpc>
                <a:spcPct val="150000"/>
              </a:lnSpc>
            </a:pP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24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xton-BoldItalic" pitchFamily="2" charset="0"/>
              </a:rPr>
              <a:t>Hypothesis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8640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A formal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process to determine whether to reject a null hypothesis, based on sample data. This process, called hypothesis testing, consists of four steps.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1. State 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the hypotheses.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This involves stating the null and alternative hypotheses. The hypotheses are stated in such a way that they are mutually exclusive. That is, if one is true, the other must be false.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Formulate 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an analysis plan.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The analysis plan describes how to use sample data to evaluate the null hypothesis. The evaluation often focuses around a single test statistic.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3. Analyse 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sample data.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Find the value of the test statistic (mean score, proportion, t-score, z-score, etc.) described in the analysis plan.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4. Interpret 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results.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Apply the decision rule described in the analysis plan. If the value of the test statistic is unlikely, based on the null hypothesis, reject the null hypothesis. </a:t>
            </a:r>
          </a:p>
        </p:txBody>
      </p:sp>
    </p:spTree>
    <p:extLst>
      <p:ext uri="{BB962C8B-B14F-4D97-AF65-F5344CB8AC3E}">
        <p14:creationId xmlns:p14="http://schemas.microsoft.com/office/powerpoint/2010/main" val="409024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xton-BoldItalic" pitchFamily="2" charset="0"/>
              </a:rPr>
              <a:t>Decision Errors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8640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Two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types of errors can result from a hypothesis test.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Type I error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A Type I error occurs when the researcher rejects a null hypothesis when it is true. The probability of committing a Type I error is called the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significance level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This probability is also called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alpha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and is often denoted by α.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Type II error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. A Type II error occurs when the researcher fails to reject a null hypothesis that is false. The probability of committing a Type II error is called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Beta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, and is often denoted by β. The probability of 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not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committing a Type II error is called the </a:t>
            </a:r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Power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 of the test.</a:t>
            </a:r>
            <a:endParaRPr lang="en-IN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024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latin typeface="Caxton-BoldItalic" pitchFamily="2" charset="0"/>
              </a:rPr>
              <a:t>Power of a Hypothesis Test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86400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probability of not committing a Type II error is called the power of a hypothesis test.</a:t>
            </a:r>
          </a:p>
          <a:p>
            <a:pPr algn="just">
              <a:lnSpc>
                <a:spcPct val="150000"/>
              </a:lnSpc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Factors 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That Affect Power</a:t>
            </a:r>
          </a:p>
          <a:p>
            <a:pPr algn="just">
              <a:lnSpc>
                <a:spcPct val="150000"/>
              </a:lnSpc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The power of a hypothesis test is affected by three factors.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Sample 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size (n).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Other things being equal, the greater the sample size, the greater the power of the test.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2. Significance 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level (α).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The higher the significance level, the higher the power of the test.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3. The 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"true" value of the parameter being tested.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The greater the difference between the "true" value of a parameter and the value specified in the null hypothesis, the greater the power of the test. </a:t>
            </a:r>
          </a:p>
        </p:txBody>
      </p:sp>
    </p:spTree>
    <p:extLst>
      <p:ext uri="{BB962C8B-B14F-4D97-AF65-F5344CB8AC3E}">
        <p14:creationId xmlns:p14="http://schemas.microsoft.com/office/powerpoint/2010/main" val="409024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b="1" dirty="0">
                <a:latin typeface="Caxton-BoldItalic" pitchFamily="2" charset="0"/>
              </a:rPr>
              <a:t>Hypothesis Test for a Mean</a:t>
            </a:r>
            <a:endParaRPr lang="en-US" b="1" dirty="0">
              <a:latin typeface="Caxton-BoldItali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864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To conduct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a hypothesis test of a mean, when the following conditions are met: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1.  The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sampling method is simple random sampling.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2. The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sampling distribution is 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normal</a:t>
            </a:r>
          </a:p>
          <a:p>
            <a:pPr algn="just">
              <a:lnSpc>
                <a:spcPct val="150000"/>
              </a:lnSpc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This approach consists of four steps: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1) state the hypotheses,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2) formulate an analysis plan,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en-IN" sz="2800" dirty="0" err="1">
                <a:latin typeface="Times New Roman" pitchFamily="18" charset="0"/>
                <a:cs typeface="Times New Roman" pitchFamily="18" charset="0"/>
              </a:rPr>
              <a:t>analyze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 sample data,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4) interpret results.</a:t>
            </a:r>
          </a:p>
        </p:txBody>
      </p:sp>
    </p:spTree>
    <p:extLst>
      <p:ext uri="{BB962C8B-B14F-4D97-AF65-F5344CB8AC3E}">
        <p14:creationId xmlns:p14="http://schemas.microsoft.com/office/powerpoint/2010/main" val="409024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b="1" dirty="0">
                <a:latin typeface="Caxton-BoldItalic" pitchFamily="2" charset="0"/>
              </a:rPr>
              <a:t>Hypothesis Test for </a:t>
            </a:r>
            <a:r>
              <a:rPr lang="en-IN" b="1" dirty="0" smtClean="0">
                <a:latin typeface="Caxton-BoldItalic" pitchFamily="2" charset="0"/>
              </a:rPr>
              <a:t>……….</a:t>
            </a:r>
            <a:endParaRPr lang="en-US" b="1" dirty="0">
              <a:latin typeface="Caxton-BoldItali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86400"/>
          </a:xfrm>
        </p:spPr>
        <p:txBody>
          <a:bodyPr>
            <a:normAutofit/>
          </a:bodyPr>
          <a:lstStyle/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State the Hypotheses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	Every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hypothesis test requires the analyst to state a null hypothesis and an alternative hypothesis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hypotheses are stated in such a way that they are mutually exclusive. That is, if one is true, the other must be false; and vice versa.</a:t>
            </a:r>
          </a:p>
        </p:txBody>
      </p:sp>
    </p:spTree>
    <p:extLst>
      <p:ext uri="{BB962C8B-B14F-4D97-AF65-F5344CB8AC3E}">
        <p14:creationId xmlns:p14="http://schemas.microsoft.com/office/powerpoint/2010/main" val="302212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N" b="1" dirty="0">
                <a:latin typeface="Caxton-BoldItalic" pitchFamily="2" charset="0"/>
              </a:rPr>
              <a:t>Hypothesis Test for </a:t>
            </a:r>
            <a:r>
              <a:rPr lang="en-IN" b="1" dirty="0" smtClean="0">
                <a:latin typeface="Caxton-BoldItalic" pitchFamily="2" charset="0"/>
              </a:rPr>
              <a:t>……….</a:t>
            </a:r>
            <a:endParaRPr lang="en-US" b="1" dirty="0">
              <a:latin typeface="Caxton-BoldItalic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763000" cy="548640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2. Formulate 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an Analysis Plan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analysis plan describes how to use sample data to accept or reject the null hypothesis. </a:t>
            </a:r>
            <a:endParaRPr lang="en-IN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It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should specify the following elements.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Significance 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level.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Often, researchers choose significance levels equal to 0.01, 0.05, or 0.10; but any value between 0 and 1 can be used.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IN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IN" sz="2800" b="1" dirty="0" smtClean="0">
                <a:latin typeface="Times New Roman" pitchFamily="18" charset="0"/>
                <a:cs typeface="Times New Roman" pitchFamily="18" charset="0"/>
              </a:rPr>
              <a:t>Test </a:t>
            </a:r>
            <a:r>
              <a:rPr lang="en-IN" sz="2800" b="1" dirty="0">
                <a:latin typeface="Times New Roman" pitchFamily="18" charset="0"/>
                <a:cs typeface="Times New Roman" pitchFamily="18" charset="0"/>
              </a:rPr>
              <a:t>method. </a:t>
            </a:r>
            <a:r>
              <a:rPr lang="en-IN" sz="2800" dirty="0">
                <a:latin typeface="Times New Roman" pitchFamily="18" charset="0"/>
                <a:cs typeface="Times New Roman" pitchFamily="18" charset="0"/>
              </a:rPr>
              <a:t>Use the one-sample t-test to determine whether the hypothesized mean differs significantly from the observed sample mean.</a:t>
            </a:r>
          </a:p>
        </p:txBody>
      </p:sp>
    </p:spTree>
    <p:extLst>
      <p:ext uri="{BB962C8B-B14F-4D97-AF65-F5344CB8AC3E}">
        <p14:creationId xmlns:p14="http://schemas.microsoft.com/office/powerpoint/2010/main" val="343173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724</TotalTime>
  <Words>304</Words>
  <Application>Microsoft Office PowerPoint</Application>
  <PresentationFormat>On-screen Show (4:3)</PresentationFormat>
  <Paragraphs>74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Topics covered</vt:lpstr>
      <vt:lpstr>What is Hypothesis Testing?</vt:lpstr>
      <vt:lpstr>Hypothesis Tests</vt:lpstr>
      <vt:lpstr>Decision Errors</vt:lpstr>
      <vt:lpstr>Power of a Hypothesis Test</vt:lpstr>
      <vt:lpstr>Hypothesis Test for a Mean</vt:lpstr>
      <vt:lpstr>Hypothesis Test for ……….</vt:lpstr>
      <vt:lpstr>Hypothesis Test for ……….</vt:lpstr>
      <vt:lpstr>Hypothesis Test for ……….</vt:lpstr>
      <vt:lpstr>Hypothesis Test for ……….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vipin</dc:creator>
  <cp:lastModifiedBy>vipin</cp:lastModifiedBy>
  <cp:revision>10</cp:revision>
  <dcterms:created xsi:type="dcterms:W3CDTF">2020-04-05T17:35:59Z</dcterms:created>
  <dcterms:modified xsi:type="dcterms:W3CDTF">2020-04-23T17:26:52Z</dcterms:modified>
</cp:coreProperties>
</file>