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6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837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191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08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719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751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69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525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43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96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34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48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E9D7C-7E7F-40DE-A5F2-71791409CB4A}" type="datetimeFigureOut">
              <a:rPr lang="en-IN" smtClean="0"/>
              <a:t>05-04-2020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8AEA-8FFE-4986-8282-2E0CB5DAE68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274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28600"/>
            <a:ext cx="8964488" cy="6400800"/>
          </a:xfrm>
        </p:spPr>
        <p:txBody>
          <a:bodyPr>
            <a:normAutofit lnSpcReduction="10000"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AHE 607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SOCIAL PSYCHOLOGY AND GROUP DYNAMICS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28420" y="1066800"/>
            <a:ext cx="2334360" cy="1752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2387" y="2276872"/>
            <a:ext cx="3200400" cy="18028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1645" y="3785284"/>
            <a:ext cx="1722284" cy="16843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7799" y="1066800"/>
            <a:ext cx="17526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6346" y="3717032"/>
            <a:ext cx="281208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Topics covered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Concept and types of groups; Typology and importance in rural development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Group structures - attraction, coalition, communication and power.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Processes in group development and group identity.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Factors affecting group performance; Conflicts in groups; Group belongingness.</a:t>
            </a:r>
            <a:endParaRPr lang="en-IN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Large confetti"/>
          <p:cNvSpPr>
            <a:spLocks noGrp="1" noChangeArrowheads="1"/>
          </p:cNvSpPr>
          <p:nvPr>
            <p:ph type="title"/>
          </p:nvPr>
        </p:nvSpPr>
        <p:spPr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b="1" dirty="0" smtClean="0">
                <a:latin typeface="Caxton-BoldItalic"/>
                <a:cs typeface="Times New Roman" pitchFamily="18" charset="0"/>
              </a:rPr>
              <a:t>What is a Group dynamics?</a:t>
            </a:r>
            <a:endParaRPr lang="en-US" b="1" dirty="0">
              <a:latin typeface="Caxton-BoldItalic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6115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 dynamics refers to the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attitudinal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behavioral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characteristics of a group.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Group dynamics concern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how groups form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their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 how they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function.</a:t>
            </a: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6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       </a:t>
            </a:r>
            <a:r>
              <a:rPr lang="en-US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Rural development</a:t>
            </a:r>
            <a:endParaRPr lang="en-IN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just"/>
            <a:r>
              <a:rPr lang="en-US" sz="2800" dirty="0"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  </a:t>
            </a:r>
            <a:r>
              <a:rPr lang="en-IN" dirty="0" smtClean="0">
                <a:latin typeface="+mj-lt"/>
                <a:cs typeface="Times New Roman" pitchFamily="18" charset="0"/>
              </a:rPr>
              <a:t>Development is </a:t>
            </a:r>
            <a:r>
              <a:rPr lang="en-IN" dirty="0" smtClean="0">
                <a:latin typeface="+mj-lt"/>
                <a:cs typeface="Times New Roman" pitchFamily="18" charset="0"/>
              </a:rPr>
              <a:t>the process of improving the </a:t>
            </a:r>
            <a:r>
              <a:rPr lang="en-IN" b="1" dirty="0" smtClean="0">
                <a:latin typeface="+mj-lt"/>
                <a:cs typeface="Times New Roman" pitchFamily="18" charset="0"/>
              </a:rPr>
              <a:t>quality</a:t>
            </a:r>
            <a:r>
              <a:rPr lang="en-IN" dirty="0" smtClean="0">
                <a:latin typeface="+mj-lt"/>
                <a:cs typeface="Times New Roman" pitchFamily="18" charset="0"/>
              </a:rPr>
              <a:t> of life and </a:t>
            </a:r>
            <a:r>
              <a:rPr lang="en-IN" b="1" dirty="0" smtClean="0">
                <a:latin typeface="+mj-lt"/>
                <a:cs typeface="Times New Roman" pitchFamily="18" charset="0"/>
              </a:rPr>
              <a:t>economic</a:t>
            </a:r>
            <a:r>
              <a:rPr lang="en-IN" dirty="0" smtClean="0">
                <a:latin typeface="+mj-lt"/>
                <a:cs typeface="Times New Roman" pitchFamily="18" charset="0"/>
              </a:rPr>
              <a:t> well-being of people living in relatively isolated and sparsely populated areas. </a:t>
            </a:r>
          </a:p>
          <a:p>
            <a:pPr algn="just"/>
            <a:r>
              <a:rPr lang="en-IN" dirty="0" smtClean="0">
                <a:latin typeface="+mj-lt"/>
                <a:cs typeface="Times New Roman" pitchFamily="18" charset="0"/>
              </a:rPr>
              <a:t>   Rural </a:t>
            </a:r>
            <a:r>
              <a:rPr lang="en-IN" dirty="0" smtClean="0">
                <a:latin typeface="+mj-lt"/>
                <a:cs typeface="Times New Roman" pitchFamily="18" charset="0"/>
              </a:rPr>
              <a:t>development actions are mainly and </a:t>
            </a:r>
            <a:r>
              <a:rPr lang="en-IN" b="1" dirty="0" smtClean="0">
                <a:latin typeface="+mj-lt"/>
                <a:cs typeface="Times New Roman" pitchFamily="18" charset="0"/>
              </a:rPr>
              <a:t>mostly </a:t>
            </a:r>
            <a:r>
              <a:rPr lang="en-IN" dirty="0" smtClean="0">
                <a:latin typeface="+mj-lt"/>
                <a:cs typeface="Times New Roman" pitchFamily="18" charset="0"/>
              </a:rPr>
              <a:t>to development aim for the </a:t>
            </a:r>
            <a:r>
              <a:rPr lang="en-IN" b="1" dirty="0" smtClean="0">
                <a:latin typeface="+mj-lt"/>
                <a:cs typeface="Times New Roman" pitchFamily="18" charset="0"/>
              </a:rPr>
              <a:t>social</a:t>
            </a:r>
            <a:r>
              <a:rPr lang="en-IN" dirty="0" smtClean="0">
                <a:latin typeface="+mj-lt"/>
                <a:cs typeface="Times New Roman" pitchFamily="18" charset="0"/>
              </a:rPr>
              <a:t> and </a:t>
            </a:r>
            <a:r>
              <a:rPr lang="en-IN" b="1" dirty="0" smtClean="0">
                <a:latin typeface="+mj-lt"/>
                <a:cs typeface="Times New Roman" pitchFamily="18" charset="0"/>
              </a:rPr>
              <a:t>economic</a:t>
            </a:r>
            <a:r>
              <a:rPr lang="en-IN" dirty="0" smtClean="0">
                <a:latin typeface="+mj-lt"/>
                <a:cs typeface="Times New Roman" pitchFamily="18" charset="0"/>
              </a:rPr>
              <a:t> development of the rural areas                                        </a:t>
            </a:r>
          </a:p>
          <a:p>
            <a:pPr algn="just">
              <a:buNone/>
            </a:pPr>
            <a:r>
              <a:rPr lang="en-US" sz="2400" dirty="0" smtClean="0">
                <a:latin typeface="+mj-lt"/>
                <a:cs typeface="Times New Roman" pitchFamily="18" charset="0"/>
              </a:rPr>
              <a:t>                                                                            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moseley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&amp; </a:t>
            </a:r>
            <a:r>
              <a:rPr lang="en-US" sz="20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malcolm</a:t>
            </a:r>
            <a:r>
              <a:rPr lang="en-US" sz="20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, 2003)</a:t>
            </a:r>
            <a:endParaRPr lang="en-IN" sz="2000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93577">
            <a:off x="6577087" y="192083"/>
            <a:ext cx="2066755" cy="147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4443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784976" cy="4272880"/>
          </a:xfr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sz="3200" b="1" dirty="0" smtClean="0">
                <a:latin typeface="+mn-lt"/>
                <a:cs typeface="Times New Roman" pitchFamily="18" charset="0"/>
              </a:rPr>
              <a:t>Need:</a:t>
            </a:r>
            <a:br>
              <a:rPr lang="en-US" sz="3200" b="1" dirty="0" smtClean="0"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latin typeface="+mn-lt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>It is the gap between what is and what ought to 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>be.</a:t>
            </a:r>
            <a:r>
              <a:rPr lang="en-US" sz="3200" b="1" dirty="0" smtClean="0">
                <a:latin typeface="+mn-lt"/>
                <a:cs typeface="Times New Roman" pitchFamily="18" charset="0"/>
              </a:rPr>
              <a:t/>
            </a:r>
            <a:br>
              <a:rPr lang="en-US" sz="3200" b="1" dirty="0" smtClean="0"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latin typeface="+mn-lt"/>
                <a:cs typeface="Times New Roman" pitchFamily="18" charset="0"/>
              </a:rPr>
              <a:t>Change:</a:t>
            </a:r>
            <a:br>
              <a:rPr lang="en-US" sz="3200" b="1" dirty="0" smtClean="0"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latin typeface="+mn-lt"/>
                <a:cs typeface="Times New Roman" pitchFamily="18" charset="0"/>
              </a:rPr>
              <a:t>R</a:t>
            </a:r>
            <a:r>
              <a:rPr lang="en-IN" sz="3200" dirty="0" err="1" smtClean="0"/>
              <a:t>efers</a:t>
            </a:r>
            <a:r>
              <a:rPr lang="en-IN" sz="3200" dirty="0" smtClean="0"/>
              <a:t> </a:t>
            </a:r>
            <a:r>
              <a:rPr lang="en-IN" sz="3200" dirty="0" smtClean="0"/>
              <a:t>to an alteration in the </a:t>
            </a:r>
            <a:r>
              <a:rPr lang="en-IN" sz="3200" b="1" dirty="0" smtClean="0"/>
              <a:t>social</a:t>
            </a:r>
            <a:r>
              <a:rPr lang="en-IN" sz="3200" dirty="0" smtClean="0"/>
              <a:t> order of a society. </a:t>
            </a:r>
            <a:r>
              <a:rPr lang="en-IN" sz="3200" b="1" dirty="0" smtClean="0"/>
              <a:t>Social change</a:t>
            </a:r>
            <a:r>
              <a:rPr lang="en-IN" sz="3200" dirty="0" smtClean="0"/>
              <a:t> may include </a:t>
            </a:r>
            <a:r>
              <a:rPr lang="en-IN" sz="3200" b="1" dirty="0" smtClean="0"/>
              <a:t>changes</a:t>
            </a:r>
            <a:r>
              <a:rPr lang="en-IN" sz="3200" dirty="0" smtClean="0"/>
              <a:t> in nature, </a:t>
            </a:r>
            <a:r>
              <a:rPr lang="en-IN" sz="3200" b="1" dirty="0" smtClean="0"/>
              <a:t>social</a:t>
            </a:r>
            <a:r>
              <a:rPr lang="en-IN" sz="3200" dirty="0" smtClean="0"/>
              <a:t> institutions, </a:t>
            </a:r>
            <a:r>
              <a:rPr lang="en-IN" sz="3200" b="1" dirty="0" smtClean="0"/>
              <a:t>social</a:t>
            </a:r>
            <a:r>
              <a:rPr lang="en-IN" sz="3200" dirty="0" smtClean="0"/>
              <a:t> behaviours, or </a:t>
            </a:r>
            <a:r>
              <a:rPr lang="en-IN" sz="3200" b="1" dirty="0" smtClean="0"/>
              <a:t>social</a:t>
            </a:r>
            <a:r>
              <a:rPr lang="en-IN" sz="3200" dirty="0" smtClean="0"/>
              <a:t> relations</a:t>
            </a:r>
            <a:r>
              <a:rPr lang="en-IN" sz="3200" dirty="0" smtClean="0"/>
              <a:t>.</a:t>
            </a:r>
            <a:br>
              <a:rPr lang="en-IN" sz="3200" dirty="0" smtClean="0"/>
            </a:br>
            <a:endParaRPr lang="en-U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4" name="Rectangle 2" descr="Large confetti"/>
          <p:cNvSpPr txBox="1">
            <a:spLocks noChangeArrowheads="1"/>
          </p:cNvSpPr>
          <p:nvPr/>
        </p:nvSpPr>
        <p:spPr>
          <a:xfrm>
            <a:off x="1336104" y="4455368"/>
            <a:ext cx="7772400" cy="2286000"/>
          </a:xfrm>
          <a:prstGeom prst="rect">
            <a:avLst/>
          </a:prstGeo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Why Group is necessary for Change</a:t>
            </a:r>
            <a:br>
              <a:rPr lang="en-US" sz="3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en-IN" sz="3200" b="1" dirty="0" smtClean="0"/>
              <a:t>Kurt </a:t>
            </a:r>
            <a:r>
              <a:rPr lang="en-IN" sz="3200" b="1" dirty="0" err="1" smtClean="0"/>
              <a:t>Lewin’s</a:t>
            </a:r>
            <a:r>
              <a:rPr lang="en-IN" sz="3200" b="1" dirty="0" smtClean="0"/>
              <a:t> law </a:t>
            </a:r>
            <a:r>
              <a:rPr lang="en-IN" sz="3200" dirty="0" smtClean="0"/>
              <a:t>of change: “It is usually</a:t>
            </a:r>
            <a:br>
              <a:rPr lang="en-IN" sz="3200" dirty="0" smtClean="0"/>
            </a:br>
            <a:r>
              <a:rPr lang="en-IN" sz="3200" dirty="0" smtClean="0"/>
              <a:t>easier to change individuals formed into a group than to change any one of them separately”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18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-27384"/>
            <a:ext cx="3634123" cy="340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52401"/>
            <a:ext cx="4283968" cy="2401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455462"/>
            <a:ext cx="4240358" cy="206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4619" y="4521422"/>
            <a:ext cx="2895600" cy="216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" y="4410648"/>
            <a:ext cx="3631024" cy="238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438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838200" y="2895600"/>
            <a:ext cx="7772400" cy="2286000"/>
          </a:xfrm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Why Do People Join Groups?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9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152400"/>
            <a:ext cx="9144000" cy="6858000"/>
          </a:xfrm>
          <a:prstGeom prst="rect">
            <a:avLst/>
          </a:prstGeom>
        </p:spPr>
        <p:txBody>
          <a:bodyPr/>
          <a:lstStyle/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Security:</a:t>
            </a:r>
          </a:p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Joining groups reduces insecurity of “standing alone”</a:t>
            </a:r>
          </a:p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Status:</a:t>
            </a:r>
          </a:p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Inclusion in a group viewed important by others provides recognition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status to its members</a:t>
            </a:r>
          </a:p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Self-esteem:</a:t>
            </a:r>
          </a:p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Groups can provide people with feelings of self worth.</a:t>
            </a:r>
          </a:p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Affiliation:</a:t>
            </a:r>
          </a:p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 Groups fulfill social needs through regular interaction.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Power:</a:t>
            </a:r>
          </a:p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actions enable in achieving what one can’t individually.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 Achievement:</a:t>
            </a:r>
          </a:p>
          <a:p>
            <a:pPr marL="173038" marR="0" lvl="0" indent="-173038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Pooling talent, knowledge and power is needed to accomplish particular tasks.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1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Topics covered</vt:lpstr>
      <vt:lpstr>What is a Group dynamics?</vt:lpstr>
      <vt:lpstr>           Rural development</vt:lpstr>
      <vt:lpstr>Need:  It is the gap between what is and what ought to be. Change: Refers to an alteration in the social order of a society. Social change may include changes in nature, social institutions, social behaviours, or social relations. </vt:lpstr>
      <vt:lpstr>PowerPoint Presentation</vt:lpstr>
      <vt:lpstr>Why Do People Join Groups?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vipin</dc:creator>
  <cp:lastModifiedBy>vipin</cp:lastModifiedBy>
  <cp:revision>4</cp:revision>
  <dcterms:created xsi:type="dcterms:W3CDTF">2020-04-05T17:19:10Z</dcterms:created>
  <dcterms:modified xsi:type="dcterms:W3CDTF">2020-04-05T18:01:03Z</dcterms:modified>
</cp:coreProperties>
</file>