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1"/>
  </p:notes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53"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9F1302-B600-4D47-9D93-1C8279D8EE07}" type="datetimeFigureOut">
              <a:rPr lang="en-IN" smtClean="0"/>
              <a:t>05-04-2020</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4251D3-43C0-47C2-86A1-DD47C1B15B42}" type="slidenum">
              <a:rPr lang="en-IN" smtClean="0"/>
              <a:t>‹#›</a:t>
            </a:fld>
            <a:endParaRPr lang="en-IN"/>
          </a:p>
        </p:txBody>
      </p:sp>
    </p:spTree>
    <p:extLst>
      <p:ext uri="{BB962C8B-B14F-4D97-AF65-F5344CB8AC3E}">
        <p14:creationId xmlns:p14="http://schemas.microsoft.com/office/powerpoint/2010/main" val="1525083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Responses of group members vary in this stage.</a:t>
            </a:r>
          </a:p>
          <a:p>
            <a:endParaRPr lang="en-US" dirty="0"/>
          </a:p>
        </p:txBody>
      </p:sp>
      <p:sp>
        <p:nvSpPr>
          <p:cNvPr id="4" name="Slide Number Placeholder 3"/>
          <p:cNvSpPr>
            <a:spLocks noGrp="1"/>
          </p:cNvSpPr>
          <p:nvPr>
            <p:ph type="sldNum" sz="quarter" idx="10"/>
          </p:nvPr>
        </p:nvSpPr>
        <p:spPr/>
        <p:txBody>
          <a:bodyPr/>
          <a:lstStyle/>
          <a:p>
            <a:fld id="{C769C931-E305-41AD-9014-4CAF1464AEA6}" type="slidenum">
              <a:rPr lang="en-US" smtClean="0">
                <a:solidFill>
                  <a:prstClr val="black"/>
                </a:solidFill>
              </a:rPr>
              <a:pPr/>
              <a:t>11</a:t>
            </a:fld>
            <a:endParaRPr 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Ad hoc committees are temporary groups created to resolve a specific complaint or develop a process. Project groups are similar to ad hoc committees and normally disband after the group completes the assigned task. Standing committees are more permanent than ad hoc committees and project groups. They maintain longer life spans by rotating members into the group. </a:t>
            </a:r>
            <a:endParaRPr lang="en-US" dirty="0"/>
          </a:p>
        </p:txBody>
      </p:sp>
      <p:sp>
        <p:nvSpPr>
          <p:cNvPr id="4" name="Slide Number Placeholder 3"/>
          <p:cNvSpPr>
            <a:spLocks noGrp="1"/>
          </p:cNvSpPr>
          <p:nvPr>
            <p:ph type="sldNum" sz="quarter" idx="10"/>
          </p:nvPr>
        </p:nvSpPr>
        <p:spPr/>
        <p:txBody>
          <a:bodyPr/>
          <a:lstStyle/>
          <a:p>
            <a:fld id="{C769C931-E305-41AD-9014-4CAF1464AEA6}" type="slidenum">
              <a:rPr lang="en-US" smtClean="0">
                <a:solidFill>
                  <a:prstClr val="black"/>
                </a:solidFill>
              </a:rPr>
              <a:pPr/>
              <a:t>17</a:t>
            </a:fld>
            <a:endParaRPr 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3D0E9D7C-7E7F-40DE-A5F2-71791409CB4A}" type="datetimeFigureOut">
              <a:rPr lang="en-IN" smtClean="0"/>
              <a:t>05-04-2020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CC68AEA-8FFE-4986-8282-2E0CB5DAE683}" type="slidenum">
              <a:rPr lang="en-IN" smtClean="0"/>
              <a:t>‹#›</a:t>
            </a:fld>
            <a:endParaRPr lang="en-IN"/>
          </a:p>
        </p:txBody>
      </p:sp>
    </p:spTree>
    <p:extLst>
      <p:ext uri="{BB962C8B-B14F-4D97-AF65-F5344CB8AC3E}">
        <p14:creationId xmlns:p14="http://schemas.microsoft.com/office/powerpoint/2010/main" val="2798371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D0E9D7C-7E7F-40DE-A5F2-71791409CB4A}" type="datetimeFigureOut">
              <a:rPr lang="en-IN" smtClean="0"/>
              <a:t>05-04-2020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CC68AEA-8FFE-4986-8282-2E0CB5DAE683}" type="slidenum">
              <a:rPr lang="en-IN" smtClean="0"/>
              <a:t>‹#›</a:t>
            </a:fld>
            <a:endParaRPr lang="en-IN"/>
          </a:p>
        </p:txBody>
      </p:sp>
    </p:spTree>
    <p:extLst>
      <p:ext uri="{BB962C8B-B14F-4D97-AF65-F5344CB8AC3E}">
        <p14:creationId xmlns:p14="http://schemas.microsoft.com/office/powerpoint/2010/main" val="3801911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D0E9D7C-7E7F-40DE-A5F2-71791409CB4A}" type="datetimeFigureOut">
              <a:rPr lang="en-IN" smtClean="0"/>
              <a:t>05-04-2020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CC68AEA-8FFE-4986-8282-2E0CB5DAE683}" type="slidenum">
              <a:rPr lang="en-IN" smtClean="0"/>
              <a:t>‹#›</a:t>
            </a:fld>
            <a:endParaRPr lang="en-IN"/>
          </a:p>
        </p:txBody>
      </p:sp>
    </p:spTree>
    <p:extLst>
      <p:ext uri="{BB962C8B-B14F-4D97-AF65-F5344CB8AC3E}">
        <p14:creationId xmlns:p14="http://schemas.microsoft.com/office/powerpoint/2010/main" val="18880894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FR"/>
          </a:p>
        </p:txBody>
      </p:sp>
      <p:sp>
        <p:nvSpPr>
          <p:cNvPr id="4" name="Espace réservé de la date 3"/>
          <p:cNvSpPr>
            <a:spLocks noGrp="1"/>
          </p:cNvSpPr>
          <p:nvPr>
            <p:ph type="dt" sz="half" idx="10"/>
          </p:nvPr>
        </p:nvSpPr>
        <p:spPr/>
        <p:txBody>
          <a:bodyPr/>
          <a:lstStyle>
            <a:lvl1pPr>
              <a:defRPr/>
            </a:lvl1pPr>
          </a:lstStyle>
          <a:p>
            <a:pPr>
              <a:defRPr/>
            </a:pPr>
            <a:fld id="{EFD2A609-F869-48F7-B57D-B1840FDCBBC8}" type="datetimeFigureOut">
              <a:rPr lang="fr-FR" smtClean="0">
                <a:solidFill>
                  <a:prstClr val="black">
                    <a:tint val="75000"/>
                  </a:prstClr>
                </a:solidFill>
              </a:rPr>
              <a:pPr>
                <a:defRPr/>
              </a:pPr>
              <a:t>05/04/2020</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E317B529-423C-40A6-9897-F60133CE796F}" type="slidenum">
              <a:rPr lang="fr-FR" smtClean="0">
                <a:solidFill>
                  <a:prstClr val="black">
                    <a:tint val="75000"/>
                  </a:prstClr>
                </a:solidFill>
              </a:rPr>
              <a:pPr>
                <a:defRPr/>
              </a:pPr>
              <a:t>‹#›</a:t>
            </a:fld>
            <a:endParaRPr lang="fr-FR">
              <a:solidFill>
                <a:prstClr val="black">
                  <a:tint val="75000"/>
                </a:prstClr>
              </a:solidFill>
            </a:endParaRPr>
          </a:p>
        </p:txBody>
      </p:sp>
    </p:spTree>
    <p:extLst>
      <p:ext uri="{BB962C8B-B14F-4D97-AF65-F5344CB8AC3E}">
        <p14:creationId xmlns:p14="http://schemas.microsoft.com/office/powerpoint/2010/main" val="2089697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FR"/>
          </a:p>
        </p:txBody>
      </p:sp>
      <p:sp>
        <p:nvSpPr>
          <p:cNvPr id="3" name="Espace réservé du contenu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Espace réservé de la date 3"/>
          <p:cNvSpPr>
            <a:spLocks noGrp="1"/>
          </p:cNvSpPr>
          <p:nvPr>
            <p:ph type="dt" sz="half" idx="10"/>
          </p:nvPr>
        </p:nvSpPr>
        <p:spPr/>
        <p:txBody>
          <a:bodyPr/>
          <a:lstStyle>
            <a:lvl1pPr>
              <a:defRPr/>
            </a:lvl1pPr>
          </a:lstStyle>
          <a:p>
            <a:pPr>
              <a:defRPr/>
            </a:pPr>
            <a:fld id="{E274C26C-776A-4FC6-8BB6-A21BABC09623}" type="datetimeFigureOut">
              <a:rPr lang="fr-FR" smtClean="0">
                <a:solidFill>
                  <a:prstClr val="black">
                    <a:tint val="75000"/>
                  </a:prstClr>
                </a:solidFill>
              </a:rPr>
              <a:pPr>
                <a:defRPr/>
              </a:pPr>
              <a:t>05/04/2020</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6FF207DD-E931-4FCC-AD21-9799B05B33E4}" type="slidenum">
              <a:rPr lang="fr-FR" smtClean="0">
                <a:solidFill>
                  <a:prstClr val="black">
                    <a:tint val="75000"/>
                  </a:prstClr>
                </a:solidFill>
              </a:rPr>
              <a:pPr>
                <a:defRPr/>
              </a:pPr>
              <a:t>‹#›</a:t>
            </a:fld>
            <a:endParaRPr lang="fr-FR">
              <a:solidFill>
                <a:prstClr val="black">
                  <a:tint val="75000"/>
                </a:prstClr>
              </a:solidFill>
            </a:endParaRPr>
          </a:p>
        </p:txBody>
      </p:sp>
    </p:spTree>
    <p:extLst>
      <p:ext uri="{BB962C8B-B14F-4D97-AF65-F5344CB8AC3E}">
        <p14:creationId xmlns:p14="http://schemas.microsoft.com/office/powerpoint/2010/main" val="21540851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Espace réservé de la date 3"/>
          <p:cNvSpPr>
            <a:spLocks noGrp="1"/>
          </p:cNvSpPr>
          <p:nvPr>
            <p:ph type="dt" sz="half" idx="10"/>
          </p:nvPr>
        </p:nvSpPr>
        <p:spPr/>
        <p:txBody>
          <a:bodyPr/>
          <a:lstStyle>
            <a:lvl1pPr>
              <a:defRPr/>
            </a:lvl1pPr>
          </a:lstStyle>
          <a:p>
            <a:pPr>
              <a:defRPr/>
            </a:pPr>
            <a:fld id="{7DD4269E-4C7B-4212-9333-EB053DA9863F}" type="datetimeFigureOut">
              <a:rPr lang="fr-FR" smtClean="0">
                <a:solidFill>
                  <a:prstClr val="black">
                    <a:tint val="75000"/>
                  </a:prstClr>
                </a:solidFill>
              </a:rPr>
              <a:pPr>
                <a:defRPr/>
              </a:pPr>
              <a:t>05/04/2020</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C03FD200-0BB0-4E7C-959F-05BBAE6319D7}" type="slidenum">
              <a:rPr lang="fr-FR" smtClean="0">
                <a:solidFill>
                  <a:prstClr val="black">
                    <a:tint val="75000"/>
                  </a:prstClr>
                </a:solidFill>
              </a:rPr>
              <a:pPr>
                <a:defRPr/>
              </a:pPr>
              <a:t>‹#›</a:t>
            </a:fld>
            <a:endParaRPr lang="fr-FR">
              <a:solidFill>
                <a:prstClr val="black">
                  <a:tint val="75000"/>
                </a:prstClr>
              </a:solidFill>
            </a:endParaRPr>
          </a:p>
        </p:txBody>
      </p:sp>
    </p:spTree>
    <p:extLst>
      <p:ext uri="{BB962C8B-B14F-4D97-AF65-F5344CB8AC3E}">
        <p14:creationId xmlns:p14="http://schemas.microsoft.com/office/powerpoint/2010/main" val="24763581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Espace réservé de la date 3"/>
          <p:cNvSpPr>
            <a:spLocks noGrp="1"/>
          </p:cNvSpPr>
          <p:nvPr>
            <p:ph type="dt" sz="half" idx="10"/>
          </p:nvPr>
        </p:nvSpPr>
        <p:spPr/>
        <p:txBody>
          <a:bodyPr/>
          <a:lstStyle>
            <a:lvl1pPr>
              <a:defRPr/>
            </a:lvl1pPr>
          </a:lstStyle>
          <a:p>
            <a:pPr>
              <a:defRPr/>
            </a:pPr>
            <a:fld id="{A40C4375-4916-4523-BD91-18E49D6C7ECD}" type="datetimeFigureOut">
              <a:rPr lang="fr-FR" smtClean="0">
                <a:solidFill>
                  <a:prstClr val="black">
                    <a:tint val="75000"/>
                  </a:prstClr>
                </a:solidFill>
              </a:rPr>
              <a:pPr>
                <a:defRPr/>
              </a:pPr>
              <a:t>05/04/2020</a:t>
            </a:fld>
            <a:endParaRPr lang="fr-FR">
              <a:solidFill>
                <a:prstClr val="black">
                  <a:tint val="75000"/>
                </a:prstClr>
              </a:solidFill>
            </a:endParaRPr>
          </a:p>
        </p:txBody>
      </p:sp>
      <p:sp>
        <p:nvSpPr>
          <p:cNvPr id="6"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7" name="Espace réservé du numéro de diapositive 5"/>
          <p:cNvSpPr>
            <a:spLocks noGrp="1"/>
          </p:cNvSpPr>
          <p:nvPr>
            <p:ph type="sldNum" sz="quarter" idx="12"/>
          </p:nvPr>
        </p:nvSpPr>
        <p:spPr/>
        <p:txBody>
          <a:bodyPr/>
          <a:lstStyle>
            <a:lvl1pPr>
              <a:defRPr/>
            </a:lvl1pPr>
          </a:lstStyle>
          <a:p>
            <a:pPr>
              <a:defRPr/>
            </a:pPr>
            <a:fld id="{65D26BB9-F330-4989-8770-D4EADFE8482B}" type="slidenum">
              <a:rPr lang="fr-FR" smtClean="0">
                <a:solidFill>
                  <a:prstClr val="black">
                    <a:tint val="75000"/>
                  </a:prstClr>
                </a:solidFill>
              </a:rPr>
              <a:pPr>
                <a:defRPr/>
              </a:pPr>
              <a:t>‹#›</a:t>
            </a:fld>
            <a:endParaRPr lang="fr-FR">
              <a:solidFill>
                <a:prstClr val="black">
                  <a:tint val="75000"/>
                </a:prstClr>
              </a:solidFill>
            </a:endParaRPr>
          </a:p>
        </p:txBody>
      </p:sp>
    </p:spTree>
    <p:extLst>
      <p:ext uri="{BB962C8B-B14F-4D97-AF65-F5344CB8AC3E}">
        <p14:creationId xmlns:p14="http://schemas.microsoft.com/office/powerpoint/2010/main" val="5979978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en-US" smtClean="0"/>
              <a:t>Click to edit Master title style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Espace réservé de la date 3"/>
          <p:cNvSpPr>
            <a:spLocks noGrp="1"/>
          </p:cNvSpPr>
          <p:nvPr>
            <p:ph type="dt" sz="half" idx="10"/>
          </p:nvPr>
        </p:nvSpPr>
        <p:spPr/>
        <p:txBody>
          <a:bodyPr/>
          <a:lstStyle>
            <a:lvl1pPr>
              <a:defRPr/>
            </a:lvl1pPr>
          </a:lstStyle>
          <a:p>
            <a:pPr>
              <a:defRPr/>
            </a:pPr>
            <a:fld id="{68BDF86A-D599-4922-A9E5-E9FA4DD6F6F7}" type="datetimeFigureOut">
              <a:rPr lang="fr-FR" smtClean="0">
                <a:solidFill>
                  <a:prstClr val="black">
                    <a:tint val="75000"/>
                  </a:prstClr>
                </a:solidFill>
              </a:rPr>
              <a:pPr>
                <a:defRPr/>
              </a:pPr>
              <a:t>05/04/2020</a:t>
            </a:fld>
            <a:endParaRPr lang="fr-FR">
              <a:solidFill>
                <a:prstClr val="black">
                  <a:tint val="75000"/>
                </a:prstClr>
              </a:solidFill>
            </a:endParaRPr>
          </a:p>
        </p:txBody>
      </p:sp>
      <p:sp>
        <p:nvSpPr>
          <p:cNvPr id="8"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9" name="Espace réservé du numéro de diapositive 5"/>
          <p:cNvSpPr>
            <a:spLocks noGrp="1"/>
          </p:cNvSpPr>
          <p:nvPr>
            <p:ph type="sldNum" sz="quarter" idx="12"/>
          </p:nvPr>
        </p:nvSpPr>
        <p:spPr/>
        <p:txBody>
          <a:bodyPr/>
          <a:lstStyle>
            <a:lvl1pPr>
              <a:defRPr/>
            </a:lvl1pPr>
          </a:lstStyle>
          <a:p>
            <a:pPr>
              <a:defRPr/>
            </a:pPr>
            <a:fld id="{58A8AA00-CE4D-4907-9A6D-B8C5A797DD76}" type="slidenum">
              <a:rPr lang="fr-FR" smtClean="0">
                <a:solidFill>
                  <a:prstClr val="black">
                    <a:tint val="75000"/>
                  </a:prstClr>
                </a:solidFill>
              </a:rPr>
              <a:pPr>
                <a:defRPr/>
              </a:pPr>
              <a:t>‹#›</a:t>
            </a:fld>
            <a:endParaRPr lang="fr-FR">
              <a:solidFill>
                <a:prstClr val="black">
                  <a:tint val="75000"/>
                </a:prstClr>
              </a:solidFill>
            </a:endParaRPr>
          </a:p>
        </p:txBody>
      </p:sp>
    </p:spTree>
    <p:extLst>
      <p:ext uri="{BB962C8B-B14F-4D97-AF65-F5344CB8AC3E}">
        <p14:creationId xmlns:p14="http://schemas.microsoft.com/office/powerpoint/2010/main" val="38613137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FR"/>
          </a:p>
        </p:txBody>
      </p:sp>
      <p:sp>
        <p:nvSpPr>
          <p:cNvPr id="3" name="Espace réservé de la date 3"/>
          <p:cNvSpPr>
            <a:spLocks noGrp="1"/>
          </p:cNvSpPr>
          <p:nvPr>
            <p:ph type="dt" sz="half" idx="10"/>
          </p:nvPr>
        </p:nvSpPr>
        <p:spPr/>
        <p:txBody>
          <a:bodyPr/>
          <a:lstStyle>
            <a:lvl1pPr>
              <a:defRPr/>
            </a:lvl1pPr>
          </a:lstStyle>
          <a:p>
            <a:pPr>
              <a:defRPr/>
            </a:pPr>
            <a:fld id="{416324F5-8EA9-4A5C-A380-E506075AE030}" type="datetimeFigureOut">
              <a:rPr lang="fr-FR" smtClean="0">
                <a:solidFill>
                  <a:prstClr val="black">
                    <a:tint val="75000"/>
                  </a:prstClr>
                </a:solidFill>
              </a:rPr>
              <a:pPr>
                <a:defRPr/>
              </a:pPr>
              <a:t>05/04/2020</a:t>
            </a:fld>
            <a:endParaRPr lang="fr-FR">
              <a:solidFill>
                <a:prstClr val="black">
                  <a:tint val="75000"/>
                </a:prstClr>
              </a:solidFill>
            </a:endParaRPr>
          </a:p>
        </p:txBody>
      </p:sp>
      <p:sp>
        <p:nvSpPr>
          <p:cNvPr id="4"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5" name="Espace réservé du numéro de diapositive 5"/>
          <p:cNvSpPr>
            <a:spLocks noGrp="1"/>
          </p:cNvSpPr>
          <p:nvPr>
            <p:ph type="sldNum" sz="quarter" idx="12"/>
          </p:nvPr>
        </p:nvSpPr>
        <p:spPr/>
        <p:txBody>
          <a:bodyPr/>
          <a:lstStyle>
            <a:lvl1pPr>
              <a:defRPr/>
            </a:lvl1pPr>
          </a:lstStyle>
          <a:p>
            <a:pPr>
              <a:defRPr/>
            </a:pPr>
            <a:fld id="{448E669E-15C3-4BA2-9E4B-D012954581BA}" type="slidenum">
              <a:rPr lang="fr-FR" smtClean="0">
                <a:solidFill>
                  <a:prstClr val="black">
                    <a:tint val="75000"/>
                  </a:prstClr>
                </a:solidFill>
              </a:rPr>
              <a:pPr>
                <a:defRPr/>
              </a:pPr>
              <a:t>‹#›</a:t>
            </a:fld>
            <a:endParaRPr lang="fr-FR">
              <a:solidFill>
                <a:prstClr val="black">
                  <a:tint val="75000"/>
                </a:prstClr>
              </a:solidFill>
            </a:endParaRPr>
          </a:p>
        </p:txBody>
      </p:sp>
    </p:spTree>
    <p:extLst>
      <p:ext uri="{BB962C8B-B14F-4D97-AF65-F5344CB8AC3E}">
        <p14:creationId xmlns:p14="http://schemas.microsoft.com/office/powerpoint/2010/main" val="42812325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99C9888B-594D-4008-B233-39B66A4E408A}" type="datetimeFigureOut">
              <a:rPr lang="fr-FR" smtClean="0">
                <a:solidFill>
                  <a:prstClr val="black">
                    <a:tint val="75000"/>
                  </a:prstClr>
                </a:solidFill>
              </a:rPr>
              <a:pPr>
                <a:defRPr/>
              </a:pPr>
              <a:t>05/04/2020</a:t>
            </a:fld>
            <a:endParaRPr lang="fr-FR">
              <a:solidFill>
                <a:prstClr val="black">
                  <a:tint val="75000"/>
                </a:prstClr>
              </a:solidFill>
            </a:endParaRPr>
          </a:p>
        </p:txBody>
      </p:sp>
      <p:sp>
        <p:nvSpPr>
          <p:cNvPr id="3"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4" name="Espace réservé du numéro de diapositive 5"/>
          <p:cNvSpPr>
            <a:spLocks noGrp="1"/>
          </p:cNvSpPr>
          <p:nvPr>
            <p:ph type="sldNum" sz="quarter" idx="12"/>
          </p:nvPr>
        </p:nvSpPr>
        <p:spPr/>
        <p:txBody>
          <a:bodyPr/>
          <a:lstStyle>
            <a:lvl1pPr>
              <a:defRPr/>
            </a:lvl1pPr>
          </a:lstStyle>
          <a:p>
            <a:pPr>
              <a:defRPr/>
            </a:pPr>
            <a:fld id="{D80752ED-CD2C-48B0-8C11-9BED7E469411}" type="slidenum">
              <a:rPr lang="fr-FR" smtClean="0">
                <a:solidFill>
                  <a:prstClr val="black">
                    <a:tint val="75000"/>
                  </a:prstClr>
                </a:solidFill>
              </a:rPr>
              <a:pPr>
                <a:defRPr/>
              </a:pPr>
              <a:t>‹#›</a:t>
            </a:fld>
            <a:endParaRPr lang="fr-FR">
              <a:solidFill>
                <a:prstClr val="black">
                  <a:tint val="75000"/>
                </a:prstClr>
              </a:solidFill>
            </a:endParaRPr>
          </a:p>
        </p:txBody>
      </p:sp>
    </p:spTree>
    <p:extLst>
      <p:ext uri="{BB962C8B-B14F-4D97-AF65-F5344CB8AC3E}">
        <p14:creationId xmlns:p14="http://schemas.microsoft.com/office/powerpoint/2010/main" val="19361018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Espace réservé de la date 3"/>
          <p:cNvSpPr>
            <a:spLocks noGrp="1"/>
          </p:cNvSpPr>
          <p:nvPr>
            <p:ph type="dt" sz="half" idx="10"/>
          </p:nvPr>
        </p:nvSpPr>
        <p:spPr/>
        <p:txBody>
          <a:bodyPr/>
          <a:lstStyle>
            <a:lvl1pPr>
              <a:defRPr/>
            </a:lvl1pPr>
          </a:lstStyle>
          <a:p>
            <a:pPr>
              <a:defRPr/>
            </a:pPr>
            <a:fld id="{3A6F99ED-B5A7-41D7-825C-4709B164572C}" type="datetimeFigureOut">
              <a:rPr lang="fr-FR" smtClean="0">
                <a:solidFill>
                  <a:prstClr val="black">
                    <a:tint val="75000"/>
                  </a:prstClr>
                </a:solidFill>
              </a:rPr>
              <a:pPr>
                <a:defRPr/>
              </a:pPr>
              <a:t>05/04/2020</a:t>
            </a:fld>
            <a:endParaRPr lang="fr-FR">
              <a:solidFill>
                <a:prstClr val="black">
                  <a:tint val="75000"/>
                </a:prstClr>
              </a:solidFill>
            </a:endParaRPr>
          </a:p>
        </p:txBody>
      </p:sp>
      <p:sp>
        <p:nvSpPr>
          <p:cNvPr id="6"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7" name="Espace réservé du numéro de diapositive 5"/>
          <p:cNvSpPr>
            <a:spLocks noGrp="1"/>
          </p:cNvSpPr>
          <p:nvPr>
            <p:ph type="sldNum" sz="quarter" idx="12"/>
          </p:nvPr>
        </p:nvSpPr>
        <p:spPr/>
        <p:txBody>
          <a:bodyPr/>
          <a:lstStyle>
            <a:lvl1pPr>
              <a:defRPr/>
            </a:lvl1pPr>
          </a:lstStyle>
          <a:p>
            <a:pPr>
              <a:defRPr/>
            </a:pPr>
            <a:fld id="{82745541-9541-4753-A305-9D171997879C}" type="slidenum">
              <a:rPr lang="fr-FR" smtClean="0">
                <a:solidFill>
                  <a:prstClr val="black">
                    <a:tint val="75000"/>
                  </a:prstClr>
                </a:solidFill>
              </a:rPr>
              <a:pPr>
                <a:defRPr/>
              </a:pPr>
              <a:t>‹#›</a:t>
            </a:fld>
            <a:endParaRPr lang="fr-FR">
              <a:solidFill>
                <a:prstClr val="black">
                  <a:tint val="75000"/>
                </a:prstClr>
              </a:solidFill>
            </a:endParaRPr>
          </a:p>
        </p:txBody>
      </p:sp>
    </p:spTree>
    <p:extLst>
      <p:ext uri="{BB962C8B-B14F-4D97-AF65-F5344CB8AC3E}">
        <p14:creationId xmlns:p14="http://schemas.microsoft.com/office/powerpoint/2010/main" val="641919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D0E9D7C-7E7F-40DE-A5F2-71791409CB4A}" type="datetimeFigureOut">
              <a:rPr lang="en-IN" smtClean="0"/>
              <a:t>05-04-2020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CC68AEA-8FFE-4986-8282-2E0CB5DAE683}" type="slidenum">
              <a:rPr lang="en-IN" smtClean="0"/>
              <a:t>‹#›</a:t>
            </a:fld>
            <a:endParaRPr lang="en-IN"/>
          </a:p>
        </p:txBody>
      </p:sp>
    </p:spTree>
    <p:extLst>
      <p:ext uri="{BB962C8B-B14F-4D97-AF65-F5344CB8AC3E}">
        <p14:creationId xmlns:p14="http://schemas.microsoft.com/office/powerpoint/2010/main" val="28871911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Espace réservé de la date 3"/>
          <p:cNvSpPr>
            <a:spLocks noGrp="1"/>
          </p:cNvSpPr>
          <p:nvPr>
            <p:ph type="dt" sz="half" idx="10"/>
          </p:nvPr>
        </p:nvSpPr>
        <p:spPr/>
        <p:txBody>
          <a:bodyPr/>
          <a:lstStyle>
            <a:lvl1pPr>
              <a:defRPr/>
            </a:lvl1pPr>
          </a:lstStyle>
          <a:p>
            <a:pPr>
              <a:defRPr/>
            </a:pPr>
            <a:fld id="{CDBC88FF-BD59-4C31-9EF6-EA3C5645652A}" type="datetimeFigureOut">
              <a:rPr lang="fr-FR" smtClean="0">
                <a:solidFill>
                  <a:prstClr val="black">
                    <a:tint val="75000"/>
                  </a:prstClr>
                </a:solidFill>
              </a:rPr>
              <a:pPr>
                <a:defRPr/>
              </a:pPr>
              <a:t>05/04/2020</a:t>
            </a:fld>
            <a:endParaRPr lang="fr-FR">
              <a:solidFill>
                <a:prstClr val="black">
                  <a:tint val="75000"/>
                </a:prstClr>
              </a:solidFill>
            </a:endParaRPr>
          </a:p>
        </p:txBody>
      </p:sp>
      <p:sp>
        <p:nvSpPr>
          <p:cNvPr id="6"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7" name="Espace réservé du numéro de diapositive 5"/>
          <p:cNvSpPr>
            <a:spLocks noGrp="1"/>
          </p:cNvSpPr>
          <p:nvPr>
            <p:ph type="sldNum" sz="quarter" idx="12"/>
          </p:nvPr>
        </p:nvSpPr>
        <p:spPr/>
        <p:txBody>
          <a:bodyPr/>
          <a:lstStyle>
            <a:lvl1pPr>
              <a:defRPr/>
            </a:lvl1pPr>
          </a:lstStyle>
          <a:p>
            <a:pPr>
              <a:defRPr/>
            </a:pPr>
            <a:fld id="{0771690B-9698-41DC-BD35-F2B3D86B65F8}" type="slidenum">
              <a:rPr lang="fr-FR" smtClean="0">
                <a:solidFill>
                  <a:prstClr val="black">
                    <a:tint val="75000"/>
                  </a:prstClr>
                </a:solidFill>
              </a:rPr>
              <a:pPr>
                <a:defRPr/>
              </a:pPr>
              <a:t>‹#›</a:t>
            </a:fld>
            <a:endParaRPr lang="fr-FR">
              <a:solidFill>
                <a:prstClr val="black">
                  <a:tint val="75000"/>
                </a:prstClr>
              </a:solidFill>
            </a:endParaRPr>
          </a:p>
        </p:txBody>
      </p:sp>
    </p:spTree>
    <p:extLst>
      <p:ext uri="{BB962C8B-B14F-4D97-AF65-F5344CB8AC3E}">
        <p14:creationId xmlns:p14="http://schemas.microsoft.com/office/powerpoint/2010/main" val="18319198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FR"/>
          </a:p>
        </p:txBody>
      </p:sp>
      <p:sp>
        <p:nvSpPr>
          <p:cNvPr id="3" name="Espace réservé du texte vertical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Espace réservé de la date 3"/>
          <p:cNvSpPr>
            <a:spLocks noGrp="1"/>
          </p:cNvSpPr>
          <p:nvPr>
            <p:ph type="dt" sz="half" idx="10"/>
          </p:nvPr>
        </p:nvSpPr>
        <p:spPr/>
        <p:txBody>
          <a:bodyPr/>
          <a:lstStyle>
            <a:lvl1pPr>
              <a:defRPr/>
            </a:lvl1pPr>
          </a:lstStyle>
          <a:p>
            <a:pPr>
              <a:defRPr/>
            </a:pPr>
            <a:fld id="{7874AD9F-BDF6-475A-8BD4-C82F31436A22}" type="datetimeFigureOut">
              <a:rPr lang="fr-FR" smtClean="0">
                <a:solidFill>
                  <a:prstClr val="black">
                    <a:tint val="75000"/>
                  </a:prstClr>
                </a:solidFill>
              </a:rPr>
              <a:pPr>
                <a:defRPr/>
              </a:pPr>
              <a:t>05/04/2020</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A5DD6097-79DD-46CC-8C39-0C8A90B46209}" type="slidenum">
              <a:rPr lang="fr-FR" smtClean="0">
                <a:solidFill>
                  <a:prstClr val="black">
                    <a:tint val="75000"/>
                  </a:prstClr>
                </a:solidFill>
              </a:rPr>
              <a:pPr>
                <a:defRPr/>
              </a:pPr>
              <a:t>‹#›</a:t>
            </a:fld>
            <a:endParaRPr lang="fr-FR">
              <a:solidFill>
                <a:prstClr val="black">
                  <a:tint val="75000"/>
                </a:prstClr>
              </a:solidFill>
            </a:endParaRPr>
          </a:p>
        </p:txBody>
      </p:sp>
    </p:spTree>
    <p:extLst>
      <p:ext uri="{BB962C8B-B14F-4D97-AF65-F5344CB8AC3E}">
        <p14:creationId xmlns:p14="http://schemas.microsoft.com/office/powerpoint/2010/main" val="33978114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Espace réservé de la date 3"/>
          <p:cNvSpPr>
            <a:spLocks noGrp="1"/>
          </p:cNvSpPr>
          <p:nvPr>
            <p:ph type="dt" sz="half" idx="10"/>
          </p:nvPr>
        </p:nvSpPr>
        <p:spPr/>
        <p:txBody>
          <a:bodyPr/>
          <a:lstStyle>
            <a:lvl1pPr>
              <a:defRPr/>
            </a:lvl1pPr>
          </a:lstStyle>
          <a:p>
            <a:pPr>
              <a:defRPr/>
            </a:pPr>
            <a:fld id="{1314B2FC-7C46-4CCA-A0CB-17805150D11D}" type="datetimeFigureOut">
              <a:rPr lang="fr-FR" smtClean="0">
                <a:solidFill>
                  <a:prstClr val="black">
                    <a:tint val="75000"/>
                  </a:prstClr>
                </a:solidFill>
              </a:rPr>
              <a:pPr>
                <a:defRPr/>
              </a:pPr>
              <a:t>05/04/2020</a:t>
            </a:fld>
            <a:endParaRPr lang="fr-FR">
              <a:solidFill>
                <a:prstClr val="black">
                  <a:tint val="75000"/>
                </a:prstClr>
              </a:solidFill>
            </a:endParaRPr>
          </a:p>
        </p:txBody>
      </p:sp>
      <p:sp>
        <p:nvSpPr>
          <p:cNvPr id="5" name="Espace réservé du pied de page 4"/>
          <p:cNvSpPr>
            <a:spLocks noGrp="1"/>
          </p:cNvSpPr>
          <p:nvPr>
            <p:ph type="ftr" sz="quarter" idx="11"/>
          </p:nvPr>
        </p:nvSpPr>
        <p:spPr/>
        <p:txBody>
          <a:bodyPr/>
          <a:lstStyle>
            <a:lvl1pPr>
              <a:defRPr/>
            </a:lvl1pPr>
          </a:lstStyle>
          <a:p>
            <a:pPr>
              <a:defRPr/>
            </a:pPr>
            <a:endParaRPr lang="fr-FR">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lvl1pPr>
              <a:defRPr/>
            </a:lvl1pPr>
          </a:lstStyle>
          <a:p>
            <a:pPr>
              <a:defRPr/>
            </a:pPr>
            <a:fld id="{FC2BE5D1-B46B-4B67-8D02-DF24B2D01024}" type="slidenum">
              <a:rPr lang="fr-FR" smtClean="0">
                <a:solidFill>
                  <a:prstClr val="black">
                    <a:tint val="75000"/>
                  </a:prstClr>
                </a:solidFill>
              </a:rPr>
              <a:pPr>
                <a:defRPr/>
              </a:pPr>
              <a:t>‹#›</a:t>
            </a:fld>
            <a:endParaRPr lang="fr-FR">
              <a:solidFill>
                <a:prstClr val="black">
                  <a:tint val="75000"/>
                </a:prstClr>
              </a:solidFill>
            </a:endParaRPr>
          </a:p>
        </p:txBody>
      </p:sp>
    </p:spTree>
    <p:extLst>
      <p:ext uri="{BB962C8B-B14F-4D97-AF65-F5344CB8AC3E}">
        <p14:creationId xmlns:p14="http://schemas.microsoft.com/office/powerpoint/2010/main" val="3317129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0E9D7C-7E7F-40DE-A5F2-71791409CB4A}" type="datetimeFigureOut">
              <a:rPr lang="en-IN" smtClean="0"/>
              <a:t>05-04-2020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CC68AEA-8FFE-4986-8282-2E0CB5DAE683}" type="slidenum">
              <a:rPr lang="en-IN" smtClean="0"/>
              <a:t>‹#›</a:t>
            </a:fld>
            <a:endParaRPr lang="en-IN"/>
          </a:p>
        </p:txBody>
      </p:sp>
    </p:spTree>
    <p:extLst>
      <p:ext uri="{BB962C8B-B14F-4D97-AF65-F5344CB8AC3E}">
        <p14:creationId xmlns:p14="http://schemas.microsoft.com/office/powerpoint/2010/main" val="1097514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3D0E9D7C-7E7F-40DE-A5F2-71791409CB4A}" type="datetimeFigureOut">
              <a:rPr lang="en-IN" smtClean="0"/>
              <a:t>05-04-2020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CC68AEA-8FFE-4986-8282-2E0CB5DAE683}" type="slidenum">
              <a:rPr lang="en-IN" smtClean="0"/>
              <a:t>‹#›</a:t>
            </a:fld>
            <a:endParaRPr lang="en-IN"/>
          </a:p>
        </p:txBody>
      </p:sp>
    </p:spTree>
    <p:extLst>
      <p:ext uri="{BB962C8B-B14F-4D97-AF65-F5344CB8AC3E}">
        <p14:creationId xmlns:p14="http://schemas.microsoft.com/office/powerpoint/2010/main" val="3104695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3D0E9D7C-7E7F-40DE-A5F2-71791409CB4A}" type="datetimeFigureOut">
              <a:rPr lang="en-IN" smtClean="0"/>
              <a:t>05-04-2020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ECC68AEA-8FFE-4986-8282-2E0CB5DAE683}" type="slidenum">
              <a:rPr lang="en-IN" smtClean="0"/>
              <a:t>‹#›</a:t>
            </a:fld>
            <a:endParaRPr lang="en-IN"/>
          </a:p>
        </p:txBody>
      </p:sp>
    </p:spTree>
    <p:extLst>
      <p:ext uri="{BB962C8B-B14F-4D97-AF65-F5344CB8AC3E}">
        <p14:creationId xmlns:p14="http://schemas.microsoft.com/office/powerpoint/2010/main" val="1935259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3D0E9D7C-7E7F-40DE-A5F2-71791409CB4A}" type="datetimeFigureOut">
              <a:rPr lang="en-IN" smtClean="0"/>
              <a:t>05-04-2020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ECC68AEA-8FFE-4986-8282-2E0CB5DAE683}" type="slidenum">
              <a:rPr lang="en-IN" smtClean="0"/>
              <a:t>‹#›</a:t>
            </a:fld>
            <a:endParaRPr lang="en-IN"/>
          </a:p>
        </p:txBody>
      </p:sp>
    </p:spTree>
    <p:extLst>
      <p:ext uri="{BB962C8B-B14F-4D97-AF65-F5344CB8AC3E}">
        <p14:creationId xmlns:p14="http://schemas.microsoft.com/office/powerpoint/2010/main" val="3977430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0E9D7C-7E7F-40DE-A5F2-71791409CB4A}" type="datetimeFigureOut">
              <a:rPr lang="en-IN" smtClean="0"/>
              <a:t>05-04-2020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ECC68AEA-8FFE-4986-8282-2E0CB5DAE683}" type="slidenum">
              <a:rPr lang="en-IN" smtClean="0"/>
              <a:t>‹#›</a:t>
            </a:fld>
            <a:endParaRPr lang="en-IN"/>
          </a:p>
        </p:txBody>
      </p:sp>
    </p:spTree>
    <p:extLst>
      <p:ext uri="{BB962C8B-B14F-4D97-AF65-F5344CB8AC3E}">
        <p14:creationId xmlns:p14="http://schemas.microsoft.com/office/powerpoint/2010/main" val="3701969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0E9D7C-7E7F-40DE-A5F2-71791409CB4A}" type="datetimeFigureOut">
              <a:rPr lang="en-IN" smtClean="0"/>
              <a:t>05-04-2020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CC68AEA-8FFE-4986-8282-2E0CB5DAE683}" type="slidenum">
              <a:rPr lang="en-IN" smtClean="0"/>
              <a:t>‹#›</a:t>
            </a:fld>
            <a:endParaRPr lang="en-IN"/>
          </a:p>
        </p:txBody>
      </p:sp>
    </p:spTree>
    <p:extLst>
      <p:ext uri="{BB962C8B-B14F-4D97-AF65-F5344CB8AC3E}">
        <p14:creationId xmlns:p14="http://schemas.microsoft.com/office/powerpoint/2010/main" val="3079341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0E9D7C-7E7F-40DE-A5F2-71791409CB4A}" type="datetimeFigureOut">
              <a:rPr lang="en-IN" smtClean="0"/>
              <a:t>05-04-2020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CC68AEA-8FFE-4986-8282-2E0CB5DAE683}" type="slidenum">
              <a:rPr lang="en-IN" smtClean="0"/>
              <a:t>‹#›</a:t>
            </a:fld>
            <a:endParaRPr lang="en-IN"/>
          </a:p>
        </p:txBody>
      </p:sp>
    </p:spTree>
    <p:extLst>
      <p:ext uri="{BB962C8B-B14F-4D97-AF65-F5344CB8AC3E}">
        <p14:creationId xmlns:p14="http://schemas.microsoft.com/office/powerpoint/2010/main" val="81482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0000">
            <a:alpha val="5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0E9D7C-7E7F-40DE-A5F2-71791409CB4A}" type="datetimeFigureOut">
              <a:rPr lang="en-IN" smtClean="0"/>
              <a:t>05-04-2020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C68AEA-8FFE-4986-8282-2E0CB5DAE683}" type="slidenum">
              <a:rPr lang="en-IN" smtClean="0"/>
              <a:t>‹#›</a:t>
            </a:fld>
            <a:endParaRPr lang="en-IN"/>
          </a:p>
        </p:txBody>
      </p:sp>
    </p:spTree>
    <p:extLst>
      <p:ext uri="{BB962C8B-B14F-4D97-AF65-F5344CB8AC3E}">
        <p14:creationId xmlns:p14="http://schemas.microsoft.com/office/powerpoint/2010/main" val="7727437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0000">
            <a:alpha val="5000"/>
          </a:srgbClr>
        </a:solid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EAEA0EA7-A8CD-454F-8014-996ADA2AD69C}" type="datetimeFigureOut">
              <a:rPr lang="fr-FR">
                <a:solidFill>
                  <a:prstClr val="black">
                    <a:tint val="75000"/>
                  </a:prstClr>
                </a:solidFill>
              </a:rPr>
              <a:pPr>
                <a:defRPr/>
              </a:pPr>
              <a:t>05/04/2020</a:t>
            </a:fld>
            <a:endParaRPr lang="fr-FR">
              <a:solidFill>
                <a:prstClr val="black">
                  <a:tint val="75000"/>
                </a:prstClr>
              </a:solidFill>
            </a:endParaRP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defRPr>
            </a:lvl1pPr>
          </a:lstStyle>
          <a:p>
            <a:pPr>
              <a:defRPr/>
            </a:pPr>
            <a:endParaRPr lang="fr-FR">
              <a:solidFill>
                <a:prstClr val="black">
                  <a:tint val="75000"/>
                </a:prstClr>
              </a:solidFill>
            </a:endParaRP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0F52AC8E-EE00-4AD3-BB51-054FFA98EF9E}" type="slidenum">
              <a:rPr lang="fr-FR">
                <a:solidFill>
                  <a:prstClr val="black">
                    <a:tint val="75000"/>
                  </a:prstClr>
                </a:solidFill>
              </a:rPr>
              <a:pPr>
                <a:defRPr/>
              </a:pPr>
              <a:t>‹#›</a:t>
            </a:fld>
            <a:endParaRPr lang="fr-FR">
              <a:solidFill>
                <a:prstClr val="black">
                  <a:tint val="75000"/>
                </a:prstClr>
              </a:solidFill>
            </a:endParaRPr>
          </a:p>
        </p:txBody>
      </p:sp>
    </p:spTree>
    <p:extLst>
      <p:ext uri="{BB962C8B-B14F-4D97-AF65-F5344CB8AC3E}">
        <p14:creationId xmlns:p14="http://schemas.microsoft.com/office/powerpoint/2010/main" val="13053192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8.gif"/><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7504" y="228600"/>
            <a:ext cx="8964488" cy="6400800"/>
          </a:xfrm>
        </p:spPr>
        <p:txBody>
          <a:bodyPr>
            <a:normAutofit lnSpcReduction="10000"/>
          </a:bodyPr>
          <a:lstStyle/>
          <a:p>
            <a:r>
              <a:rPr lang="en-IN" sz="2400" b="1" dirty="0" smtClean="0">
                <a:solidFill>
                  <a:srgbClr val="C00000"/>
                </a:solidFill>
                <a:effectLst>
                  <a:outerShdw blurRad="38100" dist="38100" dir="2700000" algn="tl">
                    <a:srgbClr val="000000">
                      <a:alpha val="43137"/>
                    </a:srgbClr>
                  </a:outerShdw>
                </a:effectLst>
                <a:latin typeface="Times New Roman" pitchFamily="18" charset="0"/>
              </a:rPr>
              <a:t>AHE 607</a:t>
            </a:r>
            <a:r>
              <a:rPr lang="en-US" sz="2400" b="1" dirty="0" smtClean="0">
                <a:solidFill>
                  <a:srgbClr val="C00000"/>
                </a:solidFill>
                <a:effectLst>
                  <a:outerShdw blurRad="38100" dist="38100" dir="2700000" algn="tl">
                    <a:srgbClr val="000000">
                      <a:alpha val="43137"/>
                    </a:srgbClr>
                  </a:outerShdw>
                </a:effectLst>
                <a:latin typeface="Times New Roman" pitchFamily="18" charset="0"/>
              </a:rPr>
              <a:t> (</a:t>
            </a:r>
            <a:r>
              <a:rPr lang="en-IN" sz="2400" b="1" dirty="0" smtClean="0">
                <a:solidFill>
                  <a:srgbClr val="C00000"/>
                </a:solidFill>
                <a:effectLst>
                  <a:outerShdw blurRad="38100" dist="38100" dir="2700000" algn="tl">
                    <a:srgbClr val="000000">
                      <a:alpha val="43137"/>
                    </a:srgbClr>
                  </a:outerShdw>
                </a:effectLst>
                <a:latin typeface="Times New Roman" pitchFamily="18" charset="0"/>
              </a:rPr>
              <a:t>SOCIAL PSYCHOLOGY AND GROUP DYNAMICS</a:t>
            </a:r>
            <a:r>
              <a:rPr lang="en-US" sz="2400" b="1" dirty="0" smtClean="0">
                <a:solidFill>
                  <a:srgbClr val="C00000"/>
                </a:solidFill>
                <a:effectLst>
                  <a:outerShdw blurRad="38100" dist="38100" dir="2700000" algn="tl">
                    <a:srgbClr val="000000">
                      <a:alpha val="43137"/>
                    </a:srgbClr>
                  </a:outerShdw>
                </a:effectLst>
                <a:latin typeface="Times New Roman" pitchFamily="18" charset="0"/>
              </a:rPr>
              <a:t>)</a:t>
            </a:r>
            <a:r>
              <a:rPr lang="en-US" sz="2400" b="1" dirty="0" smtClean="0">
                <a:solidFill>
                  <a:srgbClr val="002060"/>
                </a:solidFill>
                <a:effectLst>
                  <a:outerShdw blurRad="38100" dist="38100" dir="2700000" algn="tl">
                    <a:srgbClr val="000000">
                      <a:alpha val="43137"/>
                    </a:srgbClr>
                  </a:outerShdw>
                </a:effectLst>
                <a:latin typeface="Times New Roman" pitchFamily="18" charset="0"/>
              </a:rPr>
              <a:t/>
            </a:r>
            <a:br>
              <a:rPr lang="en-US" sz="2400" b="1" dirty="0" smtClean="0">
                <a:solidFill>
                  <a:srgbClr val="002060"/>
                </a:solidFill>
                <a:effectLst>
                  <a:outerShdw blurRad="38100" dist="38100" dir="2700000" algn="tl">
                    <a:srgbClr val="000000">
                      <a:alpha val="43137"/>
                    </a:srgbClr>
                  </a:outerShdw>
                </a:effectLst>
                <a:latin typeface="Times New Roman" pitchFamily="18" charset="0"/>
              </a:rPr>
            </a:br>
            <a:endParaRPr lang="en-IN" sz="24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IN"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r>
              <a:rPr lang="en-IN" sz="28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Department of Veterinary &amp; Animal Husbandry Extension Education, BVC</a:t>
            </a:r>
            <a:endParaRPr lang="en-IN" sz="2800"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728420" y="1066800"/>
            <a:ext cx="2334360" cy="1752600"/>
          </a:xfrm>
          <a:prstGeom prst="ellipse">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952387" y="2276872"/>
            <a:ext cx="3200400" cy="1802892"/>
          </a:xfrm>
          <a:prstGeom prst="ellipse">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3"/>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5291645" y="3785284"/>
            <a:ext cx="1722284" cy="1684348"/>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3"/>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5257799" y="1066800"/>
            <a:ext cx="1752600" cy="175260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2"/>
          <p:cNvPicPr>
            <a:picLocks noChangeAspect="1" noChangeArrowheads="1"/>
          </p:cNvPicPr>
          <p:nvPr/>
        </p:nvPicPr>
        <p:blipFill>
          <a:blip r:embed="rId6">
            <a:extLst>
              <a:ext uri="{28A0092B-C50C-407E-A947-70E740481C1C}">
                <a14:useLocalDpi xmlns:a14="http://schemas.microsoft.com/office/drawing/2010/main" val="0"/>
              </a:ext>
            </a:extLst>
          </a:blip>
          <a:stretch>
            <a:fillRect/>
          </a:stretch>
        </p:blipFill>
        <p:spPr bwMode="auto">
          <a:xfrm>
            <a:off x="1546346" y="3717032"/>
            <a:ext cx="2812081" cy="1752600"/>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9421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PERFORMING STAGE</a:t>
            </a:r>
            <a:endParaRPr lang="en-US" dirty="0"/>
          </a:p>
        </p:txBody>
      </p:sp>
      <p:sp>
        <p:nvSpPr>
          <p:cNvPr id="3" name="Rectangle 2"/>
          <p:cNvSpPr/>
          <p:nvPr/>
        </p:nvSpPr>
        <p:spPr>
          <a:xfrm>
            <a:off x="0" y="2149019"/>
            <a:ext cx="9144000" cy="4708981"/>
          </a:xfrm>
          <a:prstGeom prst="rect">
            <a:avLst/>
          </a:prstGeom>
        </p:spPr>
        <p:txBody>
          <a:bodyPr wrap="square">
            <a:spAutoFit/>
          </a:bodyPr>
          <a:lstStyle/>
          <a:p>
            <a:pPr fontAlgn="base">
              <a:spcBef>
                <a:spcPct val="0"/>
              </a:spcBef>
              <a:spcAft>
                <a:spcPct val="0"/>
              </a:spcAft>
            </a:pPr>
            <a:r>
              <a:rPr lang="en-US" sz="2000" b="1" dirty="0">
                <a:solidFill>
                  <a:prstClr val="black"/>
                </a:solidFill>
                <a:cs typeface="Tahoma" pitchFamily="34" charset="0"/>
              </a:rPr>
              <a:t>The fourth stage in group development, when the group is fully functional.</a:t>
            </a:r>
          </a:p>
          <a:p>
            <a:pPr fontAlgn="base">
              <a:spcBef>
                <a:spcPct val="0"/>
              </a:spcBef>
              <a:spcAft>
                <a:spcPct val="0"/>
              </a:spcAft>
            </a:pPr>
            <a:endParaRPr lang="en-US" sz="2000" b="1" dirty="0">
              <a:solidFill>
                <a:prstClr val="black"/>
              </a:solidFill>
              <a:cs typeface="Tahoma" pitchFamily="34" charset="0"/>
            </a:endParaRPr>
          </a:p>
          <a:p>
            <a:pPr fontAlgn="base">
              <a:spcBef>
                <a:spcPct val="0"/>
              </a:spcBef>
              <a:spcAft>
                <a:spcPct val="0"/>
              </a:spcAft>
            </a:pPr>
            <a:r>
              <a:rPr lang="en-US" sz="2000" b="1" dirty="0">
                <a:solidFill>
                  <a:prstClr val="black"/>
                </a:solidFill>
              </a:rPr>
              <a:t>The fourth stage shows high levels of loyalty, participation, motivation, and group decision-making. Knowledge sharing, cross-training, and interdependence increases. </a:t>
            </a:r>
          </a:p>
          <a:p>
            <a:pPr fontAlgn="base">
              <a:spcBef>
                <a:spcPct val="0"/>
              </a:spcBef>
              <a:spcAft>
                <a:spcPct val="0"/>
              </a:spcAft>
            </a:pPr>
            <a:endParaRPr lang="en-US" sz="2000" b="1" dirty="0">
              <a:solidFill>
                <a:prstClr val="black"/>
              </a:solidFill>
            </a:endParaRPr>
          </a:p>
          <a:p>
            <a:pPr fontAlgn="base">
              <a:spcBef>
                <a:spcPct val="0"/>
              </a:spcBef>
              <a:spcAft>
                <a:spcPct val="0"/>
              </a:spcAft>
            </a:pPr>
            <a:r>
              <a:rPr lang="en-US" sz="2000" b="1" dirty="0">
                <a:solidFill>
                  <a:prstClr val="black"/>
                </a:solidFill>
              </a:rPr>
              <a:t>Team is self-directing in development of plans and strategy to meet their goals and carry out work. Personal growth and sharing is encouraged throughout membership. The leader becomes a facilitator aiding the team in communication processes and helping if they revert to a prior stage.</a:t>
            </a:r>
          </a:p>
          <a:p>
            <a:pPr fontAlgn="base">
              <a:spcBef>
                <a:spcPct val="0"/>
              </a:spcBef>
              <a:spcAft>
                <a:spcPct val="0"/>
              </a:spcAft>
            </a:pPr>
            <a:endParaRPr lang="en-US" sz="2000" b="1" dirty="0">
              <a:solidFill>
                <a:prstClr val="black"/>
              </a:solidFill>
            </a:endParaRPr>
          </a:p>
          <a:p>
            <a:pPr fontAlgn="base">
              <a:spcBef>
                <a:spcPct val="0"/>
              </a:spcBef>
              <a:spcAft>
                <a:spcPct val="0"/>
              </a:spcAft>
            </a:pPr>
            <a:r>
              <a:rPr lang="en-US" sz="2000" b="1" dirty="0">
                <a:solidFill>
                  <a:prstClr val="black"/>
                </a:solidFill>
              </a:rPr>
              <a:t>Group energy has moved from getting to know and understand each other to performing the task at hand.</a:t>
            </a:r>
          </a:p>
          <a:p>
            <a:pPr fontAlgn="base">
              <a:spcBef>
                <a:spcPct val="0"/>
              </a:spcBef>
              <a:spcAft>
                <a:spcPct val="0"/>
              </a:spcAft>
            </a:pPr>
            <a:endParaRPr lang="en-US" sz="2000" b="1" dirty="0">
              <a:solidFill>
                <a:prstClr val="black"/>
              </a:solidFill>
            </a:endParaRPr>
          </a:p>
          <a:p>
            <a:pPr fontAlgn="base">
              <a:spcBef>
                <a:spcPct val="0"/>
              </a:spcBef>
              <a:spcAft>
                <a:spcPct val="0"/>
              </a:spcAft>
            </a:pPr>
            <a:r>
              <a:rPr lang="en-US" sz="2000" b="1" dirty="0">
                <a:solidFill>
                  <a:prstClr val="black"/>
                </a:solidFill>
              </a:rPr>
              <a:t>Note: For permanent work groups, performing is the last stage in group development.</a:t>
            </a:r>
            <a:endParaRPr lang="en-US" sz="2000" b="1" dirty="0">
              <a:solidFill>
                <a:prstClr val="black"/>
              </a:solidFill>
            </a:endParaRPr>
          </a:p>
        </p:txBody>
      </p:sp>
    </p:spTree>
    <p:extLst>
      <p:ext uri="{BB962C8B-B14F-4D97-AF65-F5344CB8AC3E}">
        <p14:creationId xmlns:p14="http://schemas.microsoft.com/office/powerpoint/2010/main" val="33980217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ADJOURNING STAGE</a:t>
            </a:r>
            <a:endParaRPr lang="en-US" dirty="0"/>
          </a:p>
        </p:txBody>
      </p:sp>
      <p:sp>
        <p:nvSpPr>
          <p:cNvPr id="3" name="Rectangle 2"/>
          <p:cNvSpPr/>
          <p:nvPr/>
        </p:nvSpPr>
        <p:spPr>
          <a:xfrm>
            <a:off x="0" y="2209800"/>
            <a:ext cx="9144000" cy="4401205"/>
          </a:xfrm>
          <a:prstGeom prst="rect">
            <a:avLst/>
          </a:prstGeom>
        </p:spPr>
        <p:txBody>
          <a:bodyPr wrap="square">
            <a:spAutoFit/>
          </a:bodyPr>
          <a:lstStyle/>
          <a:p>
            <a:pPr fontAlgn="base">
              <a:spcBef>
                <a:spcPct val="0"/>
              </a:spcBef>
              <a:spcAft>
                <a:spcPct val="0"/>
              </a:spcAft>
            </a:pPr>
            <a:r>
              <a:rPr lang="en-US" sz="2000" b="1" dirty="0">
                <a:solidFill>
                  <a:prstClr val="black"/>
                </a:solidFill>
              </a:rPr>
              <a:t>The final stage in group development for temporary groups, characterized by concern with wrapping up activities rather than performance.</a:t>
            </a:r>
          </a:p>
          <a:p>
            <a:pPr fontAlgn="base">
              <a:spcBef>
                <a:spcPct val="0"/>
              </a:spcBef>
              <a:spcAft>
                <a:spcPct val="0"/>
              </a:spcAft>
            </a:pPr>
            <a:endParaRPr lang="en-US" sz="2000" b="1" dirty="0">
              <a:solidFill>
                <a:prstClr val="black"/>
              </a:solidFill>
            </a:endParaRPr>
          </a:p>
          <a:p>
            <a:pPr fontAlgn="base">
              <a:spcBef>
                <a:spcPct val="0"/>
              </a:spcBef>
              <a:spcAft>
                <a:spcPct val="0"/>
              </a:spcAft>
            </a:pPr>
            <a:r>
              <a:rPr lang="en-US" sz="2000" b="1" dirty="0">
                <a:solidFill>
                  <a:prstClr val="black"/>
                </a:solidFill>
              </a:rPr>
              <a:t>For project teams, temporary committees, or task forces coming to an end, there will be a finalizing stage as they celebrate and recognize group achievement. Then some mourning over the dissolving of the team relationship and begin planning for the change in individual work requirements. </a:t>
            </a:r>
          </a:p>
          <a:p>
            <a:pPr fontAlgn="base">
              <a:spcBef>
                <a:spcPct val="0"/>
              </a:spcBef>
              <a:spcAft>
                <a:spcPct val="0"/>
              </a:spcAft>
            </a:pPr>
            <a:endParaRPr lang="en-US" sz="2000" b="1" dirty="0">
              <a:solidFill>
                <a:prstClr val="black"/>
              </a:solidFill>
            </a:endParaRPr>
          </a:p>
          <a:p>
            <a:pPr fontAlgn="base">
              <a:spcBef>
                <a:spcPct val="0"/>
              </a:spcBef>
              <a:spcAft>
                <a:spcPct val="0"/>
              </a:spcAft>
            </a:pPr>
            <a:r>
              <a:rPr lang="en-US" sz="2000" b="1" dirty="0">
                <a:solidFill>
                  <a:prstClr val="black"/>
                </a:solidFill>
              </a:rPr>
              <a:t>During this stage, leadership needs to emphasize organization gratitude and both team and individual recognition. For continuous work teams, there may be a higher performance level as they develop and transform as individuals and reform into revised teams. It is important to note that continuous work teams may revert to prior stages when new people are added to the team.</a:t>
            </a:r>
          </a:p>
          <a:p>
            <a:pPr fontAlgn="base">
              <a:spcBef>
                <a:spcPct val="0"/>
              </a:spcBef>
              <a:spcAft>
                <a:spcPct val="0"/>
              </a:spcAft>
            </a:pPr>
            <a:endParaRPr lang="en-US" sz="2000" b="1" dirty="0">
              <a:solidFill>
                <a:prstClr val="black"/>
              </a:solidFill>
            </a:endParaRPr>
          </a:p>
        </p:txBody>
      </p:sp>
    </p:spTree>
    <p:extLst>
      <p:ext uri="{BB962C8B-B14F-4D97-AF65-F5344CB8AC3E}">
        <p14:creationId xmlns:p14="http://schemas.microsoft.com/office/powerpoint/2010/main" val="33635720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733800" y="1295400"/>
            <a:ext cx="3581400" cy="4154984"/>
          </a:xfrm>
          <a:prstGeom prst="rect">
            <a:avLst/>
          </a:prstGeom>
          <a:effectLst>
            <a:outerShdw blurRad="50800" dist="50800" dir="5400000" algn="ctr" rotWithShape="0">
              <a:schemeClr val="bg1">
                <a:lumMod val="65000"/>
              </a:schemeClr>
            </a:outerShdw>
          </a:effectLst>
        </p:spPr>
        <p:txBody>
          <a:bodyPr wrap="square">
            <a:spAutoFit/>
          </a:bodyPr>
          <a:lstStyle/>
          <a:p>
            <a:pPr algn="ctr" fontAlgn="base">
              <a:spcBef>
                <a:spcPct val="0"/>
              </a:spcBef>
              <a:spcAft>
                <a:spcPct val="0"/>
              </a:spcAft>
            </a:pPr>
            <a:r>
              <a:rPr lang="en-US" sz="8800" b="1" dirty="0">
                <a:solidFill>
                  <a:prstClr val="black">
                    <a:lumMod val="75000"/>
                    <a:lumOff val="25000"/>
                  </a:prstClr>
                </a:solidFill>
              </a:rPr>
              <a:t>Types of Groups</a:t>
            </a:r>
            <a:endParaRPr lang="en-US" sz="8800" b="1" dirty="0">
              <a:solidFill>
                <a:prstClr val="black">
                  <a:lumMod val="75000"/>
                  <a:lumOff val="25000"/>
                </a:prstClr>
              </a:solidFill>
            </a:endParaRPr>
          </a:p>
        </p:txBody>
      </p:sp>
    </p:spTree>
    <p:extLst>
      <p:ext uri="{BB962C8B-B14F-4D97-AF65-F5344CB8AC3E}">
        <p14:creationId xmlns:p14="http://schemas.microsoft.com/office/powerpoint/2010/main" val="2419577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gtEl>
                                        <p:attrNameLst>
                                          <p:attrName>ppt_y</p:attrName>
                                        </p:attrNameLst>
                                      </p:cBhvr>
                                      <p:tavLst>
                                        <p:tav tm="0">
                                          <p:val>
                                            <p:strVal val="#ppt_y"/>
                                          </p:val>
                                        </p:tav>
                                        <p:tav tm="100000">
                                          <p:val>
                                            <p:strVal val="#ppt_y"/>
                                          </p:val>
                                        </p:tav>
                                      </p:tavLst>
                                    </p:anim>
                                    <p:anim calcmode="lin" valueType="num">
                                      <p:cBhvr>
                                        <p:cTn id="9"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rot="5400000">
            <a:off x="1562894" y="3999706"/>
            <a:ext cx="5410200" cy="1588"/>
          </a:xfrm>
          <a:prstGeom prst="line">
            <a:avLst/>
          </a:prstGeom>
          <a:ln w="50800" cmpd="sng">
            <a:solidFill>
              <a:schemeClr val="bg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04800" y="1143000"/>
            <a:ext cx="3481274" cy="661720"/>
          </a:xfrm>
          <a:prstGeom prst="rect">
            <a:avLst/>
          </a:prstGeom>
          <a:noFill/>
        </p:spPr>
        <p:txBody>
          <a:bodyPr wrap="none" rtlCol="0">
            <a:spAutoFit/>
          </a:bodyPr>
          <a:lstStyle/>
          <a:p>
            <a:pPr algn="ctr" fontAlgn="base">
              <a:spcBef>
                <a:spcPct val="0"/>
              </a:spcBef>
              <a:spcAft>
                <a:spcPct val="0"/>
              </a:spcAft>
            </a:pPr>
            <a:r>
              <a:rPr lang="en-US" sz="3700" u="sng" dirty="0"/>
              <a:t>FORMAL </a:t>
            </a:r>
            <a:r>
              <a:rPr lang="en-US" sz="3700" dirty="0"/>
              <a:t> </a:t>
            </a:r>
            <a:r>
              <a:rPr lang="en-US" sz="3700" u="sng" dirty="0"/>
              <a:t>GROUP</a:t>
            </a:r>
            <a:endParaRPr lang="en-US" sz="3700" u="sng" dirty="0"/>
          </a:p>
        </p:txBody>
      </p:sp>
      <p:sp>
        <p:nvSpPr>
          <p:cNvPr id="10" name="TextBox 9"/>
          <p:cNvSpPr txBox="1"/>
          <p:nvPr/>
        </p:nvSpPr>
        <p:spPr>
          <a:xfrm>
            <a:off x="4876800" y="1143000"/>
            <a:ext cx="3907673" cy="661720"/>
          </a:xfrm>
          <a:prstGeom prst="rect">
            <a:avLst/>
          </a:prstGeom>
          <a:noFill/>
        </p:spPr>
        <p:txBody>
          <a:bodyPr wrap="none" rtlCol="0">
            <a:spAutoFit/>
          </a:bodyPr>
          <a:lstStyle/>
          <a:p>
            <a:pPr fontAlgn="base">
              <a:spcBef>
                <a:spcPct val="0"/>
              </a:spcBef>
              <a:spcAft>
                <a:spcPct val="0"/>
              </a:spcAft>
            </a:pPr>
            <a:r>
              <a:rPr lang="en-US" sz="3700" u="sng" dirty="0"/>
              <a:t>INFORMAL </a:t>
            </a:r>
            <a:r>
              <a:rPr lang="en-US" sz="3700" dirty="0"/>
              <a:t> </a:t>
            </a:r>
            <a:r>
              <a:rPr lang="en-US" sz="3700" u="sng" dirty="0"/>
              <a:t>GROUP</a:t>
            </a:r>
            <a:endParaRPr lang="en-US" sz="3700" u="sng" dirty="0"/>
          </a:p>
        </p:txBody>
      </p:sp>
      <p:sp>
        <p:nvSpPr>
          <p:cNvPr id="11" name="TextBox 10"/>
          <p:cNvSpPr txBox="1"/>
          <p:nvPr/>
        </p:nvSpPr>
        <p:spPr>
          <a:xfrm>
            <a:off x="228600" y="2209800"/>
            <a:ext cx="3809999" cy="2308324"/>
          </a:xfrm>
          <a:prstGeom prst="rect">
            <a:avLst/>
          </a:prstGeom>
          <a:noFill/>
        </p:spPr>
        <p:txBody>
          <a:bodyPr wrap="square" rtlCol="0">
            <a:spAutoFit/>
          </a:bodyPr>
          <a:lstStyle/>
          <a:p>
            <a:pPr fontAlgn="base">
              <a:spcBef>
                <a:spcPct val="50000"/>
              </a:spcBef>
              <a:spcAft>
                <a:spcPct val="0"/>
              </a:spcAft>
            </a:pPr>
            <a:r>
              <a:rPr lang="en-US" sz="3600" dirty="0">
                <a:cs typeface="Arial" pitchFamily="34" charset="0"/>
              </a:rPr>
              <a:t>A designated work group defined by the organization’s structure.</a:t>
            </a:r>
            <a:endParaRPr lang="en-US" sz="3600" dirty="0">
              <a:cs typeface="Arial" pitchFamily="34" charset="0"/>
            </a:endParaRPr>
          </a:p>
        </p:txBody>
      </p:sp>
      <p:sp>
        <p:nvSpPr>
          <p:cNvPr id="12" name="Rectangle 11"/>
          <p:cNvSpPr/>
          <p:nvPr/>
        </p:nvSpPr>
        <p:spPr>
          <a:xfrm>
            <a:off x="4572000" y="2133600"/>
            <a:ext cx="4343400" cy="3970318"/>
          </a:xfrm>
          <a:prstGeom prst="rect">
            <a:avLst/>
          </a:prstGeom>
        </p:spPr>
        <p:txBody>
          <a:bodyPr wrap="square">
            <a:spAutoFit/>
          </a:bodyPr>
          <a:lstStyle/>
          <a:p>
            <a:pPr fontAlgn="base">
              <a:spcBef>
                <a:spcPct val="50000"/>
              </a:spcBef>
              <a:spcAft>
                <a:spcPct val="0"/>
              </a:spcAft>
            </a:pPr>
            <a:r>
              <a:rPr lang="en-US" sz="3600" dirty="0"/>
              <a:t>A group that is neither formally structured now organizationally determined; appears in response to the need for social contact.</a:t>
            </a:r>
            <a:endParaRPr lang="en-US" sz="3600" dirty="0"/>
          </a:p>
        </p:txBody>
      </p:sp>
    </p:spTree>
    <p:extLst>
      <p:ext uri="{BB962C8B-B14F-4D97-AF65-F5344CB8AC3E}">
        <p14:creationId xmlns:p14="http://schemas.microsoft.com/office/powerpoint/2010/main" val="15143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childTnLst>
                          </p:cTn>
                        </p:par>
                        <p:par>
                          <p:cTn id="8" fill="hold">
                            <p:stCondLst>
                              <p:cond delay="500"/>
                            </p:stCondLst>
                            <p:childTnLst>
                              <p:par>
                                <p:cTn id="9" presetID="12" presetClass="entr" presetSubtype="2"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slide(fromRight)">
                                      <p:cBhvr>
                                        <p:cTn id="11" dur="500"/>
                                        <p:tgtEl>
                                          <p:spTgt spid="10"/>
                                        </p:tgtEl>
                                      </p:cBhvr>
                                    </p:animEffect>
                                  </p:childTnLst>
                                </p:cTn>
                              </p:par>
                            </p:childTnLst>
                          </p:cTn>
                        </p:par>
                        <p:par>
                          <p:cTn id="12" fill="hold">
                            <p:stCondLst>
                              <p:cond delay="1000"/>
                            </p:stCondLst>
                            <p:childTnLst>
                              <p:par>
                                <p:cTn id="13" presetID="12" presetClass="entr" presetSubtype="4"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slide(fromBottom)">
                                      <p:cBhvr>
                                        <p:cTn id="15" dur="500"/>
                                        <p:tgtEl>
                                          <p:spTgt spid="11"/>
                                        </p:tgtEl>
                                      </p:cBhvr>
                                    </p:animEffect>
                                  </p:childTnLst>
                                </p:cTn>
                              </p:par>
                            </p:childTnLst>
                          </p:cTn>
                        </p:par>
                        <p:par>
                          <p:cTn id="16" fill="hold">
                            <p:stCondLst>
                              <p:cond delay="1500"/>
                            </p:stCondLst>
                            <p:childTnLst>
                              <p:par>
                                <p:cTn id="17" presetID="12" presetClass="entr" presetSubtype="1"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slide(fromTop)">
                                      <p:cBhvr>
                                        <p:cTn id="1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a:xfrm>
            <a:off x="457200" y="228600"/>
            <a:ext cx="8229600" cy="1143000"/>
          </a:xfrm>
          <a:effectLst>
            <a:outerShdw blurRad="152400" dist="317500" dir="5400000" sx="90000" sy="-19000" rotWithShape="0">
              <a:schemeClr val="bg1">
                <a:alpha val="15000"/>
              </a:schemeClr>
            </a:outerShdw>
          </a:effectLst>
        </p:spPr>
        <p:txBody>
          <a:bodyPr/>
          <a:lstStyle/>
          <a:p>
            <a:r>
              <a:rPr lang="fr-CA" sz="5400" dirty="0" smtClean="0"/>
              <a:t>FORMAL GROUPS</a:t>
            </a:r>
            <a:endParaRPr lang="fr-FR" sz="5400" dirty="0" smtClean="0"/>
          </a:p>
        </p:txBody>
      </p:sp>
      <p:sp>
        <p:nvSpPr>
          <p:cNvPr id="5" name="TextBox 4"/>
          <p:cNvSpPr txBox="1"/>
          <p:nvPr/>
        </p:nvSpPr>
        <p:spPr>
          <a:xfrm>
            <a:off x="152400" y="2514600"/>
            <a:ext cx="8763000" cy="4154984"/>
          </a:xfrm>
          <a:prstGeom prst="rect">
            <a:avLst/>
          </a:prstGeom>
          <a:noFill/>
        </p:spPr>
        <p:txBody>
          <a:bodyPr wrap="square" rtlCol="0">
            <a:spAutoFit/>
          </a:bodyPr>
          <a:lstStyle/>
          <a:p>
            <a:pPr fontAlgn="base">
              <a:spcBef>
                <a:spcPct val="0"/>
              </a:spcBef>
              <a:spcAft>
                <a:spcPct val="0"/>
              </a:spcAft>
            </a:pPr>
            <a:r>
              <a:rPr lang="en-US" sz="2400" noProof="1">
                <a:solidFill>
                  <a:prstClr val="black"/>
                </a:solidFill>
              </a:rPr>
              <a:t>In formal groups, the behavior that team members should engage in are stipulated by and directed toward organizational goals.</a:t>
            </a:r>
          </a:p>
          <a:p>
            <a:pPr fontAlgn="base">
              <a:spcBef>
                <a:spcPct val="0"/>
              </a:spcBef>
              <a:spcAft>
                <a:spcPct val="0"/>
              </a:spcAft>
            </a:pPr>
            <a:endParaRPr lang="en-US" sz="2400" noProof="1">
              <a:solidFill>
                <a:prstClr val="black"/>
              </a:solidFill>
            </a:endParaRPr>
          </a:p>
          <a:p>
            <a:pPr fontAlgn="base">
              <a:spcBef>
                <a:spcPct val="0"/>
              </a:spcBef>
              <a:spcAft>
                <a:spcPct val="0"/>
              </a:spcAft>
            </a:pPr>
            <a:r>
              <a:rPr lang="en-US" sz="2400" dirty="0">
                <a:solidFill>
                  <a:prstClr val="black"/>
                </a:solidFill>
              </a:rPr>
              <a:t>The major purpose of formal groups is to perform specific tasks and achieve specific objectives defined by the organization. The most common type of formal work group consists of individuals cooperating under the direction of a leader.</a:t>
            </a:r>
          </a:p>
          <a:p>
            <a:pPr fontAlgn="base">
              <a:spcBef>
                <a:spcPct val="0"/>
              </a:spcBef>
              <a:spcAft>
                <a:spcPct val="0"/>
              </a:spcAft>
            </a:pPr>
            <a:endParaRPr lang="en-US" sz="2400" dirty="0">
              <a:solidFill>
                <a:prstClr val="black"/>
              </a:solidFill>
            </a:endParaRPr>
          </a:p>
          <a:p>
            <a:pPr fontAlgn="base">
              <a:spcBef>
                <a:spcPct val="0"/>
              </a:spcBef>
              <a:spcAft>
                <a:spcPct val="0"/>
              </a:spcAft>
            </a:pPr>
            <a:r>
              <a:rPr lang="en-US" sz="2400" dirty="0">
                <a:solidFill>
                  <a:prstClr val="black"/>
                </a:solidFill>
              </a:rPr>
              <a:t>Examples of formal groups are departments, divisions, taskforce, project groups, quality circles, committees, and boards of directors.</a:t>
            </a:r>
            <a:endParaRPr lang="en-US" sz="2400" noProof="1">
              <a:solidFill>
                <a:prstClr val="black"/>
              </a:solidFill>
            </a:endParaRPr>
          </a:p>
          <a:p>
            <a:pPr fontAlgn="base">
              <a:spcBef>
                <a:spcPct val="0"/>
              </a:spcBef>
              <a:spcAft>
                <a:spcPct val="0"/>
              </a:spcAft>
            </a:pPr>
            <a:endParaRPr lang="en-US" sz="2400" noProof="1">
              <a:solidFill>
                <a:prstClr val="black"/>
              </a:solidFill>
            </a:endParaRPr>
          </a:p>
        </p:txBody>
      </p:sp>
    </p:spTree>
    <p:extLst>
      <p:ext uri="{BB962C8B-B14F-4D97-AF65-F5344CB8AC3E}">
        <p14:creationId xmlns:p14="http://schemas.microsoft.com/office/powerpoint/2010/main" val="1405094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slide(fromBottom)">
                                      <p:cBhvr>
                                        <p:cTn id="7" dur="1000"/>
                                        <p:tgtEl>
                                          <p:spTgt spid="4098"/>
                                        </p:tgtEl>
                                      </p:cBhvr>
                                    </p:animEffect>
                                  </p:childTnLst>
                                </p:cTn>
                              </p:par>
                            </p:childTnLst>
                          </p:cTn>
                        </p:par>
                        <p:par>
                          <p:cTn id="8" fill="hold">
                            <p:stCondLst>
                              <p:cond delay="1000"/>
                            </p:stCondLst>
                            <p:childTnLst>
                              <p:par>
                                <p:cTn id="9" presetID="12" presetClass="entr" presetSubtype="8"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slide(fromLeft)">
                                      <p:cBhvr>
                                        <p:cTn id="11" dur="500"/>
                                        <p:tgtEl>
                                          <p:spTgt spid="5">
                                            <p:txEl>
                                              <p:pRg st="0" end="0"/>
                                            </p:txEl>
                                          </p:spTgt>
                                        </p:tgtEl>
                                      </p:cBhvr>
                                    </p:animEffect>
                                  </p:childTnLst>
                                </p:cTn>
                              </p:par>
                            </p:childTnLst>
                          </p:cTn>
                        </p:par>
                        <p:par>
                          <p:cTn id="12" fill="hold">
                            <p:stCondLst>
                              <p:cond delay="1500"/>
                            </p:stCondLst>
                            <p:childTnLst>
                              <p:par>
                                <p:cTn id="13" presetID="12" presetClass="entr" presetSubtype="8" fill="hold" nodeType="after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slide(fromLeft)">
                                      <p:cBhvr>
                                        <p:cTn id="15" dur="500"/>
                                        <p:tgtEl>
                                          <p:spTgt spid="5">
                                            <p:txEl>
                                              <p:pRg st="2" end="2"/>
                                            </p:txEl>
                                          </p:spTgt>
                                        </p:tgtEl>
                                      </p:cBhvr>
                                    </p:animEffect>
                                  </p:childTnLst>
                                </p:cTn>
                              </p:par>
                            </p:childTnLst>
                          </p:cTn>
                        </p:par>
                        <p:par>
                          <p:cTn id="16" fill="hold">
                            <p:stCondLst>
                              <p:cond delay="2000"/>
                            </p:stCondLst>
                            <p:childTnLst>
                              <p:par>
                                <p:cTn id="17" presetID="12" presetClass="entr" presetSubtype="8" fill="hold" nodeType="after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slide(fromLeft)">
                                      <p:cBhvr>
                                        <p:cTn id="19"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a:xfrm>
            <a:off x="457200" y="228600"/>
            <a:ext cx="8229600" cy="1143000"/>
          </a:xfrm>
          <a:effectLst>
            <a:outerShdw blurRad="152400" dist="317500" dir="5400000" sx="90000" sy="-19000" rotWithShape="0">
              <a:schemeClr val="bg1">
                <a:alpha val="15000"/>
              </a:schemeClr>
            </a:outerShdw>
          </a:effectLst>
        </p:spPr>
        <p:txBody>
          <a:bodyPr/>
          <a:lstStyle/>
          <a:p>
            <a:r>
              <a:rPr lang="fr-CA" sz="5400" dirty="0" smtClean="0"/>
              <a:t>FORMAL GROUPS</a:t>
            </a:r>
            <a:endParaRPr lang="fr-FR" sz="5400" dirty="0" smtClean="0"/>
          </a:p>
        </p:txBody>
      </p:sp>
      <p:sp>
        <p:nvSpPr>
          <p:cNvPr id="5" name="TextBox 4"/>
          <p:cNvSpPr txBox="1"/>
          <p:nvPr/>
        </p:nvSpPr>
        <p:spPr>
          <a:xfrm>
            <a:off x="228600" y="2362200"/>
            <a:ext cx="8763000" cy="4062651"/>
          </a:xfrm>
          <a:prstGeom prst="rect">
            <a:avLst/>
          </a:prstGeom>
          <a:noFill/>
        </p:spPr>
        <p:txBody>
          <a:bodyPr wrap="square" rtlCol="0">
            <a:spAutoFit/>
          </a:bodyPr>
          <a:lstStyle/>
          <a:p>
            <a:pPr fontAlgn="base">
              <a:spcBef>
                <a:spcPct val="0"/>
              </a:spcBef>
              <a:spcAft>
                <a:spcPct val="0"/>
              </a:spcAft>
            </a:pPr>
            <a:r>
              <a:rPr lang="en-US" sz="2400" noProof="1">
                <a:solidFill>
                  <a:prstClr val="black"/>
                </a:solidFill>
              </a:rPr>
              <a:t>Characteristics of Formal Groups:</a:t>
            </a:r>
          </a:p>
          <a:p>
            <a:pPr fontAlgn="base">
              <a:spcBef>
                <a:spcPct val="0"/>
              </a:spcBef>
              <a:spcAft>
                <a:spcPct val="0"/>
              </a:spcAft>
            </a:pPr>
            <a:endParaRPr lang="en-US" sz="900" noProof="1">
              <a:solidFill>
                <a:prstClr val="black"/>
              </a:solidFill>
            </a:endParaRPr>
          </a:p>
          <a:p>
            <a:pPr fontAlgn="base">
              <a:spcBef>
                <a:spcPct val="0"/>
              </a:spcBef>
              <a:spcAft>
                <a:spcPct val="0"/>
              </a:spcAft>
              <a:buFontTx/>
              <a:buBlip>
                <a:blip r:embed="rId2"/>
              </a:buBlip>
            </a:pPr>
            <a:r>
              <a:rPr lang="en-US" sz="2400" noProof="1">
                <a:solidFill>
                  <a:prstClr val="black"/>
                </a:solidFill>
              </a:rPr>
              <a:t> They are approved from some authority.</a:t>
            </a:r>
          </a:p>
          <a:p>
            <a:pPr fontAlgn="base">
              <a:spcBef>
                <a:spcPct val="0"/>
              </a:spcBef>
              <a:spcAft>
                <a:spcPct val="0"/>
              </a:spcAft>
              <a:buFontTx/>
              <a:buBlip>
                <a:blip r:embed="rId2"/>
              </a:buBlip>
            </a:pPr>
            <a:r>
              <a:rPr lang="en-US" sz="2400" noProof="1">
                <a:solidFill>
                  <a:prstClr val="black"/>
                </a:solidFill>
              </a:rPr>
              <a:t> There is fixed division of labour</a:t>
            </a:r>
          </a:p>
          <a:p>
            <a:pPr fontAlgn="base">
              <a:spcBef>
                <a:spcPct val="0"/>
              </a:spcBef>
              <a:spcAft>
                <a:spcPct val="0"/>
              </a:spcAft>
              <a:buFontTx/>
              <a:buBlip>
                <a:blip r:embed="rId2"/>
              </a:buBlip>
            </a:pPr>
            <a:r>
              <a:rPr lang="en-US" sz="2400" noProof="1">
                <a:solidFill>
                  <a:prstClr val="black"/>
                </a:solidFill>
              </a:rPr>
              <a:t> Individuals are assigned specific responsibilities.</a:t>
            </a:r>
          </a:p>
          <a:p>
            <a:pPr fontAlgn="base">
              <a:spcBef>
                <a:spcPct val="0"/>
              </a:spcBef>
              <a:spcAft>
                <a:spcPct val="0"/>
              </a:spcAft>
              <a:buFontTx/>
              <a:buBlip>
                <a:blip r:embed="rId2"/>
              </a:buBlip>
            </a:pPr>
            <a:r>
              <a:rPr lang="en-US" sz="2400" noProof="1">
                <a:solidFill>
                  <a:prstClr val="black"/>
                </a:solidFill>
              </a:rPr>
              <a:t> There are personal interactions between the group members.</a:t>
            </a:r>
          </a:p>
          <a:p>
            <a:pPr fontAlgn="base">
              <a:spcBef>
                <a:spcPct val="0"/>
              </a:spcBef>
              <a:spcAft>
                <a:spcPct val="0"/>
              </a:spcAft>
              <a:buFontTx/>
              <a:buBlip>
                <a:blip r:embed="rId2"/>
              </a:buBlip>
            </a:pPr>
            <a:r>
              <a:rPr lang="en-US" sz="2400" noProof="1">
                <a:solidFill>
                  <a:prstClr val="black"/>
                </a:solidFill>
              </a:rPr>
              <a:t> Group members are rewarded.</a:t>
            </a:r>
          </a:p>
          <a:p>
            <a:pPr fontAlgn="base">
              <a:spcBef>
                <a:spcPct val="0"/>
              </a:spcBef>
              <a:spcAft>
                <a:spcPct val="0"/>
              </a:spcAft>
            </a:pPr>
            <a:endParaRPr lang="en-US" sz="2400" noProof="1">
              <a:solidFill>
                <a:prstClr val="black"/>
              </a:solidFill>
            </a:endParaRPr>
          </a:p>
          <a:p>
            <a:pPr fontAlgn="base">
              <a:spcBef>
                <a:spcPct val="0"/>
              </a:spcBef>
              <a:spcAft>
                <a:spcPct val="0"/>
              </a:spcAft>
            </a:pPr>
            <a:r>
              <a:rPr lang="en-US" sz="2400" noProof="1">
                <a:solidFill>
                  <a:prstClr val="black"/>
                </a:solidFill>
              </a:rPr>
              <a:t>Formal groups can be further classified into:</a:t>
            </a:r>
          </a:p>
          <a:p>
            <a:pPr fontAlgn="base">
              <a:spcBef>
                <a:spcPct val="0"/>
              </a:spcBef>
              <a:spcAft>
                <a:spcPct val="0"/>
              </a:spcAft>
            </a:pPr>
            <a:endParaRPr lang="en-US" sz="900" noProof="1">
              <a:solidFill>
                <a:prstClr val="black"/>
              </a:solidFill>
            </a:endParaRPr>
          </a:p>
          <a:p>
            <a:pPr fontAlgn="base">
              <a:spcBef>
                <a:spcPct val="0"/>
              </a:spcBef>
              <a:spcAft>
                <a:spcPct val="0"/>
              </a:spcAft>
              <a:buFontTx/>
              <a:buBlip>
                <a:blip r:embed="rId3"/>
              </a:buBlip>
            </a:pPr>
            <a:r>
              <a:rPr lang="en-US" sz="2400" noProof="1">
                <a:solidFill>
                  <a:prstClr val="black"/>
                </a:solidFill>
              </a:rPr>
              <a:t> Command Groups</a:t>
            </a:r>
          </a:p>
          <a:p>
            <a:pPr fontAlgn="base">
              <a:spcBef>
                <a:spcPct val="0"/>
              </a:spcBef>
              <a:spcAft>
                <a:spcPct val="0"/>
              </a:spcAft>
              <a:buFontTx/>
              <a:buBlip>
                <a:blip r:embed="rId3"/>
              </a:buBlip>
            </a:pPr>
            <a:r>
              <a:rPr lang="en-US" sz="2400" noProof="1">
                <a:solidFill>
                  <a:prstClr val="black"/>
                </a:solidFill>
              </a:rPr>
              <a:t> Task Groups</a:t>
            </a:r>
          </a:p>
        </p:txBody>
      </p:sp>
    </p:spTree>
    <p:extLst>
      <p:ext uri="{BB962C8B-B14F-4D97-AF65-F5344CB8AC3E}">
        <p14:creationId xmlns:p14="http://schemas.microsoft.com/office/powerpoint/2010/main" val="142663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slide(fromBottom)">
                                      <p:cBhvr>
                                        <p:cTn id="7" dur="500"/>
                                        <p:tgtEl>
                                          <p:spTgt spid="4098"/>
                                        </p:tgtEl>
                                      </p:cBhvr>
                                    </p:animEffect>
                                  </p:childTnLst>
                                </p:cTn>
                              </p:par>
                            </p:childTnLst>
                          </p:cTn>
                        </p:par>
                        <p:par>
                          <p:cTn id="8" fill="hold">
                            <p:stCondLst>
                              <p:cond delay="500"/>
                            </p:stCondLst>
                            <p:childTnLst>
                              <p:par>
                                <p:cTn id="9" presetID="12" presetClass="entr" presetSubtype="8"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slide(fromLeft)">
                                      <p:cBhvr>
                                        <p:cTn id="11" dur="500"/>
                                        <p:tgtEl>
                                          <p:spTgt spid="5">
                                            <p:txEl>
                                              <p:pRg st="0" end="0"/>
                                            </p:txEl>
                                          </p:spTgt>
                                        </p:tgtEl>
                                      </p:cBhvr>
                                    </p:animEffect>
                                  </p:childTnLst>
                                </p:cTn>
                              </p:par>
                            </p:childTnLst>
                          </p:cTn>
                        </p:par>
                        <p:par>
                          <p:cTn id="12" fill="hold">
                            <p:stCondLst>
                              <p:cond delay="1000"/>
                            </p:stCondLst>
                            <p:childTnLst>
                              <p:par>
                                <p:cTn id="13" presetID="12" presetClass="entr" presetSubtype="8" fill="hold" nodeType="after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slide(fromLeft)">
                                      <p:cBhvr>
                                        <p:cTn id="15" dur="500"/>
                                        <p:tgtEl>
                                          <p:spTgt spid="5">
                                            <p:txEl>
                                              <p:pRg st="2" end="2"/>
                                            </p:txEl>
                                          </p:spTgt>
                                        </p:tgtEl>
                                      </p:cBhvr>
                                    </p:animEffect>
                                  </p:childTnLst>
                                </p:cTn>
                              </p:par>
                            </p:childTnLst>
                          </p:cTn>
                        </p:par>
                        <p:par>
                          <p:cTn id="16" fill="hold">
                            <p:stCondLst>
                              <p:cond delay="1500"/>
                            </p:stCondLst>
                            <p:childTnLst>
                              <p:par>
                                <p:cTn id="17" presetID="12" presetClass="entr" presetSubtype="8" fill="hold" nodeType="after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Effect transition="in" filter="slide(fromLeft)">
                                      <p:cBhvr>
                                        <p:cTn id="19" dur="500"/>
                                        <p:tgtEl>
                                          <p:spTgt spid="5">
                                            <p:txEl>
                                              <p:pRg st="3" end="3"/>
                                            </p:txEl>
                                          </p:spTgt>
                                        </p:tgtEl>
                                      </p:cBhvr>
                                    </p:animEffect>
                                  </p:childTnLst>
                                </p:cTn>
                              </p:par>
                            </p:childTnLst>
                          </p:cTn>
                        </p:par>
                        <p:par>
                          <p:cTn id="20" fill="hold">
                            <p:stCondLst>
                              <p:cond delay="2000"/>
                            </p:stCondLst>
                            <p:childTnLst>
                              <p:par>
                                <p:cTn id="21" presetID="12" presetClass="entr" presetSubtype="8" fill="hold" nodeType="after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slide(fromLeft)">
                                      <p:cBhvr>
                                        <p:cTn id="23" dur="500"/>
                                        <p:tgtEl>
                                          <p:spTgt spid="5">
                                            <p:txEl>
                                              <p:pRg st="4" end="4"/>
                                            </p:txEl>
                                          </p:spTgt>
                                        </p:tgtEl>
                                      </p:cBhvr>
                                    </p:animEffect>
                                  </p:childTnLst>
                                </p:cTn>
                              </p:par>
                            </p:childTnLst>
                          </p:cTn>
                        </p:par>
                        <p:par>
                          <p:cTn id="24" fill="hold">
                            <p:stCondLst>
                              <p:cond delay="2500"/>
                            </p:stCondLst>
                            <p:childTnLst>
                              <p:par>
                                <p:cTn id="25" presetID="12" presetClass="entr" presetSubtype="8" fill="hold" nodeType="after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slide(fromLeft)">
                                      <p:cBhvr>
                                        <p:cTn id="27" dur="500"/>
                                        <p:tgtEl>
                                          <p:spTgt spid="5">
                                            <p:txEl>
                                              <p:pRg st="5" end="5"/>
                                            </p:txEl>
                                          </p:spTgt>
                                        </p:tgtEl>
                                      </p:cBhvr>
                                    </p:animEffect>
                                  </p:childTnLst>
                                </p:cTn>
                              </p:par>
                            </p:childTnLst>
                          </p:cTn>
                        </p:par>
                        <p:par>
                          <p:cTn id="28" fill="hold">
                            <p:stCondLst>
                              <p:cond delay="3000"/>
                            </p:stCondLst>
                            <p:childTnLst>
                              <p:par>
                                <p:cTn id="29" presetID="12" presetClass="entr" presetSubtype="8" fill="hold" nodeType="after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animEffect transition="in" filter="slide(fromLeft)">
                                      <p:cBhvr>
                                        <p:cTn id="31" dur="500"/>
                                        <p:tgtEl>
                                          <p:spTgt spid="5">
                                            <p:txEl>
                                              <p:pRg st="6" end="6"/>
                                            </p:txEl>
                                          </p:spTgt>
                                        </p:tgtEl>
                                      </p:cBhvr>
                                    </p:animEffect>
                                  </p:childTnLst>
                                </p:cTn>
                              </p:par>
                            </p:childTnLst>
                          </p:cTn>
                        </p:par>
                        <p:par>
                          <p:cTn id="32" fill="hold">
                            <p:stCondLst>
                              <p:cond delay="3500"/>
                            </p:stCondLst>
                            <p:childTnLst>
                              <p:par>
                                <p:cTn id="33" presetID="12" presetClass="entr" presetSubtype="8" fill="hold" nodeType="afterEffect">
                                  <p:stCondLst>
                                    <p:cond delay="0"/>
                                  </p:stCondLst>
                                  <p:childTnLst>
                                    <p:set>
                                      <p:cBhvr>
                                        <p:cTn id="34" dur="1" fill="hold">
                                          <p:stCondLst>
                                            <p:cond delay="0"/>
                                          </p:stCondLst>
                                        </p:cTn>
                                        <p:tgtEl>
                                          <p:spTgt spid="5">
                                            <p:txEl>
                                              <p:pRg st="8" end="8"/>
                                            </p:txEl>
                                          </p:spTgt>
                                        </p:tgtEl>
                                        <p:attrNameLst>
                                          <p:attrName>style.visibility</p:attrName>
                                        </p:attrNameLst>
                                      </p:cBhvr>
                                      <p:to>
                                        <p:strVal val="visible"/>
                                      </p:to>
                                    </p:set>
                                    <p:animEffect transition="in" filter="slide(fromLeft)">
                                      <p:cBhvr>
                                        <p:cTn id="35" dur="500"/>
                                        <p:tgtEl>
                                          <p:spTgt spid="5">
                                            <p:txEl>
                                              <p:pRg st="8" end="8"/>
                                            </p:txEl>
                                          </p:spTgt>
                                        </p:tgtEl>
                                      </p:cBhvr>
                                    </p:animEffect>
                                  </p:childTnLst>
                                </p:cTn>
                              </p:par>
                            </p:childTnLst>
                          </p:cTn>
                        </p:par>
                        <p:par>
                          <p:cTn id="36" fill="hold">
                            <p:stCondLst>
                              <p:cond delay="4000"/>
                            </p:stCondLst>
                            <p:childTnLst>
                              <p:par>
                                <p:cTn id="37" presetID="12" presetClass="entr" presetSubtype="8" fill="hold" nodeType="afterEffect">
                                  <p:stCondLst>
                                    <p:cond delay="0"/>
                                  </p:stCondLst>
                                  <p:childTnLst>
                                    <p:set>
                                      <p:cBhvr>
                                        <p:cTn id="38" dur="1" fill="hold">
                                          <p:stCondLst>
                                            <p:cond delay="0"/>
                                          </p:stCondLst>
                                        </p:cTn>
                                        <p:tgtEl>
                                          <p:spTgt spid="5">
                                            <p:txEl>
                                              <p:pRg st="10" end="10"/>
                                            </p:txEl>
                                          </p:spTgt>
                                        </p:tgtEl>
                                        <p:attrNameLst>
                                          <p:attrName>style.visibility</p:attrName>
                                        </p:attrNameLst>
                                      </p:cBhvr>
                                      <p:to>
                                        <p:strVal val="visible"/>
                                      </p:to>
                                    </p:set>
                                    <p:animEffect transition="in" filter="slide(fromLeft)">
                                      <p:cBhvr>
                                        <p:cTn id="39" dur="500"/>
                                        <p:tgtEl>
                                          <p:spTgt spid="5">
                                            <p:txEl>
                                              <p:pRg st="10" end="10"/>
                                            </p:txEl>
                                          </p:spTgt>
                                        </p:tgtEl>
                                      </p:cBhvr>
                                    </p:animEffect>
                                  </p:childTnLst>
                                </p:cTn>
                              </p:par>
                            </p:childTnLst>
                          </p:cTn>
                        </p:par>
                        <p:par>
                          <p:cTn id="40" fill="hold">
                            <p:stCondLst>
                              <p:cond delay="4500"/>
                            </p:stCondLst>
                            <p:childTnLst>
                              <p:par>
                                <p:cTn id="41" presetID="12" presetClass="entr" presetSubtype="8" fill="hold" nodeType="afterEffect">
                                  <p:stCondLst>
                                    <p:cond delay="0"/>
                                  </p:stCondLst>
                                  <p:childTnLst>
                                    <p:set>
                                      <p:cBhvr>
                                        <p:cTn id="42" dur="1" fill="hold">
                                          <p:stCondLst>
                                            <p:cond delay="0"/>
                                          </p:stCondLst>
                                        </p:cTn>
                                        <p:tgtEl>
                                          <p:spTgt spid="5">
                                            <p:txEl>
                                              <p:pRg st="11" end="11"/>
                                            </p:txEl>
                                          </p:spTgt>
                                        </p:tgtEl>
                                        <p:attrNameLst>
                                          <p:attrName>style.visibility</p:attrName>
                                        </p:attrNameLst>
                                      </p:cBhvr>
                                      <p:to>
                                        <p:strVal val="visible"/>
                                      </p:to>
                                    </p:set>
                                    <p:animEffect transition="in" filter="slide(fromLeft)">
                                      <p:cBhvr>
                                        <p:cTn id="43" dur="500"/>
                                        <p:tgtEl>
                                          <p:spTgt spid="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re 1"/>
          <p:cNvSpPr>
            <a:spLocks noGrp="1"/>
          </p:cNvSpPr>
          <p:nvPr>
            <p:ph type="title"/>
          </p:nvPr>
        </p:nvSpPr>
        <p:spPr>
          <a:xfrm>
            <a:off x="2143125" y="274638"/>
            <a:ext cx="6543675" cy="1143000"/>
          </a:xfrm>
        </p:spPr>
        <p:txBody>
          <a:bodyPr/>
          <a:lstStyle/>
          <a:p>
            <a:r>
              <a:rPr lang="fr-CA" dirty="0" smtClean="0"/>
              <a:t>Command Groups</a:t>
            </a:r>
            <a:endParaRPr lang="fr-FR" dirty="0" smtClean="0"/>
          </a:p>
        </p:txBody>
      </p:sp>
      <p:sp>
        <p:nvSpPr>
          <p:cNvPr id="5" name="TextBox 4"/>
          <p:cNvSpPr txBox="1"/>
          <p:nvPr/>
        </p:nvSpPr>
        <p:spPr>
          <a:xfrm>
            <a:off x="2286000" y="1752600"/>
            <a:ext cx="6858000" cy="4154984"/>
          </a:xfrm>
          <a:prstGeom prst="rect">
            <a:avLst/>
          </a:prstGeom>
          <a:noFill/>
        </p:spPr>
        <p:txBody>
          <a:bodyPr wrap="square" rtlCol="0">
            <a:spAutoFit/>
          </a:bodyPr>
          <a:lstStyle/>
          <a:p>
            <a:pPr fontAlgn="base">
              <a:spcBef>
                <a:spcPct val="0"/>
              </a:spcBef>
              <a:spcAft>
                <a:spcPct val="0"/>
              </a:spcAft>
            </a:pPr>
            <a:r>
              <a:rPr lang="en-US" sz="2400" dirty="0">
                <a:solidFill>
                  <a:prstClr val="black"/>
                </a:solidFill>
              </a:rPr>
              <a:t>A group composed of the individuals who report directly to a given manager.</a:t>
            </a:r>
          </a:p>
          <a:p>
            <a:pPr fontAlgn="base">
              <a:spcBef>
                <a:spcPct val="0"/>
              </a:spcBef>
              <a:spcAft>
                <a:spcPct val="0"/>
              </a:spcAft>
            </a:pPr>
            <a:endParaRPr lang="en-US" sz="2400" dirty="0">
              <a:solidFill>
                <a:prstClr val="black"/>
              </a:solidFill>
            </a:endParaRPr>
          </a:p>
          <a:p>
            <a:pPr fontAlgn="base">
              <a:spcBef>
                <a:spcPct val="0"/>
              </a:spcBef>
              <a:spcAft>
                <a:spcPct val="0"/>
              </a:spcAft>
            </a:pPr>
            <a:r>
              <a:rPr lang="en-US" sz="2400" dirty="0">
                <a:solidFill>
                  <a:prstClr val="black"/>
                </a:solidFill>
              </a:rPr>
              <a:t>It is determined by the organization chart. Membership in the group arises from each employee’s position on the organizational chart.</a:t>
            </a:r>
          </a:p>
          <a:p>
            <a:pPr fontAlgn="base">
              <a:spcBef>
                <a:spcPct val="0"/>
              </a:spcBef>
              <a:spcAft>
                <a:spcPct val="0"/>
              </a:spcAft>
            </a:pPr>
            <a:endParaRPr lang="en-US" sz="2400" dirty="0">
              <a:solidFill>
                <a:prstClr val="black"/>
              </a:solidFill>
            </a:endParaRPr>
          </a:p>
          <a:p>
            <a:pPr fontAlgn="base">
              <a:spcBef>
                <a:spcPct val="0"/>
              </a:spcBef>
              <a:spcAft>
                <a:spcPct val="0"/>
              </a:spcAft>
            </a:pPr>
            <a:r>
              <a:rPr lang="en-US" sz="2400" dirty="0">
                <a:solidFill>
                  <a:prstClr val="black"/>
                </a:solidFill>
              </a:rPr>
              <a:t>Examples of a command group are: an academic department chairman and the faculty members in that department, or a director of postal audits and his five inspectors.</a:t>
            </a:r>
          </a:p>
        </p:txBody>
      </p:sp>
    </p:spTree>
    <p:extLst>
      <p:ext uri="{BB962C8B-B14F-4D97-AF65-F5344CB8AC3E}">
        <p14:creationId xmlns:p14="http://schemas.microsoft.com/office/powerpoint/2010/main" val="3438645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box(out)">
                                      <p:cBhvr>
                                        <p:cTn id="7" dur="500"/>
                                        <p:tgtEl>
                                          <p:spTgt spid="3074"/>
                                        </p:tgtEl>
                                      </p:cBhvr>
                                    </p:animEffect>
                                  </p:childTnLst>
                                </p:cTn>
                              </p:par>
                            </p:childTnLst>
                          </p:cTn>
                        </p:par>
                        <p:par>
                          <p:cTn id="8" fill="hold">
                            <p:stCondLst>
                              <p:cond delay="500"/>
                            </p:stCondLst>
                            <p:childTnLst>
                              <p:par>
                                <p:cTn id="9" presetID="4" presetClass="entr" presetSubtype="16"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box(in)">
                                      <p:cBhvr>
                                        <p:cTn id="11" dur="500"/>
                                        <p:tgtEl>
                                          <p:spTgt spid="5">
                                            <p:txEl>
                                              <p:pRg st="0" end="0"/>
                                            </p:txEl>
                                          </p:spTgt>
                                        </p:tgtEl>
                                      </p:cBhvr>
                                    </p:animEffect>
                                  </p:childTnLst>
                                </p:cTn>
                              </p:par>
                            </p:childTnLst>
                          </p:cTn>
                        </p:par>
                        <p:par>
                          <p:cTn id="12" fill="hold">
                            <p:stCondLst>
                              <p:cond delay="1000"/>
                            </p:stCondLst>
                            <p:childTnLst>
                              <p:par>
                                <p:cTn id="13" presetID="4" presetClass="entr" presetSubtype="16" fill="hold" nodeType="after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box(in)">
                                      <p:cBhvr>
                                        <p:cTn id="15" dur="500"/>
                                        <p:tgtEl>
                                          <p:spTgt spid="5">
                                            <p:txEl>
                                              <p:pRg st="2" end="2"/>
                                            </p:txEl>
                                          </p:spTgt>
                                        </p:tgtEl>
                                      </p:cBhvr>
                                    </p:animEffect>
                                  </p:childTnLst>
                                </p:cTn>
                              </p:par>
                            </p:childTnLst>
                          </p:cTn>
                        </p:par>
                        <p:par>
                          <p:cTn id="16" fill="hold">
                            <p:stCondLst>
                              <p:cond delay="1500"/>
                            </p:stCondLst>
                            <p:childTnLst>
                              <p:par>
                                <p:cTn id="17" presetID="4" presetClass="entr" presetSubtype="16" fill="hold" nodeType="after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box(in)">
                                      <p:cBhvr>
                                        <p:cTn id="19"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re 1"/>
          <p:cNvSpPr>
            <a:spLocks noGrp="1"/>
          </p:cNvSpPr>
          <p:nvPr>
            <p:ph type="title"/>
          </p:nvPr>
        </p:nvSpPr>
        <p:spPr>
          <a:xfrm>
            <a:off x="2133600" y="152400"/>
            <a:ext cx="6543675" cy="1143000"/>
          </a:xfrm>
        </p:spPr>
        <p:txBody>
          <a:bodyPr/>
          <a:lstStyle/>
          <a:p>
            <a:r>
              <a:rPr lang="fr-CA" dirty="0" smtClean="0"/>
              <a:t>Task Groups</a:t>
            </a:r>
            <a:endParaRPr lang="fr-FR" dirty="0" smtClean="0"/>
          </a:p>
        </p:txBody>
      </p:sp>
      <p:sp>
        <p:nvSpPr>
          <p:cNvPr id="5" name="TextBox 4"/>
          <p:cNvSpPr txBox="1"/>
          <p:nvPr/>
        </p:nvSpPr>
        <p:spPr>
          <a:xfrm>
            <a:off x="2286000" y="1225689"/>
            <a:ext cx="6858000" cy="5632311"/>
          </a:xfrm>
          <a:prstGeom prst="rect">
            <a:avLst/>
          </a:prstGeom>
          <a:noFill/>
        </p:spPr>
        <p:txBody>
          <a:bodyPr wrap="square" rtlCol="0">
            <a:spAutoFit/>
          </a:bodyPr>
          <a:lstStyle/>
          <a:p>
            <a:pPr fontAlgn="base">
              <a:spcBef>
                <a:spcPct val="0"/>
              </a:spcBef>
              <a:spcAft>
                <a:spcPct val="0"/>
              </a:spcAft>
            </a:pPr>
            <a:r>
              <a:rPr lang="en-US" sz="2000" dirty="0">
                <a:solidFill>
                  <a:prstClr val="black"/>
                </a:solidFill>
              </a:rPr>
              <a:t>Task groups consist of people who work together to achieve a common task. </a:t>
            </a:r>
          </a:p>
          <a:p>
            <a:pPr fontAlgn="base">
              <a:spcBef>
                <a:spcPct val="0"/>
              </a:spcBef>
              <a:spcAft>
                <a:spcPct val="0"/>
              </a:spcAft>
            </a:pPr>
            <a:endParaRPr lang="en-US" sz="800" dirty="0">
              <a:solidFill>
                <a:prstClr val="black"/>
              </a:solidFill>
            </a:endParaRPr>
          </a:p>
          <a:p>
            <a:pPr fontAlgn="base">
              <a:spcBef>
                <a:spcPct val="0"/>
              </a:spcBef>
              <a:spcAft>
                <a:spcPct val="0"/>
              </a:spcAft>
            </a:pPr>
            <a:r>
              <a:rPr lang="en-US" sz="2000" dirty="0">
                <a:solidFill>
                  <a:prstClr val="black"/>
                </a:solidFill>
              </a:rPr>
              <a:t>Members are brought together to accomplish a narrow range of goals within a specified time period.</a:t>
            </a:r>
          </a:p>
          <a:p>
            <a:pPr fontAlgn="base">
              <a:spcBef>
                <a:spcPct val="0"/>
              </a:spcBef>
              <a:spcAft>
                <a:spcPct val="0"/>
              </a:spcAft>
            </a:pPr>
            <a:endParaRPr lang="en-US" sz="800" dirty="0">
              <a:solidFill>
                <a:prstClr val="black"/>
              </a:solidFill>
            </a:endParaRPr>
          </a:p>
          <a:p>
            <a:pPr fontAlgn="base">
              <a:spcBef>
                <a:spcPct val="0"/>
              </a:spcBef>
              <a:spcAft>
                <a:spcPct val="0"/>
              </a:spcAft>
            </a:pPr>
            <a:r>
              <a:rPr lang="en-US" sz="2000" dirty="0">
                <a:solidFill>
                  <a:prstClr val="black"/>
                </a:solidFill>
              </a:rPr>
              <a:t>A task group’s boundaries are not limited to its immediate hierarchical superior, it can cross command relationships.</a:t>
            </a:r>
          </a:p>
          <a:p>
            <a:pPr fontAlgn="base">
              <a:spcBef>
                <a:spcPct val="0"/>
              </a:spcBef>
              <a:spcAft>
                <a:spcPct val="0"/>
              </a:spcAft>
            </a:pPr>
            <a:endParaRPr lang="en-US" sz="800" dirty="0">
              <a:solidFill>
                <a:prstClr val="black"/>
              </a:solidFill>
            </a:endParaRPr>
          </a:p>
          <a:p>
            <a:pPr fontAlgn="base">
              <a:spcBef>
                <a:spcPct val="0"/>
              </a:spcBef>
              <a:spcAft>
                <a:spcPct val="0"/>
              </a:spcAft>
            </a:pPr>
            <a:r>
              <a:rPr lang="en-US" sz="2000" dirty="0">
                <a:solidFill>
                  <a:prstClr val="black"/>
                </a:solidFill>
              </a:rPr>
              <a:t>Task groups are also commonly referred to as task forces. The organization appoints members and assigns the goals and tasks to be accomplished.</a:t>
            </a:r>
          </a:p>
          <a:p>
            <a:pPr fontAlgn="base">
              <a:spcBef>
                <a:spcPct val="0"/>
              </a:spcBef>
              <a:spcAft>
                <a:spcPct val="0"/>
              </a:spcAft>
            </a:pPr>
            <a:endParaRPr lang="en-US" sz="800" dirty="0">
              <a:solidFill>
                <a:prstClr val="black"/>
              </a:solidFill>
            </a:endParaRPr>
          </a:p>
          <a:p>
            <a:pPr fontAlgn="base">
              <a:spcBef>
                <a:spcPct val="0"/>
              </a:spcBef>
              <a:spcAft>
                <a:spcPct val="0"/>
              </a:spcAft>
            </a:pPr>
            <a:r>
              <a:rPr lang="en-US" sz="2000" dirty="0">
                <a:solidFill>
                  <a:prstClr val="black"/>
                </a:solidFill>
              </a:rPr>
              <a:t>All command groups are also task groups, but reverse need not be true.</a:t>
            </a:r>
          </a:p>
          <a:p>
            <a:pPr fontAlgn="base">
              <a:spcBef>
                <a:spcPct val="0"/>
              </a:spcBef>
              <a:spcAft>
                <a:spcPct val="0"/>
              </a:spcAft>
            </a:pPr>
            <a:endParaRPr lang="en-US" sz="800" dirty="0">
              <a:solidFill>
                <a:prstClr val="black"/>
              </a:solidFill>
            </a:endParaRPr>
          </a:p>
          <a:p>
            <a:pPr fontAlgn="base">
              <a:spcBef>
                <a:spcPct val="0"/>
              </a:spcBef>
              <a:spcAft>
                <a:spcPct val="0"/>
              </a:spcAft>
            </a:pPr>
            <a:r>
              <a:rPr lang="en-US" sz="2000" dirty="0">
                <a:solidFill>
                  <a:prstClr val="black"/>
                </a:solidFill>
              </a:rPr>
              <a:t>Examples of assigned tasks are the development of a new product, the improvement of a production process, or the proposal of a motivational contest. Other common task groups are ad hoc committees, project groups, and standing committees.</a:t>
            </a:r>
            <a:endParaRPr lang="en-US" sz="2000" dirty="0">
              <a:solidFill>
                <a:prstClr val="black"/>
              </a:solidFill>
            </a:endParaRPr>
          </a:p>
        </p:txBody>
      </p:sp>
      <p:sp>
        <p:nvSpPr>
          <p:cNvPr id="4" name="Rectangle 3"/>
          <p:cNvSpPr/>
          <p:nvPr/>
        </p:nvSpPr>
        <p:spPr>
          <a:xfrm>
            <a:off x="9144000" y="457200"/>
            <a:ext cx="4572000" cy="923330"/>
          </a:xfrm>
          <a:prstGeom prst="rect">
            <a:avLst/>
          </a:prstGeom>
        </p:spPr>
        <p:txBody>
          <a:bodyPr>
            <a:spAutoFit/>
          </a:bodyPr>
          <a:lstStyle/>
          <a:p>
            <a:pPr fontAlgn="base">
              <a:spcBef>
                <a:spcPct val="0"/>
              </a:spcBef>
              <a:spcAft>
                <a:spcPct val="0"/>
              </a:spcAft>
            </a:pPr>
            <a:r>
              <a:rPr lang="en-US" dirty="0">
                <a:solidFill>
                  <a:prstClr val="black"/>
                </a:solidFill>
                <a:latin typeface="Arial" charset="0"/>
              </a:rPr>
              <a:t/>
            </a:r>
            <a:br>
              <a:rPr lang="en-US" dirty="0">
                <a:solidFill>
                  <a:prstClr val="black"/>
                </a:solidFill>
                <a:latin typeface="Arial" charset="0"/>
              </a:rPr>
            </a:br>
            <a:r>
              <a:rPr lang="en-US" dirty="0">
                <a:solidFill>
                  <a:prstClr val="black"/>
                </a:solidFill>
                <a:latin typeface="Arial" charset="0"/>
              </a:rPr>
              <a:t/>
            </a:r>
            <a:br>
              <a:rPr lang="en-US" dirty="0">
                <a:solidFill>
                  <a:prstClr val="black"/>
                </a:solidFill>
                <a:latin typeface="Arial" charset="0"/>
              </a:rPr>
            </a:br>
            <a:endParaRPr lang="en-US" dirty="0">
              <a:solidFill>
                <a:prstClr val="black"/>
              </a:solidFill>
              <a:latin typeface="Arial" charset="0"/>
            </a:endParaRPr>
          </a:p>
        </p:txBody>
      </p:sp>
    </p:spTree>
    <p:extLst>
      <p:ext uri="{BB962C8B-B14F-4D97-AF65-F5344CB8AC3E}">
        <p14:creationId xmlns:p14="http://schemas.microsoft.com/office/powerpoint/2010/main" val="1985125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box(in)">
                                      <p:cBhvr>
                                        <p:cTn id="7" dur="500"/>
                                        <p:tgtEl>
                                          <p:spTgt spid="3074"/>
                                        </p:tgtEl>
                                      </p:cBhvr>
                                    </p:animEffect>
                                  </p:childTnLst>
                                </p:cTn>
                              </p:par>
                            </p:childTnLst>
                          </p:cTn>
                        </p:par>
                        <p:par>
                          <p:cTn id="8" fill="hold">
                            <p:stCondLst>
                              <p:cond delay="500"/>
                            </p:stCondLst>
                            <p:childTnLst>
                              <p:par>
                                <p:cTn id="9" presetID="4" presetClass="entr" presetSubtype="32"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box(out)">
                                      <p:cBhvr>
                                        <p:cTn id="11" dur="500"/>
                                        <p:tgtEl>
                                          <p:spTgt spid="5">
                                            <p:txEl>
                                              <p:pRg st="0" end="0"/>
                                            </p:txEl>
                                          </p:spTgt>
                                        </p:tgtEl>
                                      </p:cBhvr>
                                    </p:animEffect>
                                  </p:childTnLst>
                                </p:cTn>
                              </p:par>
                            </p:childTnLst>
                          </p:cTn>
                        </p:par>
                        <p:par>
                          <p:cTn id="12" fill="hold">
                            <p:stCondLst>
                              <p:cond delay="1000"/>
                            </p:stCondLst>
                            <p:childTnLst>
                              <p:par>
                                <p:cTn id="13" presetID="4" presetClass="entr" presetSubtype="32" fill="hold" nodeType="after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box(out)">
                                      <p:cBhvr>
                                        <p:cTn id="15" dur="500"/>
                                        <p:tgtEl>
                                          <p:spTgt spid="5">
                                            <p:txEl>
                                              <p:pRg st="2" end="2"/>
                                            </p:txEl>
                                          </p:spTgt>
                                        </p:tgtEl>
                                      </p:cBhvr>
                                    </p:animEffect>
                                  </p:childTnLst>
                                </p:cTn>
                              </p:par>
                            </p:childTnLst>
                          </p:cTn>
                        </p:par>
                        <p:par>
                          <p:cTn id="16" fill="hold">
                            <p:stCondLst>
                              <p:cond delay="1500"/>
                            </p:stCondLst>
                            <p:childTnLst>
                              <p:par>
                                <p:cTn id="17" presetID="4" presetClass="entr" presetSubtype="32" fill="hold" nodeType="after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box(out)">
                                      <p:cBhvr>
                                        <p:cTn id="19" dur="500"/>
                                        <p:tgtEl>
                                          <p:spTgt spid="5">
                                            <p:txEl>
                                              <p:pRg st="4" end="4"/>
                                            </p:txEl>
                                          </p:spTgt>
                                        </p:tgtEl>
                                      </p:cBhvr>
                                    </p:animEffect>
                                  </p:childTnLst>
                                </p:cTn>
                              </p:par>
                            </p:childTnLst>
                          </p:cTn>
                        </p:par>
                        <p:par>
                          <p:cTn id="20" fill="hold">
                            <p:stCondLst>
                              <p:cond delay="2000"/>
                            </p:stCondLst>
                            <p:childTnLst>
                              <p:par>
                                <p:cTn id="21" presetID="4" presetClass="entr" presetSubtype="32" fill="hold" nodeType="after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animEffect transition="in" filter="box(out)">
                                      <p:cBhvr>
                                        <p:cTn id="23" dur="500"/>
                                        <p:tgtEl>
                                          <p:spTgt spid="5">
                                            <p:txEl>
                                              <p:pRg st="6" end="6"/>
                                            </p:txEl>
                                          </p:spTgt>
                                        </p:tgtEl>
                                      </p:cBhvr>
                                    </p:animEffect>
                                  </p:childTnLst>
                                </p:cTn>
                              </p:par>
                            </p:childTnLst>
                          </p:cTn>
                        </p:par>
                        <p:par>
                          <p:cTn id="24" fill="hold">
                            <p:stCondLst>
                              <p:cond delay="2500"/>
                            </p:stCondLst>
                            <p:childTnLst>
                              <p:par>
                                <p:cTn id="25" presetID="4" presetClass="entr" presetSubtype="32" fill="hold" nodeType="after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animEffect transition="in" filter="box(out)">
                                      <p:cBhvr>
                                        <p:cTn id="27" dur="500"/>
                                        <p:tgtEl>
                                          <p:spTgt spid="5">
                                            <p:txEl>
                                              <p:pRg st="8" end="8"/>
                                            </p:txEl>
                                          </p:spTgt>
                                        </p:tgtEl>
                                      </p:cBhvr>
                                    </p:animEffect>
                                  </p:childTnLst>
                                </p:cTn>
                              </p:par>
                            </p:childTnLst>
                          </p:cTn>
                        </p:par>
                        <p:par>
                          <p:cTn id="28" fill="hold">
                            <p:stCondLst>
                              <p:cond delay="3000"/>
                            </p:stCondLst>
                            <p:childTnLst>
                              <p:par>
                                <p:cTn id="29" presetID="4" presetClass="entr" presetSubtype="32" fill="hold" nodeType="afterEffect">
                                  <p:stCondLst>
                                    <p:cond delay="0"/>
                                  </p:stCondLst>
                                  <p:childTnLst>
                                    <p:set>
                                      <p:cBhvr>
                                        <p:cTn id="30" dur="1" fill="hold">
                                          <p:stCondLst>
                                            <p:cond delay="0"/>
                                          </p:stCondLst>
                                        </p:cTn>
                                        <p:tgtEl>
                                          <p:spTgt spid="5">
                                            <p:txEl>
                                              <p:pRg st="10" end="10"/>
                                            </p:txEl>
                                          </p:spTgt>
                                        </p:tgtEl>
                                        <p:attrNameLst>
                                          <p:attrName>style.visibility</p:attrName>
                                        </p:attrNameLst>
                                      </p:cBhvr>
                                      <p:to>
                                        <p:strVal val="visible"/>
                                      </p:to>
                                    </p:set>
                                    <p:animEffect transition="in" filter="box(out)">
                                      <p:cBhvr>
                                        <p:cTn id="31" dur="5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a:xfrm>
            <a:off x="457200" y="228600"/>
            <a:ext cx="8229600" cy="1143000"/>
          </a:xfrm>
          <a:effectLst>
            <a:outerShdw blurRad="152400" dist="317500" dir="5400000" sx="90000" sy="-19000" rotWithShape="0">
              <a:schemeClr val="bg1">
                <a:alpha val="15000"/>
              </a:schemeClr>
            </a:outerShdw>
          </a:effectLst>
        </p:spPr>
        <p:txBody>
          <a:bodyPr/>
          <a:lstStyle/>
          <a:p>
            <a:r>
              <a:rPr lang="fr-CA" sz="5400" dirty="0" smtClean="0">
                <a:solidFill>
                  <a:schemeClr val="bg1"/>
                </a:solidFill>
              </a:rPr>
              <a:t>INFORMAL GROUPS</a:t>
            </a:r>
            <a:endParaRPr lang="fr-FR" sz="5400" dirty="0" smtClean="0">
              <a:solidFill>
                <a:schemeClr val="bg1"/>
              </a:solidFill>
            </a:endParaRPr>
          </a:p>
        </p:txBody>
      </p:sp>
      <p:sp>
        <p:nvSpPr>
          <p:cNvPr id="5" name="TextBox 4"/>
          <p:cNvSpPr txBox="1"/>
          <p:nvPr/>
        </p:nvSpPr>
        <p:spPr>
          <a:xfrm>
            <a:off x="228600" y="2362200"/>
            <a:ext cx="8763000" cy="830997"/>
          </a:xfrm>
          <a:prstGeom prst="rect">
            <a:avLst/>
          </a:prstGeom>
          <a:noFill/>
        </p:spPr>
        <p:txBody>
          <a:bodyPr wrap="square" rtlCol="0">
            <a:spAutoFit/>
          </a:bodyPr>
          <a:lstStyle/>
          <a:p>
            <a:pPr fontAlgn="base">
              <a:spcBef>
                <a:spcPct val="0"/>
              </a:spcBef>
              <a:spcAft>
                <a:spcPct val="0"/>
              </a:spcAft>
            </a:pPr>
            <a:r>
              <a:rPr lang="en-US" sz="2400" noProof="1">
                <a:solidFill>
                  <a:prstClr val="black"/>
                </a:solidFill>
              </a:rPr>
              <a:t>These groups are natural formations in the work environment that appear in response to the need of social contact.</a:t>
            </a:r>
          </a:p>
        </p:txBody>
      </p:sp>
    </p:spTree>
    <p:extLst>
      <p:ext uri="{BB962C8B-B14F-4D97-AF65-F5344CB8AC3E}">
        <p14:creationId xmlns:p14="http://schemas.microsoft.com/office/powerpoint/2010/main" val="1354433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slide(fromBottom)">
                                      <p:cBhvr>
                                        <p:cTn id="7"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lstStyle/>
          <a:p>
            <a:pPr algn="r"/>
            <a:r>
              <a:rPr lang="en-US" b="1" dirty="0" smtClean="0">
                <a:latin typeface="Cambria Math" pitchFamily="18" charset="0"/>
                <a:ea typeface="Cambria Math" pitchFamily="18" charset="0"/>
              </a:rPr>
              <a:t>Topics covered</a:t>
            </a:r>
            <a:endParaRPr lang="en-US" b="1" dirty="0">
              <a:latin typeface="Cambria Math" pitchFamily="18" charset="0"/>
              <a:ea typeface="Cambria Math" pitchFamily="18" charset="0"/>
            </a:endParaRPr>
          </a:p>
        </p:txBody>
      </p:sp>
      <p:sp>
        <p:nvSpPr>
          <p:cNvPr id="3" name="Content Placeholder 2"/>
          <p:cNvSpPr>
            <a:spLocks noGrp="1"/>
          </p:cNvSpPr>
          <p:nvPr>
            <p:ph idx="1"/>
          </p:nvPr>
        </p:nvSpPr>
        <p:spPr>
          <a:xfrm>
            <a:off x="152400" y="1143000"/>
            <a:ext cx="8763000" cy="5486400"/>
          </a:xfrm>
        </p:spPr>
        <p:txBody>
          <a:bodyPr>
            <a:normAutofit/>
          </a:bodyPr>
          <a:lstStyle/>
          <a:p>
            <a:pPr algn="just">
              <a:lnSpc>
                <a:spcPct val="150000"/>
              </a:lnSpc>
            </a:pPr>
            <a:r>
              <a:rPr lang="en-IN" sz="2800" dirty="0" smtClean="0">
                <a:solidFill>
                  <a:srgbClr val="C00000"/>
                </a:solidFill>
                <a:latin typeface="Times New Roman" pitchFamily="18" charset="0"/>
                <a:cs typeface="Times New Roman" pitchFamily="18" charset="0"/>
              </a:rPr>
              <a:t>Concept and types of groups; Typology and importance in rural development</a:t>
            </a:r>
          </a:p>
          <a:p>
            <a:pPr algn="just">
              <a:lnSpc>
                <a:spcPct val="150000"/>
              </a:lnSpc>
            </a:pPr>
            <a:r>
              <a:rPr lang="en-IN" sz="2800" dirty="0" smtClean="0">
                <a:solidFill>
                  <a:srgbClr val="002060"/>
                </a:solidFill>
                <a:latin typeface="Times New Roman" pitchFamily="18" charset="0"/>
                <a:cs typeface="Times New Roman" pitchFamily="18" charset="0"/>
              </a:rPr>
              <a:t>Group structures - attraction, coalition, communication and power. </a:t>
            </a:r>
          </a:p>
          <a:p>
            <a:pPr algn="just">
              <a:lnSpc>
                <a:spcPct val="150000"/>
              </a:lnSpc>
            </a:pPr>
            <a:r>
              <a:rPr lang="en-IN" sz="2800" dirty="0" smtClean="0">
                <a:solidFill>
                  <a:srgbClr val="C00000"/>
                </a:solidFill>
                <a:latin typeface="Times New Roman" pitchFamily="18" charset="0"/>
                <a:cs typeface="Times New Roman" pitchFamily="18" charset="0"/>
              </a:rPr>
              <a:t>Processes in group development and group identity.</a:t>
            </a:r>
          </a:p>
          <a:p>
            <a:pPr algn="just">
              <a:lnSpc>
                <a:spcPct val="150000"/>
              </a:lnSpc>
            </a:pPr>
            <a:r>
              <a:rPr lang="en-IN" sz="2800" dirty="0" smtClean="0">
                <a:solidFill>
                  <a:srgbClr val="002060"/>
                </a:solidFill>
                <a:latin typeface="Times New Roman" pitchFamily="18" charset="0"/>
                <a:cs typeface="Times New Roman" pitchFamily="18" charset="0"/>
              </a:rPr>
              <a:t>Factors affecting group performance; Conflicts in groups; Group belongingness.</a:t>
            </a:r>
            <a:endParaRPr lang="en-IN" sz="2800"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20379790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idx="1"/>
          </p:nvPr>
        </p:nvSpPr>
        <p:spPr>
          <a:xfrm>
            <a:off x="0" y="1340768"/>
            <a:ext cx="9144000" cy="2362200"/>
          </a:xfrm>
          <a:noFill/>
          <a:ln>
            <a:noFill/>
          </a:ln>
          <a:effectLst>
            <a:outerShdw blurRad="101600" dist="50800" dir="5400000" algn="ctr" rotWithShape="0">
              <a:schemeClr val="bg1">
                <a:lumMod val="50000"/>
              </a:schemeClr>
            </a:outerShdw>
          </a:effectLst>
        </p:spPr>
        <p:txBody>
          <a:bodyPr/>
          <a:lstStyle/>
          <a:p>
            <a:pPr algn="ctr">
              <a:buNone/>
            </a:pPr>
            <a:r>
              <a:rPr lang="fr-CA" sz="7200" b="1" dirty="0" smtClean="0">
                <a:solidFill>
                  <a:schemeClr val="tx1">
                    <a:lumMod val="75000"/>
                    <a:lumOff val="25000"/>
                  </a:schemeClr>
                </a:solidFill>
              </a:rPr>
              <a:t>Stages of Group </a:t>
            </a:r>
            <a:r>
              <a:rPr lang="en-US" sz="7200" b="1" dirty="0" smtClean="0">
                <a:solidFill>
                  <a:schemeClr val="tx1">
                    <a:lumMod val="75000"/>
                    <a:lumOff val="25000"/>
                  </a:schemeClr>
                </a:solidFill>
              </a:rPr>
              <a:t>Development</a:t>
            </a:r>
          </a:p>
        </p:txBody>
      </p:sp>
    </p:spTree>
    <p:extLst>
      <p:ext uri="{BB962C8B-B14F-4D97-AF65-F5344CB8AC3E}">
        <p14:creationId xmlns:p14="http://schemas.microsoft.com/office/powerpoint/2010/main" val="291836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0" presetClass="entr" presetSubtype="0" fill="hold" grpId="0" nodeType="afterEffect">
                                  <p:stCondLst>
                                    <p:cond delay="0"/>
                                  </p:stCondLst>
                                  <p:iterate type="lt">
                                    <p:tmPct val="10000"/>
                                  </p:iterate>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anim calcmode="lin" valueType="num">
                                      <p:cBhvr>
                                        <p:cTn id="8" dur="500" fill="hold"/>
                                        <p:tgtEl>
                                          <p:spTgt spid="5">
                                            <p:txEl>
                                              <p:pRg st="0" end="0"/>
                                            </p:txEl>
                                          </p:spTgt>
                                        </p:tgtEl>
                                        <p:attrNameLst>
                                          <p:attrName>ppt_x</p:attrName>
                                        </p:attrNameLst>
                                      </p:cBhvr>
                                      <p:tavLst>
                                        <p:tav tm="0">
                                          <p:val>
                                            <p:strVal val="#ppt_x-.1"/>
                                          </p:val>
                                        </p:tav>
                                        <p:tav tm="100000">
                                          <p:val>
                                            <p:strVal val="#ppt_x"/>
                                          </p:val>
                                        </p:tav>
                                      </p:tavLst>
                                    </p:anim>
                                    <p:anim calcmode="lin" valueType="num">
                                      <p:cBhvr>
                                        <p:cTn id="9"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438400" y="304800"/>
            <a:ext cx="6400800" cy="6309420"/>
          </a:xfrm>
          <a:prstGeom prst="rect">
            <a:avLst/>
          </a:prstGeom>
        </p:spPr>
        <p:txBody>
          <a:bodyPr wrap="square">
            <a:spAutoFit/>
          </a:bodyPr>
          <a:lstStyle/>
          <a:p>
            <a:pPr fontAlgn="base">
              <a:spcBef>
                <a:spcPct val="0"/>
              </a:spcBef>
              <a:spcAft>
                <a:spcPct val="0"/>
              </a:spcAft>
            </a:pPr>
            <a:r>
              <a:rPr lang="en-US" sz="3200" dirty="0">
                <a:solidFill>
                  <a:prstClr val="black"/>
                </a:solidFill>
              </a:rPr>
              <a:t>The model of group development was first proposed by Bruce Tuckman in 1965.</a:t>
            </a:r>
          </a:p>
          <a:p>
            <a:pPr fontAlgn="base">
              <a:spcBef>
                <a:spcPct val="0"/>
              </a:spcBef>
              <a:spcAft>
                <a:spcPct val="0"/>
              </a:spcAft>
            </a:pPr>
            <a:endParaRPr lang="en-US" sz="1200" dirty="0">
              <a:solidFill>
                <a:prstClr val="black"/>
              </a:solidFill>
            </a:endParaRPr>
          </a:p>
          <a:p>
            <a:pPr fontAlgn="base">
              <a:spcBef>
                <a:spcPct val="0"/>
              </a:spcBef>
              <a:spcAft>
                <a:spcPct val="0"/>
              </a:spcAft>
            </a:pPr>
            <a:r>
              <a:rPr lang="en-US" sz="3200" dirty="0">
                <a:solidFill>
                  <a:prstClr val="black"/>
                </a:solidFill>
              </a:rPr>
              <a:t>He maintained that these phases are all necessary and inevitable in order for:</a:t>
            </a:r>
          </a:p>
          <a:p>
            <a:pPr fontAlgn="base">
              <a:spcBef>
                <a:spcPct val="0"/>
              </a:spcBef>
              <a:spcAft>
                <a:spcPct val="0"/>
              </a:spcAft>
            </a:pPr>
            <a:endParaRPr lang="en-US" sz="800" dirty="0">
              <a:solidFill>
                <a:prstClr val="black"/>
              </a:solidFill>
            </a:endParaRPr>
          </a:p>
          <a:p>
            <a:pPr fontAlgn="base">
              <a:spcBef>
                <a:spcPct val="0"/>
              </a:spcBef>
              <a:spcAft>
                <a:spcPct val="0"/>
              </a:spcAft>
              <a:buFontTx/>
              <a:buBlip>
                <a:blip r:embed="rId2"/>
              </a:buBlip>
            </a:pPr>
            <a:r>
              <a:rPr lang="en-US" sz="3200" dirty="0">
                <a:solidFill>
                  <a:prstClr val="black"/>
                </a:solidFill>
              </a:rPr>
              <a:t> the team to grow</a:t>
            </a:r>
          </a:p>
          <a:p>
            <a:pPr fontAlgn="base">
              <a:spcBef>
                <a:spcPct val="0"/>
              </a:spcBef>
              <a:spcAft>
                <a:spcPct val="0"/>
              </a:spcAft>
              <a:buFontTx/>
              <a:buBlip>
                <a:blip r:embed="rId2"/>
              </a:buBlip>
            </a:pPr>
            <a:r>
              <a:rPr lang="en-US" sz="3200" dirty="0">
                <a:solidFill>
                  <a:prstClr val="black"/>
                </a:solidFill>
              </a:rPr>
              <a:t> to face up to challenges</a:t>
            </a:r>
          </a:p>
          <a:p>
            <a:pPr fontAlgn="base">
              <a:spcBef>
                <a:spcPct val="0"/>
              </a:spcBef>
              <a:spcAft>
                <a:spcPct val="0"/>
              </a:spcAft>
              <a:buFontTx/>
              <a:buBlip>
                <a:blip r:embed="rId2"/>
              </a:buBlip>
            </a:pPr>
            <a:r>
              <a:rPr lang="en-US" sz="3200" dirty="0">
                <a:solidFill>
                  <a:prstClr val="black"/>
                </a:solidFill>
              </a:rPr>
              <a:t> to tackle problems</a:t>
            </a:r>
          </a:p>
          <a:p>
            <a:pPr fontAlgn="base">
              <a:spcBef>
                <a:spcPct val="0"/>
              </a:spcBef>
              <a:spcAft>
                <a:spcPct val="0"/>
              </a:spcAft>
              <a:buFontTx/>
              <a:buBlip>
                <a:blip r:embed="rId2"/>
              </a:buBlip>
            </a:pPr>
            <a:r>
              <a:rPr lang="en-US" sz="3200" dirty="0">
                <a:solidFill>
                  <a:prstClr val="black"/>
                </a:solidFill>
              </a:rPr>
              <a:t> to find solutions</a:t>
            </a:r>
          </a:p>
          <a:p>
            <a:pPr fontAlgn="base">
              <a:spcBef>
                <a:spcPct val="0"/>
              </a:spcBef>
              <a:spcAft>
                <a:spcPct val="0"/>
              </a:spcAft>
              <a:buFontTx/>
              <a:buBlip>
                <a:blip r:embed="rId2"/>
              </a:buBlip>
            </a:pPr>
            <a:r>
              <a:rPr lang="en-US" sz="3200" dirty="0">
                <a:solidFill>
                  <a:prstClr val="black"/>
                </a:solidFill>
              </a:rPr>
              <a:t> to plan work</a:t>
            </a:r>
          </a:p>
          <a:p>
            <a:pPr fontAlgn="base">
              <a:spcBef>
                <a:spcPct val="0"/>
              </a:spcBef>
              <a:spcAft>
                <a:spcPct val="0"/>
              </a:spcAft>
              <a:buFontTx/>
              <a:buBlip>
                <a:blip r:embed="rId2"/>
              </a:buBlip>
            </a:pPr>
            <a:r>
              <a:rPr lang="en-US" sz="3200" dirty="0">
                <a:solidFill>
                  <a:prstClr val="black"/>
                </a:solidFill>
              </a:rPr>
              <a:t> and to deliver results.</a:t>
            </a:r>
            <a:endParaRPr lang="en-US" sz="3200" dirty="0">
              <a:solidFill>
                <a:prstClr val="black"/>
              </a:solidFill>
            </a:endParaRPr>
          </a:p>
        </p:txBody>
      </p:sp>
    </p:spTree>
    <p:extLst>
      <p:ext uri="{BB962C8B-B14F-4D97-AF65-F5344CB8AC3E}">
        <p14:creationId xmlns:p14="http://schemas.microsoft.com/office/powerpoint/2010/main" val="295461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heckerboard(across)">
                                      <p:cBhvr>
                                        <p:cTn id="7" dur="500"/>
                                        <p:tgtEl>
                                          <p:spTgt spid="5">
                                            <p:txEl>
                                              <p:pRg st="0" end="0"/>
                                            </p:txEl>
                                          </p:spTgt>
                                        </p:tgtEl>
                                      </p:cBhvr>
                                    </p:animEffect>
                                  </p:childTnLst>
                                </p:cTn>
                              </p:par>
                            </p:childTnLst>
                          </p:cTn>
                        </p:par>
                        <p:par>
                          <p:cTn id="8" fill="hold">
                            <p:stCondLst>
                              <p:cond delay="500"/>
                            </p:stCondLst>
                            <p:childTnLst>
                              <p:par>
                                <p:cTn id="9" presetID="5" presetClass="entr" presetSubtype="10" fill="hold" nodeType="after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animEffect transition="in" filter="checkerboard(across)">
                                      <p:cBhvr>
                                        <p:cTn id="11" dur="500"/>
                                        <p:tgtEl>
                                          <p:spTgt spid="5">
                                            <p:txEl>
                                              <p:pRg st="2" end="2"/>
                                            </p:txEl>
                                          </p:spTgt>
                                        </p:tgtEl>
                                      </p:cBhvr>
                                    </p:animEffect>
                                  </p:childTnLst>
                                </p:cTn>
                              </p:par>
                            </p:childTnLst>
                          </p:cTn>
                        </p:par>
                        <p:par>
                          <p:cTn id="12" fill="hold">
                            <p:stCondLst>
                              <p:cond delay="1000"/>
                            </p:stCondLst>
                            <p:childTnLst>
                              <p:par>
                                <p:cTn id="13" presetID="5" presetClass="entr" presetSubtype="10" fill="hold" nodeType="after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animEffect transition="in" filter="checkerboard(across)">
                                      <p:cBhvr>
                                        <p:cTn id="15" dur="500"/>
                                        <p:tgtEl>
                                          <p:spTgt spid="5">
                                            <p:txEl>
                                              <p:pRg st="4" end="4"/>
                                            </p:txEl>
                                          </p:spTgt>
                                        </p:tgtEl>
                                      </p:cBhvr>
                                    </p:animEffect>
                                  </p:childTnLst>
                                </p:cTn>
                              </p:par>
                            </p:childTnLst>
                          </p:cTn>
                        </p:par>
                        <p:par>
                          <p:cTn id="16" fill="hold">
                            <p:stCondLst>
                              <p:cond delay="1500"/>
                            </p:stCondLst>
                            <p:childTnLst>
                              <p:par>
                                <p:cTn id="17" presetID="5" presetClass="entr" presetSubtype="10" fill="hold" nodeType="after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animEffect transition="in" filter="checkerboard(across)">
                                      <p:cBhvr>
                                        <p:cTn id="19" dur="500"/>
                                        <p:tgtEl>
                                          <p:spTgt spid="5">
                                            <p:txEl>
                                              <p:pRg st="5" end="5"/>
                                            </p:txEl>
                                          </p:spTgt>
                                        </p:tgtEl>
                                      </p:cBhvr>
                                    </p:animEffect>
                                  </p:childTnLst>
                                </p:cTn>
                              </p:par>
                            </p:childTnLst>
                          </p:cTn>
                        </p:par>
                        <p:par>
                          <p:cTn id="20" fill="hold">
                            <p:stCondLst>
                              <p:cond delay="2000"/>
                            </p:stCondLst>
                            <p:childTnLst>
                              <p:par>
                                <p:cTn id="21" presetID="5" presetClass="entr" presetSubtype="10" fill="hold" nodeType="after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animEffect transition="in" filter="checkerboard(across)">
                                      <p:cBhvr>
                                        <p:cTn id="23" dur="500"/>
                                        <p:tgtEl>
                                          <p:spTgt spid="5">
                                            <p:txEl>
                                              <p:pRg st="6" end="6"/>
                                            </p:txEl>
                                          </p:spTgt>
                                        </p:tgtEl>
                                      </p:cBhvr>
                                    </p:animEffect>
                                  </p:childTnLst>
                                </p:cTn>
                              </p:par>
                            </p:childTnLst>
                          </p:cTn>
                        </p:par>
                        <p:par>
                          <p:cTn id="24" fill="hold">
                            <p:stCondLst>
                              <p:cond delay="2500"/>
                            </p:stCondLst>
                            <p:childTnLst>
                              <p:par>
                                <p:cTn id="25" presetID="5" presetClass="entr" presetSubtype="10" fill="hold" nodeType="afterEffect">
                                  <p:stCondLst>
                                    <p:cond delay="0"/>
                                  </p:stCondLst>
                                  <p:childTnLst>
                                    <p:set>
                                      <p:cBhvr>
                                        <p:cTn id="26" dur="1" fill="hold">
                                          <p:stCondLst>
                                            <p:cond delay="0"/>
                                          </p:stCondLst>
                                        </p:cTn>
                                        <p:tgtEl>
                                          <p:spTgt spid="5">
                                            <p:txEl>
                                              <p:pRg st="7" end="7"/>
                                            </p:txEl>
                                          </p:spTgt>
                                        </p:tgtEl>
                                        <p:attrNameLst>
                                          <p:attrName>style.visibility</p:attrName>
                                        </p:attrNameLst>
                                      </p:cBhvr>
                                      <p:to>
                                        <p:strVal val="visible"/>
                                      </p:to>
                                    </p:set>
                                    <p:animEffect transition="in" filter="checkerboard(across)">
                                      <p:cBhvr>
                                        <p:cTn id="27" dur="500"/>
                                        <p:tgtEl>
                                          <p:spTgt spid="5">
                                            <p:txEl>
                                              <p:pRg st="7" end="7"/>
                                            </p:txEl>
                                          </p:spTgt>
                                        </p:tgtEl>
                                      </p:cBhvr>
                                    </p:animEffect>
                                  </p:childTnLst>
                                </p:cTn>
                              </p:par>
                            </p:childTnLst>
                          </p:cTn>
                        </p:par>
                        <p:par>
                          <p:cTn id="28" fill="hold">
                            <p:stCondLst>
                              <p:cond delay="3000"/>
                            </p:stCondLst>
                            <p:childTnLst>
                              <p:par>
                                <p:cTn id="29" presetID="5" presetClass="entr" presetSubtype="10" fill="hold" nodeType="afterEffect">
                                  <p:stCondLst>
                                    <p:cond delay="0"/>
                                  </p:stCondLst>
                                  <p:childTnLst>
                                    <p:set>
                                      <p:cBhvr>
                                        <p:cTn id="30" dur="1" fill="hold">
                                          <p:stCondLst>
                                            <p:cond delay="0"/>
                                          </p:stCondLst>
                                        </p:cTn>
                                        <p:tgtEl>
                                          <p:spTgt spid="5">
                                            <p:txEl>
                                              <p:pRg st="8" end="8"/>
                                            </p:txEl>
                                          </p:spTgt>
                                        </p:tgtEl>
                                        <p:attrNameLst>
                                          <p:attrName>style.visibility</p:attrName>
                                        </p:attrNameLst>
                                      </p:cBhvr>
                                      <p:to>
                                        <p:strVal val="visible"/>
                                      </p:to>
                                    </p:set>
                                    <p:animEffect transition="in" filter="checkerboard(across)">
                                      <p:cBhvr>
                                        <p:cTn id="31" dur="500"/>
                                        <p:tgtEl>
                                          <p:spTgt spid="5">
                                            <p:txEl>
                                              <p:pRg st="8" end="8"/>
                                            </p:txEl>
                                          </p:spTgt>
                                        </p:tgtEl>
                                      </p:cBhvr>
                                    </p:animEffect>
                                  </p:childTnLst>
                                </p:cTn>
                              </p:par>
                            </p:childTnLst>
                          </p:cTn>
                        </p:par>
                        <p:par>
                          <p:cTn id="32" fill="hold">
                            <p:stCondLst>
                              <p:cond delay="3500"/>
                            </p:stCondLst>
                            <p:childTnLst>
                              <p:par>
                                <p:cTn id="33" presetID="5" presetClass="entr" presetSubtype="10" fill="hold" nodeType="afterEffect">
                                  <p:stCondLst>
                                    <p:cond delay="0"/>
                                  </p:stCondLst>
                                  <p:childTnLst>
                                    <p:set>
                                      <p:cBhvr>
                                        <p:cTn id="34" dur="1" fill="hold">
                                          <p:stCondLst>
                                            <p:cond delay="0"/>
                                          </p:stCondLst>
                                        </p:cTn>
                                        <p:tgtEl>
                                          <p:spTgt spid="5">
                                            <p:txEl>
                                              <p:pRg st="9" end="9"/>
                                            </p:txEl>
                                          </p:spTgt>
                                        </p:tgtEl>
                                        <p:attrNameLst>
                                          <p:attrName>style.visibility</p:attrName>
                                        </p:attrNameLst>
                                      </p:cBhvr>
                                      <p:to>
                                        <p:strVal val="visible"/>
                                      </p:to>
                                    </p:set>
                                    <p:animEffect transition="in" filter="checkerboard(across)">
                                      <p:cBhvr>
                                        <p:cTn id="35" dur="5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81200" y="609600"/>
            <a:ext cx="6858000" cy="1569660"/>
          </a:xfrm>
          <a:prstGeom prst="rect">
            <a:avLst/>
          </a:prstGeom>
          <a:effectLst>
            <a:outerShdw blurRad="50800" dist="50800" dir="5400000" algn="ctr" rotWithShape="0">
              <a:schemeClr val="bg1">
                <a:lumMod val="65000"/>
              </a:schemeClr>
            </a:outerShdw>
          </a:effectLst>
        </p:spPr>
        <p:txBody>
          <a:bodyPr wrap="square">
            <a:spAutoFit/>
          </a:bodyPr>
          <a:lstStyle/>
          <a:p>
            <a:pPr algn="ctr" fontAlgn="base">
              <a:spcBef>
                <a:spcPct val="0"/>
              </a:spcBef>
              <a:spcAft>
                <a:spcPct val="0"/>
              </a:spcAft>
            </a:pPr>
            <a:r>
              <a:rPr lang="en-US" sz="3200" b="1" dirty="0">
                <a:solidFill>
                  <a:prstClr val="black"/>
                </a:solidFill>
              </a:rPr>
              <a:t>The Five-Stage Model of Group Development Consists of the following stages:</a:t>
            </a:r>
            <a:endParaRPr lang="en-US" sz="3200" b="1" dirty="0">
              <a:solidFill>
                <a:prstClr val="black"/>
              </a:solidFill>
            </a:endParaRPr>
          </a:p>
        </p:txBody>
      </p:sp>
      <p:sp>
        <p:nvSpPr>
          <p:cNvPr id="4" name="Text Box 6"/>
          <p:cNvSpPr txBox="1">
            <a:spLocks noChangeArrowheads="1"/>
          </p:cNvSpPr>
          <p:nvPr/>
        </p:nvSpPr>
        <p:spPr bwMode="auto">
          <a:xfrm>
            <a:off x="3352800" y="2743200"/>
            <a:ext cx="3810000" cy="3539430"/>
          </a:xfrm>
          <a:prstGeom prst="rect">
            <a:avLst/>
          </a:prstGeom>
          <a:noFill/>
          <a:ln w="9525">
            <a:noFill/>
            <a:miter lim="800000"/>
            <a:headEnd/>
            <a:tailEnd/>
          </a:ln>
          <a:effectLst/>
        </p:spPr>
        <p:txBody>
          <a:bodyPr wrap="square">
            <a:spAutoFit/>
          </a:bodyPr>
          <a:lstStyle/>
          <a:p>
            <a:pPr marL="457200" indent="-457200" fontAlgn="base">
              <a:spcBef>
                <a:spcPct val="50000"/>
              </a:spcBef>
              <a:spcAft>
                <a:spcPct val="0"/>
              </a:spcAft>
              <a:buFontTx/>
              <a:buAutoNum type="arabicPeriod"/>
            </a:pPr>
            <a:r>
              <a:rPr lang="en-US" sz="3200" dirty="0">
                <a:solidFill>
                  <a:prstClr val="black"/>
                </a:solidFill>
                <a:cs typeface="Tahoma" pitchFamily="34" charset="0"/>
              </a:rPr>
              <a:t>Forming Stage</a:t>
            </a:r>
          </a:p>
          <a:p>
            <a:pPr marL="457200" indent="-457200" fontAlgn="base">
              <a:spcBef>
                <a:spcPct val="50000"/>
              </a:spcBef>
              <a:spcAft>
                <a:spcPct val="0"/>
              </a:spcAft>
              <a:buFontTx/>
              <a:buAutoNum type="arabicPeriod"/>
            </a:pPr>
            <a:r>
              <a:rPr lang="en-US" sz="3200" dirty="0">
                <a:solidFill>
                  <a:prstClr val="black"/>
                </a:solidFill>
                <a:cs typeface="Tahoma" pitchFamily="34" charset="0"/>
              </a:rPr>
              <a:t>Storming Stage</a:t>
            </a:r>
          </a:p>
          <a:p>
            <a:pPr marL="457200" indent="-457200" fontAlgn="base">
              <a:spcBef>
                <a:spcPct val="50000"/>
              </a:spcBef>
              <a:spcAft>
                <a:spcPct val="0"/>
              </a:spcAft>
              <a:buFontTx/>
              <a:buAutoNum type="arabicPeriod"/>
            </a:pPr>
            <a:r>
              <a:rPr lang="en-US" sz="3200" dirty="0">
                <a:solidFill>
                  <a:prstClr val="black"/>
                </a:solidFill>
                <a:cs typeface="Tahoma" pitchFamily="34" charset="0"/>
              </a:rPr>
              <a:t>Norming Stage</a:t>
            </a:r>
          </a:p>
          <a:p>
            <a:pPr marL="457200" indent="-457200" fontAlgn="base">
              <a:spcBef>
                <a:spcPct val="50000"/>
              </a:spcBef>
              <a:spcAft>
                <a:spcPct val="0"/>
              </a:spcAft>
              <a:buFontTx/>
              <a:buAutoNum type="arabicPeriod"/>
            </a:pPr>
            <a:r>
              <a:rPr lang="en-US" sz="3200" dirty="0">
                <a:solidFill>
                  <a:prstClr val="black"/>
                </a:solidFill>
                <a:cs typeface="Tahoma" pitchFamily="34" charset="0"/>
              </a:rPr>
              <a:t>Performing Stage</a:t>
            </a:r>
          </a:p>
          <a:p>
            <a:pPr marL="457200" indent="-457200" fontAlgn="base">
              <a:spcBef>
                <a:spcPct val="50000"/>
              </a:spcBef>
              <a:spcAft>
                <a:spcPct val="0"/>
              </a:spcAft>
              <a:buFontTx/>
              <a:buAutoNum type="arabicPeriod"/>
            </a:pPr>
            <a:r>
              <a:rPr lang="en-US" sz="3200" dirty="0">
                <a:solidFill>
                  <a:prstClr val="black"/>
                </a:solidFill>
                <a:cs typeface="Tahoma" pitchFamily="34" charset="0"/>
              </a:rPr>
              <a:t>Adjourning Stage</a:t>
            </a:r>
          </a:p>
        </p:txBody>
      </p:sp>
    </p:spTree>
    <p:extLst>
      <p:ext uri="{BB962C8B-B14F-4D97-AF65-F5344CB8AC3E}">
        <p14:creationId xmlns:p14="http://schemas.microsoft.com/office/powerpoint/2010/main" val="995525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5"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down)">
                                      <p:cBhvr>
                                        <p:cTn id="7" dur="500"/>
                                        <p:tgtEl>
                                          <p:spTgt spid="3"/>
                                        </p:tgtEl>
                                      </p:cBhvr>
                                    </p:animEffect>
                                  </p:childTnLst>
                                </p:cTn>
                              </p:par>
                            </p:childTnLst>
                          </p:cTn>
                        </p:par>
                        <p:par>
                          <p:cTn id="8" fill="hold">
                            <p:stCondLst>
                              <p:cond delay="500"/>
                            </p:stCondLst>
                            <p:childTnLst>
                              <p:par>
                                <p:cTn id="9" presetID="5" presetClass="entr" presetSubtype="5" fill="hold" nodeType="after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checkerboard(down)">
                                      <p:cBhvr>
                                        <p:cTn id="11" dur="500"/>
                                        <p:tgtEl>
                                          <p:spTgt spid="4">
                                            <p:txEl>
                                              <p:pRg st="0" end="0"/>
                                            </p:txEl>
                                          </p:spTgt>
                                        </p:tgtEl>
                                      </p:cBhvr>
                                    </p:animEffect>
                                  </p:childTnLst>
                                </p:cTn>
                              </p:par>
                            </p:childTnLst>
                          </p:cTn>
                        </p:par>
                        <p:par>
                          <p:cTn id="12" fill="hold">
                            <p:stCondLst>
                              <p:cond delay="1000"/>
                            </p:stCondLst>
                            <p:childTnLst>
                              <p:par>
                                <p:cTn id="13" presetID="5" presetClass="entr" presetSubtype="5" fill="hold" nodeType="after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checkerboard(down)">
                                      <p:cBhvr>
                                        <p:cTn id="15" dur="500"/>
                                        <p:tgtEl>
                                          <p:spTgt spid="4">
                                            <p:txEl>
                                              <p:pRg st="1" end="1"/>
                                            </p:txEl>
                                          </p:spTgt>
                                        </p:tgtEl>
                                      </p:cBhvr>
                                    </p:animEffect>
                                  </p:childTnLst>
                                </p:cTn>
                              </p:par>
                            </p:childTnLst>
                          </p:cTn>
                        </p:par>
                        <p:par>
                          <p:cTn id="16" fill="hold">
                            <p:stCondLst>
                              <p:cond delay="1500"/>
                            </p:stCondLst>
                            <p:childTnLst>
                              <p:par>
                                <p:cTn id="17" presetID="5" presetClass="entr" presetSubtype="5" fill="hold" nodeType="after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Effect transition="in" filter="checkerboard(down)">
                                      <p:cBhvr>
                                        <p:cTn id="19" dur="500"/>
                                        <p:tgtEl>
                                          <p:spTgt spid="4">
                                            <p:txEl>
                                              <p:pRg st="2" end="2"/>
                                            </p:txEl>
                                          </p:spTgt>
                                        </p:tgtEl>
                                      </p:cBhvr>
                                    </p:animEffect>
                                  </p:childTnLst>
                                </p:cTn>
                              </p:par>
                            </p:childTnLst>
                          </p:cTn>
                        </p:par>
                        <p:par>
                          <p:cTn id="20" fill="hold">
                            <p:stCondLst>
                              <p:cond delay="2000"/>
                            </p:stCondLst>
                            <p:childTnLst>
                              <p:par>
                                <p:cTn id="21" presetID="5" presetClass="entr" presetSubtype="5" fill="hold" nodeType="after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animEffect transition="in" filter="checkerboard(down)">
                                      <p:cBhvr>
                                        <p:cTn id="23" dur="500"/>
                                        <p:tgtEl>
                                          <p:spTgt spid="4">
                                            <p:txEl>
                                              <p:pRg st="3" end="3"/>
                                            </p:txEl>
                                          </p:spTgt>
                                        </p:tgtEl>
                                      </p:cBhvr>
                                    </p:animEffect>
                                  </p:childTnLst>
                                </p:cTn>
                              </p:par>
                            </p:childTnLst>
                          </p:cTn>
                        </p:par>
                        <p:par>
                          <p:cTn id="24" fill="hold">
                            <p:stCondLst>
                              <p:cond delay="2500"/>
                            </p:stCondLst>
                            <p:childTnLst>
                              <p:par>
                                <p:cTn id="25" presetID="5" presetClass="entr" presetSubtype="5" fill="hold" nodeType="after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checkerboard(down)">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cstate="print"/>
          <a:srcRect/>
          <a:stretch>
            <a:fillRect/>
          </a:stretch>
        </p:blipFill>
        <p:spPr bwMode="auto">
          <a:xfrm>
            <a:off x="228600" y="1066800"/>
            <a:ext cx="8726650" cy="4740195"/>
          </a:xfrm>
          <a:prstGeom prst="rect">
            <a:avLst/>
          </a:prstGeom>
          <a:noFill/>
          <a:ln w="9525">
            <a:noFill/>
            <a:miter lim="800000"/>
            <a:headEnd/>
            <a:tailEnd/>
          </a:ln>
          <a:effectLst/>
        </p:spPr>
      </p:pic>
    </p:spTree>
    <p:extLst>
      <p:ext uri="{BB962C8B-B14F-4D97-AF65-F5344CB8AC3E}">
        <p14:creationId xmlns:p14="http://schemas.microsoft.com/office/powerpoint/2010/main" val="10950834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FORMING STAGE</a:t>
            </a:r>
            <a:endParaRPr lang="en-US" dirty="0"/>
          </a:p>
        </p:txBody>
      </p:sp>
      <p:sp>
        <p:nvSpPr>
          <p:cNvPr id="6" name="Rectangle 5"/>
          <p:cNvSpPr/>
          <p:nvPr/>
        </p:nvSpPr>
        <p:spPr>
          <a:xfrm>
            <a:off x="0" y="2149019"/>
            <a:ext cx="9144000" cy="4708981"/>
          </a:xfrm>
          <a:prstGeom prst="rect">
            <a:avLst/>
          </a:prstGeom>
        </p:spPr>
        <p:txBody>
          <a:bodyPr wrap="square">
            <a:spAutoFit/>
          </a:bodyPr>
          <a:lstStyle/>
          <a:p>
            <a:pPr fontAlgn="base">
              <a:spcBef>
                <a:spcPct val="0"/>
              </a:spcBef>
              <a:spcAft>
                <a:spcPct val="0"/>
              </a:spcAft>
            </a:pPr>
            <a:r>
              <a:rPr lang="en-US" sz="2000" b="1" dirty="0">
                <a:solidFill>
                  <a:prstClr val="black"/>
                </a:solidFill>
                <a:cs typeface="Tahoma" pitchFamily="34" charset="0"/>
              </a:rPr>
              <a:t>The first stage in group development, characterized by much uncertainty.</a:t>
            </a:r>
          </a:p>
          <a:p>
            <a:pPr fontAlgn="base">
              <a:spcBef>
                <a:spcPct val="0"/>
              </a:spcBef>
              <a:spcAft>
                <a:spcPct val="0"/>
              </a:spcAft>
            </a:pPr>
            <a:endParaRPr lang="en-US" sz="2000" b="1" dirty="0">
              <a:solidFill>
                <a:prstClr val="black"/>
              </a:solidFill>
            </a:endParaRPr>
          </a:p>
          <a:p>
            <a:pPr fontAlgn="base">
              <a:spcBef>
                <a:spcPct val="0"/>
              </a:spcBef>
              <a:spcAft>
                <a:spcPct val="0"/>
              </a:spcAft>
            </a:pPr>
            <a:r>
              <a:rPr lang="en-US" sz="2000" b="1" dirty="0">
                <a:solidFill>
                  <a:prstClr val="black"/>
                </a:solidFill>
              </a:rPr>
              <a:t>In this, the team is formed and members meet. They learn what the team opportunities and challenge will be. </a:t>
            </a:r>
          </a:p>
          <a:p>
            <a:pPr fontAlgn="base">
              <a:spcBef>
                <a:spcPct val="0"/>
              </a:spcBef>
              <a:spcAft>
                <a:spcPct val="0"/>
              </a:spcAft>
            </a:pPr>
            <a:endParaRPr lang="en-US" sz="2000" b="1" dirty="0">
              <a:solidFill>
                <a:prstClr val="black"/>
              </a:solidFill>
            </a:endParaRPr>
          </a:p>
          <a:p>
            <a:pPr fontAlgn="base">
              <a:spcBef>
                <a:spcPct val="0"/>
              </a:spcBef>
              <a:spcAft>
                <a:spcPct val="0"/>
              </a:spcAft>
            </a:pPr>
            <a:r>
              <a:rPr lang="en-US" sz="2000" b="1" dirty="0">
                <a:solidFill>
                  <a:prstClr val="black"/>
                </a:solidFill>
              </a:rPr>
              <a:t>Members will agree on goals and assign actions for work and ground rules or team guidelines are established. </a:t>
            </a:r>
          </a:p>
          <a:p>
            <a:pPr fontAlgn="base">
              <a:spcBef>
                <a:spcPct val="0"/>
              </a:spcBef>
              <a:spcAft>
                <a:spcPct val="0"/>
              </a:spcAft>
            </a:pPr>
            <a:endParaRPr lang="en-US" sz="2000" b="1" dirty="0">
              <a:solidFill>
                <a:prstClr val="black"/>
              </a:solidFill>
            </a:endParaRPr>
          </a:p>
          <a:p>
            <a:pPr fontAlgn="base">
              <a:spcBef>
                <a:spcPct val="0"/>
              </a:spcBef>
              <a:spcAft>
                <a:spcPct val="0"/>
              </a:spcAft>
            </a:pPr>
            <a:r>
              <a:rPr lang="en-US" sz="2000" b="1" dirty="0">
                <a:solidFill>
                  <a:prstClr val="black"/>
                </a:solidFill>
              </a:rPr>
              <a:t>At the start, the team leader may be a member of the group, a supervisor, a manager, or a consultant who will facilitate the team-building process. Leadership will help the team to define their processes. At this stage, the leader needs to be directive and understand the requirements for team training.</a:t>
            </a:r>
          </a:p>
          <a:p>
            <a:pPr fontAlgn="base">
              <a:spcBef>
                <a:spcPct val="0"/>
              </a:spcBef>
              <a:spcAft>
                <a:spcPct val="0"/>
              </a:spcAft>
            </a:pPr>
            <a:endParaRPr lang="en-US" sz="2000" b="1" dirty="0">
              <a:solidFill>
                <a:prstClr val="black"/>
              </a:solidFill>
            </a:endParaRPr>
          </a:p>
          <a:p>
            <a:pPr fontAlgn="base">
              <a:spcBef>
                <a:spcPct val="0"/>
              </a:spcBef>
              <a:spcAft>
                <a:spcPct val="0"/>
              </a:spcAft>
            </a:pPr>
            <a:r>
              <a:rPr lang="en-US" sz="2000" b="1" dirty="0">
                <a:solidFill>
                  <a:prstClr val="black"/>
                </a:solidFill>
              </a:rPr>
              <a:t>This stage is complete when the members have begun to think of themselves as a part of a group.</a:t>
            </a:r>
            <a:endParaRPr lang="en-US" sz="2000" b="1" dirty="0">
              <a:solidFill>
                <a:prstClr val="black"/>
              </a:solidFill>
            </a:endParaRPr>
          </a:p>
        </p:txBody>
      </p:sp>
    </p:spTree>
    <p:extLst>
      <p:ext uri="{BB962C8B-B14F-4D97-AF65-F5344CB8AC3E}">
        <p14:creationId xmlns:p14="http://schemas.microsoft.com/office/powerpoint/2010/main" val="36038281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STORMING STAGE</a:t>
            </a:r>
            <a:endParaRPr lang="en-US" dirty="0"/>
          </a:p>
        </p:txBody>
      </p:sp>
      <p:sp>
        <p:nvSpPr>
          <p:cNvPr id="3" name="Rectangle 2"/>
          <p:cNvSpPr/>
          <p:nvPr/>
        </p:nvSpPr>
        <p:spPr>
          <a:xfrm>
            <a:off x="0" y="2209800"/>
            <a:ext cx="9144000" cy="4708981"/>
          </a:xfrm>
          <a:prstGeom prst="rect">
            <a:avLst/>
          </a:prstGeom>
        </p:spPr>
        <p:txBody>
          <a:bodyPr wrap="square">
            <a:spAutoFit/>
          </a:bodyPr>
          <a:lstStyle/>
          <a:p>
            <a:pPr fontAlgn="base">
              <a:spcBef>
                <a:spcPct val="0"/>
              </a:spcBef>
              <a:spcAft>
                <a:spcPct val="0"/>
              </a:spcAft>
            </a:pPr>
            <a:r>
              <a:rPr lang="en-US" sz="2000" b="1" dirty="0">
                <a:solidFill>
                  <a:prstClr val="black"/>
                </a:solidFill>
                <a:cs typeface="Tahoma" pitchFamily="34" charset="0"/>
              </a:rPr>
              <a:t>The second stage in group development, characterized by intragroup conflict.</a:t>
            </a:r>
          </a:p>
          <a:p>
            <a:pPr fontAlgn="base">
              <a:spcBef>
                <a:spcPct val="0"/>
              </a:spcBef>
              <a:spcAft>
                <a:spcPct val="0"/>
              </a:spcAft>
            </a:pPr>
            <a:endParaRPr lang="en-US" sz="2000" b="1" dirty="0">
              <a:solidFill>
                <a:prstClr val="black"/>
              </a:solidFill>
            </a:endParaRPr>
          </a:p>
          <a:p>
            <a:pPr fontAlgn="base">
              <a:spcBef>
                <a:spcPct val="0"/>
              </a:spcBef>
              <a:spcAft>
                <a:spcPct val="0"/>
              </a:spcAft>
            </a:pPr>
            <a:r>
              <a:rPr lang="en-US" sz="2000" b="1" dirty="0">
                <a:solidFill>
                  <a:prstClr val="black"/>
                </a:solidFill>
              </a:rPr>
              <a:t>During the second stage, individual expression of ideas occurs and there is open conflict between members. Members tend to focus on details rather than the issues and compete for influence.</a:t>
            </a:r>
          </a:p>
          <a:p>
            <a:pPr fontAlgn="base">
              <a:spcBef>
                <a:spcPct val="0"/>
              </a:spcBef>
              <a:spcAft>
                <a:spcPct val="0"/>
              </a:spcAft>
            </a:pPr>
            <a:r>
              <a:rPr lang="en-US" sz="2000" b="1" dirty="0">
                <a:solidFill>
                  <a:prstClr val="black"/>
                </a:solidFill>
              </a:rPr>
              <a:t> </a:t>
            </a:r>
          </a:p>
          <a:p>
            <a:pPr fontAlgn="base">
              <a:spcBef>
                <a:spcPct val="0"/>
              </a:spcBef>
              <a:spcAft>
                <a:spcPct val="0"/>
              </a:spcAft>
            </a:pPr>
            <a:r>
              <a:rPr lang="en-US" sz="2000" b="1" dirty="0">
                <a:solidFill>
                  <a:prstClr val="black"/>
                </a:solidFill>
              </a:rPr>
              <a:t>Low trust among team members is an evident indicator of this stage. </a:t>
            </a:r>
          </a:p>
          <a:p>
            <a:pPr fontAlgn="base">
              <a:spcBef>
                <a:spcPct val="0"/>
              </a:spcBef>
              <a:spcAft>
                <a:spcPct val="0"/>
              </a:spcAft>
            </a:pPr>
            <a:r>
              <a:rPr lang="en-US" sz="2000" b="1" dirty="0">
                <a:solidFill>
                  <a:prstClr val="black"/>
                </a:solidFill>
              </a:rPr>
              <a:t>The team needs to select their desired leadership style and decision methodology. </a:t>
            </a:r>
          </a:p>
          <a:p>
            <a:pPr fontAlgn="base">
              <a:spcBef>
                <a:spcPct val="0"/>
              </a:spcBef>
              <a:spcAft>
                <a:spcPct val="0"/>
              </a:spcAft>
            </a:pPr>
            <a:endParaRPr lang="en-US" sz="2000" b="1" dirty="0">
              <a:solidFill>
                <a:prstClr val="black"/>
              </a:solidFill>
            </a:endParaRPr>
          </a:p>
          <a:p>
            <a:pPr fontAlgn="base">
              <a:spcBef>
                <a:spcPct val="0"/>
              </a:spcBef>
              <a:spcAft>
                <a:spcPct val="0"/>
              </a:spcAft>
            </a:pPr>
            <a:r>
              <a:rPr lang="en-US" sz="2000" b="1" dirty="0">
                <a:solidFill>
                  <a:prstClr val="black"/>
                </a:solidFill>
              </a:rPr>
              <a:t>The team leader can help by stressing tolerance and patience between members. The leader should guide the team process towards clear goals, defined roles, acceptable team behavior, and a mutual feedback process for team communication.</a:t>
            </a:r>
          </a:p>
          <a:p>
            <a:pPr fontAlgn="base">
              <a:spcBef>
                <a:spcPct val="0"/>
              </a:spcBef>
              <a:spcAft>
                <a:spcPct val="0"/>
              </a:spcAft>
            </a:pPr>
            <a:endParaRPr lang="en-US" sz="2000" b="1" dirty="0">
              <a:solidFill>
                <a:prstClr val="black"/>
              </a:solidFill>
            </a:endParaRPr>
          </a:p>
          <a:p>
            <a:pPr fontAlgn="base">
              <a:spcBef>
                <a:spcPct val="0"/>
              </a:spcBef>
              <a:spcAft>
                <a:spcPct val="0"/>
              </a:spcAft>
            </a:pPr>
            <a:r>
              <a:rPr lang="en-US" sz="2000" b="1" dirty="0">
                <a:solidFill>
                  <a:prstClr val="black"/>
                </a:solidFill>
              </a:rPr>
              <a:t>When this stage is complete, there will be a relatively clear hierarchy of leadership within the group.</a:t>
            </a:r>
          </a:p>
        </p:txBody>
      </p:sp>
    </p:spTree>
    <p:extLst>
      <p:ext uri="{BB962C8B-B14F-4D97-AF65-F5344CB8AC3E}">
        <p14:creationId xmlns:p14="http://schemas.microsoft.com/office/powerpoint/2010/main" val="16705035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NORMING STAGE</a:t>
            </a:r>
            <a:endParaRPr lang="en-US" dirty="0"/>
          </a:p>
        </p:txBody>
      </p:sp>
      <p:sp>
        <p:nvSpPr>
          <p:cNvPr id="3" name="Rectangle 2"/>
          <p:cNvSpPr/>
          <p:nvPr/>
        </p:nvSpPr>
        <p:spPr>
          <a:xfrm>
            <a:off x="0" y="2209800"/>
            <a:ext cx="9144000" cy="4401205"/>
          </a:xfrm>
          <a:prstGeom prst="rect">
            <a:avLst/>
          </a:prstGeom>
        </p:spPr>
        <p:txBody>
          <a:bodyPr wrap="square">
            <a:spAutoFit/>
          </a:bodyPr>
          <a:lstStyle/>
          <a:p>
            <a:pPr fontAlgn="base">
              <a:spcBef>
                <a:spcPct val="0"/>
              </a:spcBef>
              <a:spcAft>
                <a:spcPct val="0"/>
              </a:spcAft>
            </a:pPr>
            <a:r>
              <a:rPr lang="en-US" sz="2000" b="1" dirty="0">
                <a:solidFill>
                  <a:prstClr val="black"/>
                </a:solidFill>
                <a:cs typeface="Tahoma" pitchFamily="34" charset="0"/>
              </a:rPr>
              <a:t>The third stage in group development, characterized by close relationships and cohesiveness.</a:t>
            </a:r>
          </a:p>
          <a:p>
            <a:pPr fontAlgn="base">
              <a:spcBef>
                <a:spcPct val="0"/>
              </a:spcBef>
              <a:spcAft>
                <a:spcPct val="0"/>
              </a:spcAft>
            </a:pPr>
            <a:endParaRPr lang="en-US" sz="2000" b="1" dirty="0">
              <a:solidFill>
                <a:prstClr val="black"/>
              </a:solidFill>
              <a:cs typeface="Tahoma" pitchFamily="34" charset="0"/>
            </a:endParaRPr>
          </a:p>
          <a:p>
            <a:pPr fontAlgn="base">
              <a:spcBef>
                <a:spcPct val="0"/>
              </a:spcBef>
              <a:spcAft>
                <a:spcPct val="0"/>
              </a:spcAft>
            </a:pPr>
            <a:r>
              <a:rPr lang="en-US" sz="2000" b="1" dirty="0">
                <a:solidFill>
                  <a:prstClr val="black"/>
                </a:solidFill>
              </a:rPr>
              <a:t>In the third stage, the team develops work habits that support group rules and values. They use established tools and methods; exhibit good behaviors; mutual trust, motivation, and open communication increase; positive teamwork and group focus are apparent.</a:t>
            </a:r>
          </a:p>
          <a:p>
            <a:pPr fontAlgn="base">
              <a:spcBef>
                <a:spcPct val="0"/>
              </a:spcBef>
              <a:spcAft>
                <a:spcPct val="0"/>
              </a:spcAft>
            </a:pPr>
            <a:endParaRPr lang="en-US" sz="2000" b="1" dirty="0">
              <a:solidFill>
                <a:prstClr val="black"/>
              </a:solidFill>
            </a:endParaRPr>
          </a:p>
          <a:p>
            <a:pPr fontAlgn="base">
              <a:spcBef>
                <a:spcPct val="0"/>
              </a:spcBef>
              <a:spcAft>
                <a:spcPct val="0"/>
              </a:spcAft>
            </a:pPr>
            <a:r>
              <a:rPr lang="en-US" sz="2000" b="1" dirty="0">
                <a:solidFill>
                  <a:prstClr val="black"/>
                </a:solidFill>
              </a:rPr>
              <a:t>The team relationships grow and individual characteristics are understood and appropriately utilized. The team leader continues to encourage participation and professionalism among the team members.</a:t>
            </a:r>
          </a:p>
          <a:p>
            <a:pPr fontAlgn="base">
              <a:spcBef>
                <a:spcPct val="0"/>
              </a:spcBef>
              <a:spcAft>
                <a:spcPct val="0"/>
              </a:spcAft>
            </a:pPr>
            <a:endParaRPr lang="en-US" sz="2000" b="1" dirty="0">
              <a:solidFill>
                <a:prstClr val="black"/>
              </a:solidFill>
            </a:endParaRPr>
          </a:p>
          <a:p>
            <a:pPr fontAlgn="base">
              <a:spcBef>
                <a:spcPct val="0"/>
              </a:spcBef>
              <a:spcAft>
                <a:spcPct val="0"/>
              </a:spcAft>
            </a:pPr>
            <a:r>
              <a:rPr lang="en-US" sz="2000" b="1" dirty="0">
                <a:solidFill>
                  <a:prstClr val="black"/>
                </a:solidFill>
              </a:rPr>
              <a:t>This stage is complete when the group structure solidifies and the group has assimilated a common set of expectations of what defines correct member behavior.</a:t>
            </a:r>
            <a:endParaRPr lang="en-US" sz="2000" b="1" dirty="0">
              <a:solidFill>
                <a:prstClr val="black"/>
              </a:solidFill>
            </a:endParaRPr>
          </a:p>
        </p:txBody>
      </p:sp>
    </p:spTree>
    <p:extLst>
      <p:ext uri="{BB962C8B-B14F-4D97-AF65-F5344CB8AC3E}">
        <p14:creationId xmlns:p14="http://schemas.microsoft.com/office/powerpoint/2010/main" val="39769035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1262</Words>
  <Application>Microsoft Office PowerPoint</Application>
  <PresentationFormat>On-screen Show (4:3)</PresentationFormat>
  <Paragraphs>126</Paragraphs>
  <Slides>18</Slides>
  <Notes>2</Notes>
  <HiddenSlides>0</HiddenSlides>
  <MMClips>0</MMClips>
  <ScaleCrop>false</ScaleCrop>
  <HeadingPairs>
    <vt:vector size="4" baseType="variant">
      <vt:variant>
        <vt:lpstr>Theme</vt:lpstr>
      </vt:variant>
      <vt:variant>
        <vt:i4>2</vt:i4>
      </vt:variant>
      <vt:variant>
        <vt:lpstr>Slide Titles</vt:lpstr>
      </vt:variant>
      <vt:variant>
        <vt:i4>18</vt:i4>
      </vt:variant>
    </vt:vector>
  </HeadingPairs>
  <TitlesOfParts>
    <vt:vector size="20" baseType="lpstr">
      <vt:lpstr>Office Theme</vt:lpstr>
      <vt:lpstr>Thème Office</vt:lpstr>
      <vt:lpstr>PowerPoint Presentation</vt:lpstr>
      <vt:lpstr>Topics covered</vt:lpstr>
      <vt:lpstr>PowerPoint Presentation</vt:lpstr>
      <vt:lpstr>PowerPoint Presentation</vt:lpstr>
      <vt:lpstr>PowerPoint Presentation</vt:lpstr>
      <vt:lpstr>PowerPoint Presentation</vt:lpstr>
      <vt:lpstr>FORMING STAGE</vt:lpstr>
      <vt:lpstr>STORMING STAGE</vt:lpstr>
      <vt:lpstr>NORMING STAGE</vt:lpstr>
      <vt:lpstr>PERFORMING STAGE</vt:lpstr>
      <vt:lpstr>ADJOURNING STAGE</vt:lpstr>
      <vt:lpstr>PowerPoint Presentation</vt:lpstr>
      <vt:lpstr>PowerPoint Presentation</vt:lpstr>
      <vt:lpstr>FORMAL GROUPS</vt:lpstr>
      <vt:lpstr>FORMAL GROUPS</vt:lpstr>
      <vt:lpstr>Command Groups</vt:lpstr>
      <vt:lpstr>Task Groups</vt:lpstr>
      <vt:lpstr>INFORMAL GROUPS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vipin</dc:creator>
  <cp:lastModifiedBy>vipin</cp:lastModifiedBy>
  <cp:revision>5</cp:revision>
  <dcterms:created xsi:type="dcterms:W3CDTF">2020-04-05T17:19:10Z</dcterms:created>
  <dcterms:modified xsi:type="dcterms:W3CDTF">2020-04-05T18:06:06Z</dcterms:modified>
</cp:coreProperties>
</file>