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3"/>
  </p:notesMasterIdLst>
  <p:sldIdLst>
    <p:sldId id="257" r:id="rId3"/>
    <p:sldId id="258" r:id="rId4"/>
    <p:sldId id="284" r:id="rId5"/>
    <p:sldId id="285" r:id="rId6"/>
    <p:sldId id="286" r:id="rId7"/>
    <p:sldId id="287" r:id="rId8"/>
    <p:sldId id="288" r:id="rId9"/>
    <p:sldId id="289" r:id="rId10"/>
    <p:sldId id="290" r:id="rId11"/>
    <p:sldId id="282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53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9F1302-B600-4D47-9D93-1C8279D8EE07}" type="datetimeFigureOut">
              <a:rPr lang="en-IN" smtClean="0"/>
              <a:t>05-04-2020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251D3-43C0-47C2-86A1-DD47C1B15B4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25083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E9D7C-7E7F-40DE-A5F2-71791409CB4A}" type="datetimeFigureOut">
              <a:rPr lang="en-IN" smtClean="0"/>
              <a:t>05-04-2020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68AEA-8FFE-4986-8282-2E0CB5DAE68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983718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E9D7C-7E7F-40DE-A5F2-71791409CB4A}" type="datetimeFigureOut">
              <a:rPr lang="en-IN" smtClean="0"/>
              <a:t>05-04-2020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68AEA-8FFE-4986-8282-2E0CB5DAE68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019115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E9D7C-7E7F-40DE-A5F2-71791409CB4A}" type="datetimeFigureOut">
              <a:rPr lang="en-IN" smtClean="0"/>
              <a:t>05-04-2020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68AEA-8FFE-4986-8282-2E0CB5DAE68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880894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D2A609-F869-48F7-B57D-B1840FDCBBC8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05/04/2020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17B529-423C-40A6-9897-F60133CE796F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9697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74C26C-776A-4FC6-8BB6-A21BABC09623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05/04/2020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F207DD-E931-4FCC-AD21-9799B05B33E4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40851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D4269E-4C7B-4212-9333-EB053DA9863F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05/04/2020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3FD200-0BB0-4E7C-959F-05BBAE6319D7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635818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0C4375-4916-4523-BD91-18E49D6C7ECD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05/04/2020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D26BB9-F330-4989-8770-D4EADFE8482B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79978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BDF86A-D599-4922-A9E5-E9FA4DD6F6F7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05/04/2020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A8AA00-CE4D-4907-9A6D-B8C5A797DD76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131375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6324F5-8EA9-4A5C-A380-E506075AE030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05/04/2020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8E669E-15C3-4BA2-9E4B-D012954581BA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123259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C9888B-594D-4008-B233-39B66A4E408A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05/04/2020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0752ED-CD2C-48B0-8C11-9BED7E469411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610187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6F99ED-B5A7-41D7-825C-4709B164572C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05/04/2020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45541-9541-4753-A305-9D171997879C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19195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E9D7C-7E7F-40DE-A5F2-71791409CB4A}" type="datetimeFigureOut">
              <a:rPr lang="en-IN" smtClean="0"/>
              <a:t>05-04-2020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68AEA-8FFE-4986-8282-2E0CB5DAE68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8719115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BC88FF-BD59-4C31-9EF6-EA3C5645652A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05/04/2020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71690B-9698-41DC-BD35-F2B3D86B65F8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191980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74AD9F-BDF6-475A-8BD4-C82F31436A22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05/04/2020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DD6097-79DD-46CC-8C39-0C8A90B46209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781145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14B2FC-7C46-4CCA-A0CB-17805150D11D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05/04/2020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2BE5D1-B46B-4B67-8D02-DF24B2D01024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71291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E9D7C-7E7F-40DE-A5F2-71791409CB4A}" type="datetimeFigureOut">
              <a:rPr lang="en-IN" smtClean="0"/>
              <a:t>05-04-2020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68AEA-8FFE-4986-8282-2E0CB5DAE68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975140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E9D7C-7E7F-40DE-A5F2-71791409CB4A}" type="datetimeFigureOut">
              <a:rPr lang="en-IN" smtClean="0"/>
              <a:t>05-04-2020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68AEA-8FFE-4986-8282-2E0CB5DAE68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46952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E9D7C-7E7F-40DE-A5F2-71791409CB4A}" type="datetimeFigureOut">
              <a:rPr lang="en-IN" smtClean="0"/>
              <a:t>05-04-2020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68AEA-8FFE-4986-8282-2E0CB5DAE68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352590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E9D7C-7E7F-40DE-A5F2-71791409CB4A}" type="datetimeFigureOut">
              <a:rPr lang="en-IN" smtClean="0"/>
              <a:t>05-04-2020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68AEA-8FFE-4986-8282-2E0CB5DAE68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774302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E9D7C-7E7F-40DE-A5F2-71791409CB4A}" type="datetimeFigureOut">
              <a:rPr lang="en-IN" smtClean="0"/>
              <a:t>05-04-2020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68AEA-8FFE-4986-8282-2E0CB5DAE68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019699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E9D7C-7E7F-40DE-A5F2-71791409CB4A}" type="datetimeFigureOut">
              <a:rPr lang="en-IN" smtClean="0"/>
              <a:t>05-04-2020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68AEA-8FFE-4986-8282-2E0CB5DAE68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793411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E9D7C-7E7F-40DE-A5F2-71791409CB4A}" type="datetimeFigureOut">
              <a:rPr lang="en-IN" smtClean="0"/>
              <a:t>05-04-2020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68AEA-8FFE-4986-8282-2E0CB5DAE68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4829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>
            <a:alpha val="5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0E9D7C-7E7F-40DE-A5F2-71791409CB4A}" type="datetimeFigureOut">
              <a:rPr lang="en-IN" smtClean="0"/>
              <a:t>05-04-2020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C68AEA-8FFE-4986-8282-2E0CB5DAE68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727437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>
            <a:alpha val="5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AEA0EA7-A8CD-454F-8014-996ADA2AD69C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05/04/2020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F52AC8E-EE00-4AD3-BB51-054FFA98EF9E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53192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7.png"/><Relationship Id="rId4" Type="http://schemas.openxmlformats.org/officeDocument/2006/relationships/oleObject" Target="../embeddings/oleObject1.bin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7504" y="228600"/>
            <a:ext cx="8964488" cy="6400800"/>
          </a:xfrm>
        </p:spPr>
        <p:txBody>
          <a:bodyPr>
            <a:normAutofit lnSpcReduction="10000"/>
          </a:bodyPr>
          <a:lstStyle/>
          <a:p>
            <a:r>
              <a:rPr lang="en-IN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AHE 607</a:t>
            </a:r>
            <a:r>
              <a:rPr lang="en-US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(</a:t>
            </a:r>
            <a:r>
              <a:rPr lang="en-IN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SOCIAL PSYCHOLOGY AND GROUP DYNAMICS</a:t>
            </a:r>
            <a:r>
              <a:rPr lang="en-US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)</a:t>
            </a:r>
            <a:r>
              <a:rPr lang="en-US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/>
            </a:r>
            <a:br>
              <a:rPr lang="en-US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</a:br>
            <a:endParaRPr lang="en-IN" sz="24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en-IN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en-IN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en-IN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en-IN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en-IN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en-IN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en-IN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en-IN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en-IN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Department of Veterinary &amp; Animal Husbandry Extension Education, BVC</a:t>
            </a:r>
            <a:endParaRPr lang="en-IN" sz="28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28420" y="1066800"/>
            <a:ext cx="2334360" cy="1752600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952387" y="2276872"/>
            <a:ext cx="3200400" cy="1802892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291645" y="3785284"/>
            <a:ext cx="1722284" cy="168434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257799" y="1066800"/>
            <a:ext cx="1752600" cy="17526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46346" y="3717032"/>
            <a:ext cx="2812081" cy="17526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942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© 2005 Prentice Hall Inc. All rights reserved.</a:t>
            </a:r>
          </a:p>
        </p:txBody>
      </p:sp>
      <p:sp>
        <p:nvSpPr>
          <p:cNvPr id="27651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8–</a:t>
            </a:r>
            <a:fld id="{0F3E3B64-4F54-4AC4-8CB3-F4BE59A0B937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85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Symptoms Of The Groupthink Phenomenon </a:t>
            </a:r>
          </a:p>
        </p:txBody>
      </p:sp>
      <p:sp>
        <p:nvSpPr>
          <p:cNvPr id="2765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Bef>
                <a:spcPct val="50000"/>
              </a:spcBef>
            </a:pPr>
            <a:r>
              <a:rPr lang="en-US" smtClean="0"/>
              <a:t>Group members rationalize any resistance to the assumptions they have made.</a:t>
            </a:r>
          </a:p>
          <a:p>
            <a:pPr eaLnBrk="1" hangingPunct="1">
              <a:spcBef>
                <a:spcPct val="50000"/>
              </a:spcBef>
            </a:pPr>
            <a:r>
              <a:rPr lang="en-US" smtClean="0"/>
              <a:t>Members apply direct pressures on those who  express doubts about shared views or who question the alternative favored by the majority.</a:t>
            </a:r>
          </a:p>
          <a:p>
            <a:pPr eaLnBrk="1" hangingPunct="1">
              <a:spcBef>
                <a:spcPct val="50000"/>
              </a:spcBef>
            </a:pPr>
            <a:r>
              <a:rPr lang="en-US" smtClean="0"/>
              <a:t>Members who have doubts or differing points of view keep silent about misgivings.</a:t>
            </a:r>
          </a:p>
          <a:p>
            <a:pPr eaLnBrk="1" hangingPunct="1">
              <a:spcBef>
                <a:spcPct val="50000"/>
              </a:spcBef>
            </a:pPr>
            <a:r>
              <a:rPr lang="en-US" smtClean="0"/>
              <a:t>There appears to be an illusion of unanimity.</a:t>
            </a:r>
          </a:p>
        </p:txBody>
      </p:sp>
    </p:spTree>
    <p:extLst>
      <p:ext uri="{BB962C8B-B14F-4D97-AF65-F5344CB8AC3E}">
        <p14:creationId xmlns:p14="http://schemas.microsoft.com/office/powerpoint/2010/main" val="156614509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pPr algn="r"/>
            <a:r>
              <a:rPr lang="en-US" b="1" dirty="0" smtClean="0">
                <a:latin typeface="Cambria Math" pitchFamily="18" charset="0"/>
                <a:ea typeface="Cambria Math" pitchFamily="18" charset="0"/>
              </a:rPr>
              <a:t>Topics covered</a:t>
            </a:r>
            <a:endParaRPr lang="en-US" b="1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763000" cy="5486400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IN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Concept and types of groups; Typology and importance in rural development</a:t>
            </a:r>
          </a:p>
          <a:p>
            <a:pPr algn="just">
              <a:lnSpc>
                <a:spcPct val="150000"/>
              </a:lnSpc>
            </a:pPr>
            <a:r>
              <a:rPr lang="en-IN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Group structures - attraction, coalition, communication and power. </a:t>
            </a:r>
          </a:p>
          <a:p>
            <a:pPr algn="just">
              <a:lnSpc>
                <a:spcPct val="150000"/>
              </a:lnSpc>
            </a:pPr>
            <a:r>
              <a:rPr lang="en-IN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Processes in group development and group identity.</a:t>
            </a:r>
          </a:p>
          <a:p>
            <a:pPr algn="just">
              <a:lnSpc>
                <a:spcPct val="150000"/>
              </a:lnSpc>
            </a:pPr>
            <a:r>
              <a:rPr lang="en-IN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Factors affecting group performance; Conflicts in groups; Group belongingness.</a:t>
            </a:r>
            <a:endParaRPr lang="en-IN" sz="28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7979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Footer Placeholder 2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© 2005 Prentice Hall Inc. All rights reserved.</a:t>
            </a:r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8–</a:t>
            </a:r>
            <a:fld id="{BED85C4F-C69B-44A0-8F45-E51757293C0B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754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mtClean="0"/>
              <a:t>Typology of Deviant Workplace Behavior</a:t>
            </a:r>
          </a:p>
        </p:txBody>
      </p:sp>
      <p:sp>
        <p:nvSpPr>
          <p:cNvPr id="19462" name="Rectangle 10"/>
          <p:cNvSpPr>
            <a:spLocks noChangeArrowheads="1"/>
          </p:cNvSpPr>
          <p:nvPr/>
        </p:nvSpPr>
        <p:spPr bwMode="auto">
          <a:xfrm>
            <a:off x="784225" y="1279525"/>
            <a:ext cx="7543800" cy="481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tabLst>
                <a:tab pos="2968625" algn="l"/>
              </a:tabLst>
            </a:pPr>
            <a:r>
              <a:rPr lang="en-US" sz="2000">
                <a:solidFill>
                  <a:srgbClr val="000000"/>
                </a:solidFill>
                <a:latin typeface="Frutiger" charset="0"/>
              </a:rPr>
              <a:t>Category 	Examples</a:t>
            </a:r>
            <a:br>
              <a:rPr lang="en-US" sz="2000">
                <a:solidFill>
                  <a:srgbClr val="000000"/>
                </a:solidFill>
                <a:latin typeface="Frutiger" charset="0"/>
              </a:rPr>
            </a:br>
            <a:r>
              <a:rPr lang="en-US" sz="2000">
                <a:solidFill>
                  <a:srgbClr val="000000"/>
                </a:solidFill>
                <a:latin typeface="Frutiger" charset="0"/>
              </a:rPr>
              <a:t/>
            </a:r>
            <a:br>
              <a:rPr lang="en-US" sz="2000">
                <a:solidFill>
                  <a:srgbClr val="000000"/>
                </a:solidFill>
                <a:latin typeface="Frutiger" charset="0"/>
              </a:rPr>
            </a:br>
            <a:r>
              <a:rPr lang="en-US" sz="2000">
                <a:solidFill>
                  <a:srgbClr val="000000"/>
                </a:solidFill>
                <a:latin typeface="Frutiger" charset="0"/>
              </a:rPr>
              <a:t>Production 	Leaving early</a:t>
            </a:r>
            <a:br>
              <a:rPr lang="en-US" sz="2000">
                <a:solidFill>
                  <a:srgbClr val="000000"/>
                </a:solidFill>
                <a:latin typeface="Frutiger" charset="0"/>
              </a:rPr>
            </a:br>
            <a:r>
              <a:rPr lang="en-US" sz="2000">
                <a:solidFill>
                  <a:srgbClr val="000000"/>
                </a:solidFill>
                <a:latin typeface="Frutiger" charset="0"/>
              </a:rPr>
              <a:t>	Intentionally working slowly</a:t>
            </a:r>
            <a:br>
              <a:rPr lang="en-US" sz="2000">
                <a:solidFill>
                  <a:srgbClr val="000000"/>
                </a:solidFill>
                <a:latin typeface="Frutiger" charset="0"/>
              </a:rPr>
            </a:br>
            <a:r>
              <a:rPr lang="en-US" sz="2000">
                <a:solidFill>
                  <a:srgbClr val="000000"/>
                </a:solidFill>
                <a:latin typeface="Frutiger" charset="0"/>
              </a:rPr>
              <a:t>	Wasting resources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  <a:tabLst>
                <a:tab pos="2968625" algn="l"/>
              </a:tabLst>
            </a:pPr>
            <a:r>
              <a:rPr lang="en-US" sz="2000">
                <a:solidFill>
                  <a:srgbClr val="000000"/>
                </a:solidFill>
                <a:latin typeface="Frutiger" charset="0"/>
              </a:rPr>
              <a:t>Property 	Sabotage </a:t>
            </a:r>
            <a:br>
              <a:rPr lang="en-US" sz="2000">
                <a:solidFill>
                  <a:srgbClr val="000000"/>
                </a:solidFill>
                <a:latin typeface="Frutiger" charset="0"/>
              </a:rPr>
            </a:br>
            <a:r>
              <a:rPr lang="en-US" sz="2000">
                <a:solidFill>
                  <a:srgbClr val="000000"/>
                </a:solidFill>
                <a:latin typeface="Frutiger" charset="0"/>
              </a:rPr>
              <a:t>	Lying about hours worked </a:t>
            </a:r>
            <a:br>
              <a:rPr lang="en-US" sz="2000">
                <a:solidFill>
                  <a:srgbClr val="000000"/>
                </a:solidFill>
                <a:latin typeface="Frutiger" charset="0"/>
              </a:rPr>
            </a:br>
            <a:r>
              <a:rPr lang="en-US" sz="2000">
                <a:solidFill>
                  <a:srgbClr val="000000"/>
                </a:solidFill>
                <a:latin typeface="Frutiger" charset="0"/>
              </a:rPr>
              <a:t>	Stealing from the organization 	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  <a:tabLst>
                <a:tab pos="2968625" algn="l"/>
              </a:tabLst>
            </a:pPr>
            <a:r>
              <a:rPr lang="en-US" sz="2000">
                <a:solidFill>
                  <a:srgbClr val="000000"/>
                </a:solidFill>
                <a:latin typeface="Frutiger" charset="0"/>
              </a:rPr>
              <a:t>Political 	Showing favoritism</a:t>
            </a:r>
            <a:br>
              <a:rPr lang="en-US" sz="2000">
                <a:solidFill>
                  <a:srgbClr val="000000"/>
                </a:solidFill>
                <a:latin typeface="Frutiger" charset="0"/>
              </a:rPr>
            </a:br>
            <a:r>
              <a:rPr lang="en-US" sz="2000">
                <a:solidFill>
                  <a:srgbClr val="000000"/>
                </a:solidFill>
                <a:latin typeface="Frutiger" charset="0"/>
              </a:rPr>
              <a:t>	Gossiping and spreading rumors</a:t>
            </a:r>
            <a:br>
              <a:rPr lang="en-US" sz="2000">
                <a:solidFill>
                  <a:srgbClr val="000000"/>
                </a:solidFill>
                <a:latin typeface="Frutiger" charset="0"/>
              </a:rPr>
            </a:br>
            <a:r>
              <a:rPr lang="en-US" sz="2000">
                <a:solidFill>
                  <a:srgbClr val="000000"/>
                </a:solidFill>
                <a:latin typeface="Frutiger" charset="0"/>
              </a:rPr>
              <a:t>	Blaming coworkers 	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  <a:tabLst>
                <a:tab pos="2968625" algn="l"/>
              </a:tabLst>
            </a:pPr>
            <a:r>
              <a:rPr lang="en-US" sz="2000">
                <a:solidFill>
                  <a:srgbClr val="000000"/>
                </a:solidFill>
                <a:latin typeface="Frutiger" charset="0"/>
              </a:rPr>
              <a:t>Personal Aggression 	Sexual harassment</a:t>
            </a:r>
            <a:br>
              <a:rPr lang="en-US" sz="2000">
                <a:solidFill>
                  <a:srgbClr val="000000"/>
                </a:solidFill>
                <a:latin typeface="Frutiger" charset="0"/>
              </a:rPr>
            </a:br>
            <a:r>
              <a:rPr lang="en-US" sz="2000">
                <a:solidFill>
                  <a:srgbClr val="000000"/>
                </a:solidFill>
                <a:latin typeface="Frutiger" charset="0"/>
              </a:rPr>
              <a:t>	Verbal abuse</a:t>
            </a:r>
            <a:br>
              <a:rPr lang="en-US" sz="2000">
                <a:solidFill>
                  <a:srgbClr val="000000"/>
                </a:solidFill>
                <a:latin typeface="Frutiger" charset="0"/>
              </a:rPr>
            </a:br>
            <a:r>
              <a:rPr lang="en-US" sz="2000">
                <a:solidFill>
                  <a:srgbClr val="000000"/>
                </a:solidFill>
                <a:latin typeface="Frutiger" charset="0"/>
              </a:rPr>
              <a:t>	Stealing from coworkers</a:t>
            </a:r>
            <a:endParaRPr lang="en-US" sz="2000">
              <a:solidFill>
                <a:prstClr val="black"/>
              </a:solidFill>
              <a:latin typeface="Frutiger" charset="0"/>
            </a:endParaRPr>
          </a:p>
        </p:txBody>
      </p:sp>
      <p:sp>
        <p:nvSpPr>
          <p:cNvPr id="19463" name="Line 11"/>
          <p:cNvSpPr>
            <a:spLocks noChangeShapeType="1"/>
          </p:cNvSpPr>
          <p:nvPr/>
        </p:nvSpPr>
        <p:spPr bwMode="auto">
          <a:xfrm>
            <a:off x="838200" y="1828800"/>
            <a:ext cx="7315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9464" name="Rectangle 12"/>
          <p:cNvSpPr>
            <a:spLocks noChangeArrowheads="1"/>
          </p:cNvSpPr>
          <p:nvPr/>
        </p:nvSpPr>
        <p:spPr bwMode="auto">
          <a:xfrm>
            <a:off x="685800" y="6156325"/>
            <a:ext cx="53340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900" i="1">
                <a:solidFill>
                  <a:prstClr val="black"/>
                </a:solidFill>
                <a:latin typeface="Arial" charset="0"/>
              </a:rPr>
              <a:t>Source: </a:t>
            </a:r>
            <a:r>
              <a:rPr lang="en-US" sz="900">
                <a:solidFill>
                  <a:prstClr val="black"/>
                </a:solidFill>
                <a:latin typeface="Arial" charset="0"/>
              </a:rPr>
              <a:t>Adapted from S.L. Robinson, and R.J. Bennett. “A Typology of Deviant Workplace Behaviors: A Multidimensional Scaling Study,” </a:t>
            </a:r>
            <a:r>
              <a:rPr lang="en-US" sz="900" i="1">
                <a:solidFill>
                  <a:prstClr val="black"/>
                </a:solidFill>
                <a:latin typeface="Arial" charset="0"/>
              </a:rPr>
              <a:t>Academy of Management Journal</a:t>
            </a:r>
            <a:r>
              <a:rPr lang="en-US" sz="900">
                <a:solidFill>
                  <a:prstClr val="black"/>
                </a:solidFill>
                <a:latin typeface="Arial" charset="0"/>
              </a:rPr>
              <a:t>, April 1995, p. 565.</a:t>
            </a:r>
          </a:p>
        </p:txBody>
      </p:sp>
    </p:spTree>
    <p:extLst>
      <p:ext uri="{BB962C8B-B14F-4D97-AF65-F5344CB8AC3E}">
        <p14:creationId xmlns:p14="http://schemas.microsoft.com/office/powerpoint/2010/main" val="3793845009"/>
      </p:ext>
    </p:extLst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Footer Placeholder 2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© 2005 Prentice Hall Inc. All rights reserved.</a:t>
            </a:r>
          </a:p>
        </p:txBody>
      </p:sp>
      <p:sp>
        <p:nvSpPr>
          <p:cNvPr id="20483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8–</a:t>
            </a:r>
            <a:fld id="{B22C1A8E-2A3E-4D08-A815-9FFEE6FAFDC7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76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Group Structure - Status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3505200" y="3352800"/>
            <a:ext cx="1066800" cy="2438400"/>
            <a:chOff x="2544" y="1728"/>
            <a:chExt cx="672" cy="1536"/>
          </a:xfrm>
        </p:grpSpPr>
        <p:sp>
          <p:nvSpPr>
            <p:cNvPr id="276484" name="Freeform 4"/>
            <p:cNvSpPr>
              <a:spLocks/>
            </p:cNvSpPr>
            <p:nvPr/>
          </p:nvSpPr>
          <p:spPr bwMode="blackWhite">
            <a:xfrm flipH="1">
              <a:off x="2544" y="2496"/>
              <a:ext cx="672" cy="7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768"/>
                </a:cxn>
                <a:cxn ang="0">
                  <a:pos x="672" y="768"/>
                </a:cxn>
              </a:cxnLst>
              <a:rect l="0" t="0" r="r" b="b"/>
              <a:pathLst>
                <a:path w="672" h="768">
                  <a:moveTo>
                    <a:pt x="0" y="0"/>
                  </a:moveTo>
                  <a:lnTo>
                    <a:pt x="0" y="768"/>
                  </a:lnTo>
                  <a:lnTo>
                    <a:pt x="672" y="768"/>
                  </a:lnTo>
                </a:path>
              </a:pathLst>
            </a:cu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276485" name="Freeform 5"/>
            <p:cNvSpPr>
              <a:spLocks/>
            </p:cNvSpPr>
            <p:nvPr/>
          </p:nvSpPr>
          <p:spPr bwMode="blackWhite">
            <a:xfrm flipH="1" flipV="1">
              <a:off x="2544" y="1728"/>
              <a:ext cx="672" cy="7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768"/>
                </a:cxn>
                <a:cxn ang="0">
                  <a:pos x="672" y="768"/>
                </a:cxn>
              </a:cxnLst>
              <a:rect l="0" t="0" r="r" b="b"/>
              <a:pathLst>
                <a:path w="672" h="768">
                  <a:moveTo>
                    <a:pt x="0" y="0"/>
                  </a:moveTo>
                  <a:lnTo>
                    <a:pt x="0" y="768"/>
                  </a:lnTo>
                  <a:lnTo>
                    <a:pt x="672" y="768"/>
                  </a:lnTo>
                </a:path>
              </a:pathLst>
            </a:cu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276486" name="Line 6"/>
            <p:cNvSpPr>
              <a:spLocks noChangeShapeType="1"/>
            </p:cNvSpPr>
            <p:nvPr/>
          </p:nvSpPr>
          <p:spPr bwMode="blackWhite">
            <a:xfrm>
              <a:off x="2544" y="2496"/>
              <a:ext cx="672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prstClr val="black"/>
                </a:solidFill>
                <a:latin typeface="Arial" charset="0"/>
              </a:endParaRPr>
            </a:p>
          </p:txBody>
        </p:sp>
      </p:grpSp>
      <p:sp>
        <p:nvSpPr>
          <p:cNvPr id="276487" name="Line 7"/>
          <p:cNvSpPr>
            <a:spLocks noChangeShapeType="1"/>
          </p:cNvSpPr>
          <p:nvPr/>
        </p:nvSpPr>
        <p:spPr bwMode="blackWhite">
          <a:xfrm rot="-5400000">
            <a:off x="5067300" y="4076700"/>
            <a:ext cx="0" cy="9906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1371600" y="2971800"/>
            <a:ext cx="2133600" cy="3200400"/>
            <a:chOff x="864" y="1152"/>
            <a:chExt cx="1344" cy="2016"/>
          </a:xfrm>
        </p:grpSpPr>
        <p:sp>
          <p:nvSpPr>
            <p:cNvPr id="276489" name="Text Box 9"/>
            <p:cNvSpPr txBox="1">
              <a:spLocks noChangeArrowheads="1"/>
            </p:cNvSpPr>
            <p:nvPr/>
          </p:nvSpPr>
          <p:spPr bwMode="blackWhite">
            <a:xfrm>
              <a:off x="864" y="1152"/>
              <a:ext cx="1344" cy="576"/>
            </a:xfrm>
            <a:prstGeom prst="rect">
              <a:avLst/>
            </a:prstGeom>
            <a:solidFill>
              <a:srgbClr val="00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B2B2B2">
                  <a:alpha val="50000"/>
                </a:srgbClr>
              </a:outerShdw>
            </a:effectLst>
          </p:spPr>
          <p:txBody>
            <a:bodyPr anchor="ctr" anchorCtr="1"/>
            <a:lstStyle/>
            <a:p>
              <a:pPr algn="ctr" eaLnBrk="0" fontAlgn="base" hangingPunct="0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en-US" sz="2000">
                  <a:solidFill>
                    <a:prstClr val="white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Group Norms</a:t>
              </a:r>
            </a:p>
          </p:txBody>
        </p:sp>
        <p:sp>
          <p:nvSpPr>
            <p:cNvPr id="276490" name="Text Box 10"/>
            <p:cNvSpPr txBox="1">
              <a:spLocks noChangeArrowheads="1"/>
            </p:cNvSpPr>
            <p:nvPr/>
          </p:nvSpPr>
          <p:spPr bwMode="blackWhite">
            <a:xfrm>
              <a:off x="864" y="1872"/>
              <a:ext cx="1344" cy="576"/>
            </a:xfrm>
            <a:prstGeom prst="rect">
              <a:avLst/>
            </a:prstGeom>
            <a:solidFill>
              <a:srgbClr val="CC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B2B2B2">
                  <a:alpha val="50000"/>
                </a:srgbClr>
              </a:outerShdw>
            </a:effectLst>
          </p:spPr>
          <p:txBody>
            <a:bodyPr anchor="ctr" anchorCtr="1"/>
            <a:lstStyle/>
            <a:p>
              <a:pPr algn="ctr" eaLnBrk="0" fontAlgn="base" hangingPunct="0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en-US" sz="2000">
                  <a:solidFill>
                    <a:prstClr val="white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Status Equity </a:t>
              </a:r>
            </a:p>
          </p:txBody>
        </p:sp>
        <p:sp>
          <p:nvSpPr>
            <p:cNvPr id="276491" name="Text Box 11"/>
            <p:cNvSpPr txBox="1">
              <a:spLocks noChangeArrowheads="1"/>
            </p:cNvSpPr>
            <p:nvPr/>
          </p:nvSpPr>
          <p:spPr bwMode="blackWhite">
            <a:xfrm>
              <a:off x="864" y="2592"/>
              <a:ext cx="1344" cy="576"/>
            </a:xfrm>
            <a:prstGeom prst="rect">
              <a:avLst/>
            </a:prstGeom>
            <a:solidFill>
              <a:srgbClr val="00808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B2B2B2">
                  <a:alpha val="50000"/>
                </a:srgbClr>
              </a:outerShdw>
            </a:effectLst>
          </p:spPr>
          <p:txBody>
            <a:bodyPr anchor="ctr" anchorCtr="1"/>
            <a:lstStyle/>
            <a:p>
              <a:pPr algn="ctr" eaLnBrk="0" fontAlgn="base" hangingPunct="0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en-US" sz="2000">
                  <a:solidFill>
                    <a:prstClr val="white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Culture</a:t>
              </a:r>
            </a:p>
          </p:txBody>
        </p:sp>
      </p:grpSp>
      <p:sp>
        <p:nvSpPr>
          <p:cNvPr id="276492" name="Text Box 12"/>
          <p:cNvSpPr txBox="1">
            <a:spLocks noChangeArrowheads="1"/>
          </p:cNvSpPr>
          <p:nvPr/>
        </p:nvSpPr>
        <p:spPr bwMode="blackWhite">
          <a:xfrm>
            <a:off x="5562600" y="4114800"/>
            <a:ext cx="2133600" cy="914400"/>
          </a:xfrm>
          <a:prstGeom prst="rect">
            <a:avLst/>
          </a:prstGeom>
          <a:solidFill>
            <a:srgbClr val="3366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B2B2B2">
                <a:alpha val="50000"/>
              </a:srgbClr>
            </a:outerShdw>
          </a:effectLst>
        </p:spPr>
        <p:txBody>
          <a:bodyPr anchor="ctr" anchorCtr="1"/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Group Member</a:t>
            </a:r>
            <a:br>
              <a:rPr lang="en-US" sz="2000"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</a:br>
            <a:r>
              <a:rPr lang="en-US" sz="2000"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Status</a:t>
            </a:r>
          </a:p>
        </p:txBody>
      </p:sp>
      <p:sp>
        <p:nvSpPr>
          <p:cNvPr id="20489" name="Text Box 13"/>
          <p:cNvSpPr txBox="1">
            <a:spLocks noChangeArrowheads="1"/>
          </p:cNvSpPr>
          <p:nvPr/>
        </p:nvSpPr>
        <p:spPr bwMode="auto">
          <a:xfrm>
            <a:off x="914400" y="1373188"/>
            <a:ext cx="8077200" cy="1370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400">
                <a:solidFill>
                  <a:prstClr val="black"/>
                </a:solidFill>
                <a:latin typeface="Arial" charset="0"/>
              </a:rPr>
              <a:t>Status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400">
                <a:solidFill>
                  <a:prstClr val="black"/>
                </a:solidFill>
                <a:latin typeface="Tahoma" pitchFamily="34" charset="0"/>
              </a:rPr>
              <a:t>A socially defined position or rank given to groups or group members by others.</a:t>
            </a:r>
          </a:p>
        </p:txBody>
      </p:sp>
    </p:spTree>
    <p:extLst>
      <p:ext uri="{BB962C8B-B14F-4D97-AF65-F5344CB8AC3E}">
        <p14:creationId xmlns:p14="http://schemas.microsoft.com/office/powerpoint/2010/main" val="329903555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76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764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492" grpId="0" animBg="1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Footer Placeholder 2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© 2005 Prentice Hall Inc. All rights reserved.</a:t>
            </a:r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8–</a:t>
            </a:r>
            <a:fld id="{37B4CB14-D2DD-44BC-90F3-A3B1AAA7BE08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77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Group Structure - Size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762000" y="2590800"/>
            <a:ext cx="3810000" cy="3887788"/>
            <a:chOff x="490" y="988"/>
            <a:chExt cx="2400" cy="2449"/>
          </a:xfrm>
        </p:grpSpPr>
        <p:sp>
          <p:nvSpPr>
            <p:cNvPr id="21512" name="Freeform 4"/>
            <p:cNvSpPr>
              <a:spLocks/>
            </p:cNvSpPr>
            <p:nvPr/>
          </p:nvSpPr>
          <p:spPr bwMode="auto">
            <a:xfrm>
              <a:off x="586" y="1238"/>
              <a:ext cx="2016" cy="1920"/>
            </a:xfrm>
            <a:custGeom>
              <a:avLst/>
              <a:gdLst>
                <a:gd name="T0" fmla="*/ 0 w 2016"/>
                <a:gd name="T1" fmla="*/ 0 h 1344"/>
                <a:gd name="T2" fmla="*/ 0 w 2016"/>
                <a:gd name="T3" fmla="*/ 1344 h 1344"/>
                <a:gd name="T4" fmla="*/ 2016 w 2016"/>
                <a:gd name="T5" fmla="*/ 1344 h 1344"/>
                <a:gd name="T6" fmla="*/ 0 60000 65536"/>
                <a:gd name="T7" fmla="*/ 0 60000 65536"/>
                <a:gd name="T8" fmla="*/ 0 60000 65536"/>
                <a:gd name="T9" fmla="*/ 0 w 2016"/>
                <a:gd name="T10" fmla="*/ 0 h 1344"/>
                <a:gd name="T11" fmla="*/ 2016 w 2016"/>
                <a:gd name="T12" fmla="*/ 1344 h 134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16" h="1344">
                  <a:moveTo>
                    <a:pt x="0" y="0"/>
                  </a:moveTo>
                  <a:lnTo>
                    <a:pt x="0" y="1344"/>
                  </a:lnTo>
                  <a:lnTo>
                    <a:pt x="2016" y="1344"/>
                  </a:ln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 type="triangle" w="med" len="lg"/>
              <a:tailEnd type="triangle" w="med" len="lg"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21513" name="Line 5"/>
            <p:cNvSpPr>
              <a:spLocks noChangeShapeType="1"/>
            </p:cNvSpPr>
            <p:nvPr/>
          </p:nvSpPr>
          <p:spPr bwMode="auto">
            <a:xfrm flipV="1">
              <a:off x="586" y="1382"/>
              <a:ext cx="1776" cy="1776"/>
            </a:xfrm>
            <a:prstGeom prst="lin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 type="triangle" w="med" len="lg"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21514" name="Text Box 6"/>
            <p:cNvSpPr txBox="1">
              <a:spLocks noChangeArrowheads="1"/>
            </p:cNvSpPr>
            <p:nvPr/>
          </p:nvSpPr>
          <p:spPr bwMode="auto">
            <a:xfrm>
              <a:off x="1450" y="3206"/>
              <a:ext cx="120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>
                  <a:solidFill>
                    <a:prstClr val="black"/>
                  </a:solidFill>
                  <a:latin typeface="Arial" charset="0"/>
                </a:rPr>
                <a:t>Group Size</a:t>
              </a:r>
            </a:p>
          </p:txBody>
        </p:sp>
        <p:sp>
          <p:nvSpPr>
            <p:cNvPr id="21515" name="Text Box 7"/>
            <p:cNvSpPr txBox="1">
              <a:spLocks noChangeArrowheads="1"/>
            </p:cNvSpPr>
            <p:nvPr/>
          </p:nvSpPr>
          <p:spPr bwMode="auto">
            <a:xfrm>
              <a:off x="490" y="988"/>
              <a:ext cx="120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>
                  <a:solidFill>
                    <a:prstClr val="black"/>
                  </a:solidFill>
                  <a:latin typeface="Arial" charset="0"/>
                </a:rPr>
                <a:t>Performance</a:t>
              </a:r>
            </a:p>
          </p:txBody>
        </p:sp>
        <p:sp>
          <p:nvSpPr>
            <p:cNvPr id="21516" name="Text Box 8"/>
            <p:cNvSpPr txBox="1">
              <a:spLocks noChangeArrowheads="1"/>
            </p:cNvSpPr>
            <p:nvPr/>
          </p:nvSpPr>
          <p:spPr bwMode="auto">
            <a:xfrm rot="-2713542">
              <a:off x="893" y="2025"/>
              <a:ext cx="96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sz="2000" i="1">
                  <a:solidFill>
                    <a:srgbClr val="009900"/>
                  </a:solidFill>
                  <a:latin typeface="Arial" charset="0"/>
                </a:rPr>
                <a:t>Expected</a:t>
              </a:r>
            </a:p>
          </p:txBody>
        </p:sp>
        <p:sp>
          <p:nvSpPr>
            <p:cNvPr id="21517" name="Line 9"/>
            <p:cNvSpPr>
              <a:spLocks noChangeShapeType="1"/>
            </p:cNvSpPr>
            <p:nvPr/>
          </p:nvSpPr>
          <p:spPr bwMode="auto">
            <a:xfrm rot="617078" flipV="1">
              <a:off x="746" y="1542"/>
              <a:ext cx="1776" cy="1776"/>
            </a:xfrm>
            <a:prstGeom prst="line">
              <a:avLst/>
            </a:prstGeom>
            <a:noFill/>
            <a:ln w="38100">
              <a:solidFill>
                <a:srgbClr val="993300"/>
              </a:solidFill>
              <a:round/>
              <a:headEnd/>
              <a:tailEnd type="triangle" w="med" len="lg"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21518" name="Text Box 10"/>
            <p:cNvSpPr txBox="1">
              <a:spLocks noChangeArrowheads="1"/>
            </p:cNvSpPr>
            <p:nvPr/>
          </p:nvSpPr>
          <p:spPr bwMode="auto">
            <a:xfrm rot="-2147364">
              <a:off x="912" y="2284"/>
              <a:ext cx="1978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sz="2000" i="1">
                  <a:solidFill>
                    <a:srgbClr val="993300"/>
                  </a:solidFill>
                  <a:latin typeface="Arial" charset="0"/>
                </a:rPr>
                <a:t>Actual (due to loafing)</a:t>
              </a:r>
            </a:p>
          </p:txBody>
        </p:sp>
      </p:grpSp>
      <p:sp>
        <p:nvSpPr>
          <p:cNvPr id="277515" name="Text Box 11" descr="Chap01Bkgd03"/>
          <p:cNvSpPr txBox="1">
            <a:spLocks noChangeArrowheads="1"/>
          </p:cNvSpPr>
          <p:nvPr/>
        </p:nvSpPr>
        <p:spPr bwMode="blackWhite">
          <a:xfrm>
            <a:off x="4800600" y="3429000"/>
            <a:ext cx="3581400" cy="2438400"/>
          </a:xfrm>
          <a:prstGeom prst="rect">
            <a:avLst/>
          </a:prstGeom>
          <a:blipFill dpi="0" rotWithShape="0">
            <a:blip r:embed="rId2" cstate="print"/>
            <a:srcRect/>
            <a:stretch>
              <a:fillRect/>
            </a:stretch>
          </a:blip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35003" dir="2471156" algn="ctr" rotWithShape="0">
              <a:srgbClr val="DDDDDD"/>
            </a:outerShdw>
          </a:effectLst>
        </p:spPr>
        <p:txBody>
          <a:bodyPr lIns="182880" anchor="ctr"/>
          <a:lstStyle/>
          <a:p>
            <a:pPr marL="222250" indent="-22225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400">
                <a:solidFill>
                  <a:srgbClr val="FFFFCC"/>
                </a:solidFill>
                <a:latin typeface="Arial" charset="0"/>
              </a:rPr>
              <a:t>Other conclusions:</a:t>
            </a:r>
          </a:p>
          <a:p>
            <a:pPr marL="222250" indent="-22225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  <a:buFontTx/>
              <a:buChar char="•"/>
              <a:defRPr/>
            </a:pPr>
            <a:r>
              <a:rPr lang="en-US" sz="2000">
                <a:solidFill>
                  <a:prstClr val="white"/>
                </a:solidFill>
                <a:latin typeface="Arial" charset="0"/>
              </a:rPr>
              <a:t>Odd number groups do better than even.</a:t>
            </a:r>
          </a:p>
          <a:p>
            <a:pPr marL="222250" indent="-22225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  <a:buFontTx/>
              <a:buChar char="•"/>
              <a:defRPr/>
            </a:pPr>
            <a:r>
              <a:rPr lang="en-US" sz="2000">
                <a:solidFill>
                  <a:prstClr val="white"/>
                </a:solidFill>
                <a:latin typeface="Arial" charset="0"/>
              </a:rPr>
              <a:t>Groups of 7 or 9 perform better overall than larger or smaller groups.</a:t>
            </a:r>
          </a:p>
        </p:txBody>
      </p:sp>
      <p:sp>
        <p:nvSpPr>
          <p:cNvPr id="21511" name="Text Box 12"/>
          <p:cNvSpPr txBox="1">
            <a:spLocks noChangeArrowheads="1"/>
          </p:cNvSpPr>
          <p:nvPr/>
        </p:nvSpPr>
        <p:spPr bwMode="auto">
          <a:xfrm>
            <a:off x="914400" y="1219200"/>
            <a:ext cx="76962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400">
                <a:solidFill>
                  <a:prstClr val="black"/>
                </a:solidFill>
                <a:latin typeface="Arial" charset="0"/>
              </a:rPr>
              <a:t>Social Loafing</a:t>
            </a:r>
            <a:br>
              <a:rPr lang="en-US" sz="2400">
                <a:solidFill>
                  <a:prstClr val="black"/>
                </a:solidFill>
                <a:latin typeface="Arial" charset="0"/>
              </a:rPr>
            </a:br>
            <a:r>
              <a:rPr lang="en-US" sz="2400">
                <a:solidFill>
                  <a:prstClr val="black"/>
                </a:solidFill>
                <a:latin typeface="Tahoma" pitchFamily="34" charset="0"/>
              </a:rPr>
              <a:t>The tendency for individuals to expend less effort when working collectively than when working individually.</a:t>
            </a:r>
          </a:p>
        </p:txBody>
      </p:sp>
    </p:spTree>
    <p:extLst>
      <p:ext uri="{BB962C8B-B14F-4D97-AF65-F5344CB8AC3E}">
        <p14:creationId xmlns:p14="http://schemas.microsoft.com/office/powerpoint/2010/main" val="301167995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775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7515" grpId="0" animBg="1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Footer Placeholder 2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© 2005 Prentice Hall Inc. All rights reserved.</a:t>
            </a:r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8–</a:t>
            </a:r>
            <a:fld id="{21F3E4E5-646D-4B3A-8836-6C495E05CCD0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79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Group Structure - Cohesiveness</a:t>
            </a:r>
          </a:p>
        </p:txBody>
      </p:sp>
      <p:sp>
        <p:nvSpPr>
          <p:cNvPr id="279555" name="Text Box 3" descr="Chap01Bkgd03"/>
          <p:cNvSpPr txBox="1">
            <a:spLocks noChangeArrowheads="1"/>
          </p:cNvSpPr>
          <p:nvPr/>
        </p:nvSpPr>
        <p:spPr bwMode="blackWhite">
          <a:xfrm>
            <a:off x="1447800" y="3200400"/>
            <a:ext cx="6172200" cy="3048000"/>
          </a:xfrm>
          <a:prstGeom prst="rect">
            <a:avLst/>
          </a:prstGeom>
          <a:blipFill dpi="0" rotWithShape="0">
            <a:blip r:embed="rId2" cstate="print"/>
            <a:srcRect/>
            <a:stretch>
              <a:fillRect/>
            </a:stretch>
          </a:blip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35003" dir="2471156" algn="ctr" rotWithShape="0">
              <a:srgbClr val="DDDDDD"/>
            </a:outerShdw>
          </a:effectLst>
        </p:spPr>
        <p:txBody>
          <a:bodyPr lIns="274320" anchor="ctr"/>
          <a:lstStyle/>
          <a:p>
            <a:pPr marL="457200" indent="-457200" fontAlgn="base">
              <a:lnSpc>
                <a:spcPct val="7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>
                <a:solidFill>
                  <a:srgbClr val="FFFFCC"/>
                </a:solidFill>
                <a:latin typeface="Arial" charset="0"/>
              </a:rPr>
              <a:t>Increasing group cohesiveness:</a:t>
            </a:r>
          </a:p>
          <a:p>
            <a:pPr marL="457200" indent="-457200" fontAlgn="base">
              <a:lnSpc>
                <a:spcPct val="70000"/>
              </a:lnSpc>
              <a:spcBef>
                <a:spcPct val="50000"/>
              </a:spcBef>
              <a:spcAft>
                <a:spcPct val="0"/>
              </a:spcAft>
              <a:buFontTx/>
              <a:buAutoNum type="arabicPeriod"/>
              <a:defRPr/>
            </a:pPr>
            <a:r>
              <a:rPr lang="en-US">
                <a:solidFill>
                  <a:prstClr val="white"/>
                </a:solidFill>
                <a:latin typeface="Arial" charset="0"/>
              </a:rPr>
              <a:t>Make the group smaller.</a:t>
            </a:r>
          </a:p>
          <a:p>
            <a:pPr marL="457200" indent="-457200" fontAlgn="base">
              <a:lnSpc>
                <a:spcPct val="70000"/>
              </a:lnSpc>
              <a:spcBef>
                <a:spcPct val="50000"/>
              </a:spcBef>
              <a:spcAft>
                <a:spcPct val="0"/>
              </a:spcAft>
              <a:buFontTx/>
              <a:buAutoNum type="arabicPeriod"/>
              <a:defRPr/>
            </a:pPr>
            <a:r>
              <a:rPr lang="en-US">
                <a:solidFill>
                  <a:prstClr val="white"/>
                </a:solidFill>
                <a:latin typeface="Arial" charset="0"/>
              </a:rPr>
              <a:t>Encourage agreement with group goals.</a:t>
            </a:r>
          </a:p>
          <a:p>
            <a:pPr marL="457200" indent="-457200" fontAlgn="base">
              <a:lnSpc>
                <a:spcPct val="70000"/>
              </a:lnSpc>
              <a:spcBef>
                <a:spcPct val="50000"/>
              </a:spcBef>
              <a:spcAft>
                <a:spcPct val="0"/>
              </a:spcAft>
              <a:buFontTx/>
              <a:buAutoNum type="arabicPeriod"/>
              <a:defRPr/>
            </a:pPr>
            <a:r>
              <a:rPr lang="en-US">
                <a:solidFill>
                  <a:prstClr val="white"/>
                </a:solidFill>
                <a:latin typeface="Arial" charset="0"/>
              </a:rPr>
              <a:t>Increase time members spend together.</a:t>
            </a:r>
          </a:p>
          <a:p>
            <a:pPr marL="457200" indent="-457200" fontAlgn="base">
              <a:lnSpc>
                <a:spcPct val="70000"/>
              </a:lnSpc>
              <a:spcBef>
                <a:spcPct val="50000"/>
              </a:spcBef>
              <a:spcAft>
                <a:spcPct val="0"/>
              </a:spcAft>
              <a:buFontTx/>
              <a:buAutoNum type="arabicPeriod"/>
              <a:defRPr/>
            </a:pPr>
            <a:r>
              <a:rPr lang="en-US">
                <a:solidFill>
                  <a:prstClr val="white"/>
                </a:solidFill>
                <a:latin typeface="Arial" charset="0"/>
              </a:rPr>
              <a:t>Increase group status and admission difficultly.</a:t>
            </a:r>
          </a:p>
          <a:p>
            <a:pPr marL="457200" indent="-457200" fontAlgn="base">
              <a:lnSpc>
                <a:spcPct val="70000"/>
              </a:lnSpc>
              <a:spcBef>
                <a:spcPct val="50000"/>
              </a:spcBef>
              <a:spcAft>
                <a:spcPct val="0"/>
              </a:spcAft>
              <a:buFontTx/>
              <a:buAutoNum type="arabicPeriod"/>
              <a:defRPr/>
            </a:pPr>
            <a:r>
              <a:rPr lang="en-US">
                <a:solidFill>
                  <a:prstClr val="white"/>
                </a:solidFill>
                <a:latin typeface="Arial" charset="0"/>
              </a:rPr>
              <a:t>Stimulate competition with other groups.</a:t>
            </a:r>
          </a:p>
          <a:p>
            <a:pPr marL="457200" indent="-457200" fontAlgn="base">
              <a:lnSpc>
                <a:spcPct val="70000"/>
              </a:lnSpc>
              <a:spcBef>
                <a:spcPct val="50000"/>
              </a:spcBef>
              <a:spcAft>
                <a:spcPct val="0"/>
              </a:spcAft>
              <a:buFontTx/>
              <a:buAutoNum type="arabicPeriod"/>
              <a:defRPr/>
            </a:pPr>
            <a:r>
              <a:rPr lang="en-US">
                <a:solidFill>
                  <a:prstClr val="white"/>
                </a:solidFill>
                <a:latin typeface="Arial" charset="0"/>
              </a:rPr>
              <a:t>Give rewards to the group, not individuals.</a:t>
            </a:r>
          </a:p>
          <a:p>
            <a:pPr marL="457200" indent="-457200" fontAlgn="base">
              <a:lnSpc>
                <a:spcPct val="70000"/>
              </a:lnSpc>
              <a:spcBef>
                <a:spcPct val="50000"/>
              </a:spcBef>
              <a:spcAft>
                <a:spcPct val="0"/>
              </a:spcAft>
              <a:buFontTx/>
              <a:buAutoNum type="arabicPeriod"/>
              <a:defRPr/>
            </a:pPr>
            <a:r>
              <a:rPr lang="en-US">
                <a:solidFill>
                  <a:prstClr val="white"/>
                </a:solidFill>
                <a:latin typeface="Arial" charset="0"/>
              </a:rPr>
              <a:t>Physically isolate the group.</a:t>
            </a:r>
          </a:p>
        </p:txBody>
      </p:sp>
      <p:sp>
        <p:nvSpPr>
          <p:cNvPr id="23558" name="Text Box 4"/>
          <p:cNvSpPr txBox="1">
            <a:spLocks noChangeArrowheads="1"/>
          </p:cNvSpPr>
          <p:nvPr/>
        </p:nvSpPr>
        <p:spPr bwMode="auto">
          <a:xfrm>
            <a:off x="914400" y="1373188"/>
            <a:ext cx="7315200" cy="1370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400">
                <a:solidFill>
                  <a:prstClr val="black"/>
                </a:solidFill>
                <a:latin typeface="Arial" charset="0"/>
              </a:rPr>
              <a:t>Cohesiveness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400">
                <a:solidFill>
                  <a:prstClr val="black"/>
                </a:solidFill>
                <a:latin typeface="Tahoma" pitchFamily="34" charset="0"/>
              </a:rPr>
              <a:t>Degree to which group members are attracted to each other and are motivated to stay in the group.</a:t>
            </a:r>
          </a:p>
        </p:txBody>
      </p:sp>
    </p:spTree>
    <p:extLst>
      <p:ext uri="{BB962C8B-B14F-4D97-AF65-F5344CB8AC3E}">
        <p14:creationId xmlns:p14="http://schemas.microsoft.com/office/powerpoint/2010/main" val="169758097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79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9555" grpId="0" animBg="1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Footer Placeholder 2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© 2005 Prentice Hall Inc. All rights reserved.</a:t>
            </a:r>
          </a:p>
        </p:txBody>
      </p:sp>
      <p:sp>
        <p:nvSpPr>
          <p:cNvPr id="3076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8–</a:t>
            </a:r>
            <a:fld id="{AC5D2766-8A6A-48E0-BACE-8BC6F085D525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80579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mtClean="0"/>
              <a:t>Relationship Between Group Cohesiveness, Performance Norms, and Productivity</a:t>
            </a:r>
          </a:p>
        </p:txBody>
      </p:sp>
      <p:sp>
        <p:nvSpPr>
          <p:cNvPr id="280580" name="Text Box 4" descr="BKGD02"/>
          <p:cNvSpPr txBox="1">
            <a:spLocks noChangeArrowheads="1"/>
          </p:cNvSpPr>
          <p:nvPr/>
        </p:nvSpPr>
        <p:spPr bwMode="blackWhite">
          <a:xfrm>
            <a:off x="7162800" y="6096000"/>
            <a:ext cx="1447800" cy="247650"/>
          </a:xfrm>
          <a:prstGeom prst="rect">
            <a:avLst/>
          </a:prstGeom>
          <a:blipFill dpi="0" rotWithShape="1">
            <a:blip r:embed="rId3" cstate="print"/>
            <a:srcRect/>
            <a:stretch>
              <a:fillRect/>
            </a:stretch>
          </a:blipFill>
          <a:ln w="3175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B2B2B2">
                <a:alpha val="50000"/>
              </a:srgbClr>
            </a:outerShdw>
          </a:effectLst>
        </p:spPr>
        <p:txBody>
          <a:bodyPr anchor="ctr" anchorCtr="1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en-US">
                <a:solidFill>
                  <a:prstClr val="white"/>
                </a:solidFill>
                <a:latin typeface="Arial" charset="0"/>
              </a:rPr>
              <a:t>E X H I B I T  8</a:t>
            </a:r>
            <a:r>
              <a:rPr lang="en-US">
                <a:solidFill>
                  <a:prstClr val="white"/>
                </a:solidFill>
                <a:latin typeface="Arial" charset="0"/>
                <a:cs typeface="Arial" pitchFamily="34" charset="0"/>
              </a:rPr>
              <a:t>–6</a:t>
            </a:r>
            <a:endParaRPr lang="en-US">
              <a:solidFill>
                <a:prstClr val="white"/>
              </a:solidFill>
              <a:latin typeface="Arial" charset="0"/>
            </a:endParaRPr>
          </a:p>
        </p:txBody>
      </p:sp>
      <p:graphicFrame>
        <p:nvGraphicFramePr>
          <p:cNvPr id="3074" name="Object 5"/>
          <p:cNvGraphicFramePr>
            <a:graphicFrameLocks noChangeAspect="1"/>
          </p:cNvGraphicFramePr>
          <p:nvPr/>
        </p:nvGraphicFramePr>
        <p:xfrm>
          <a:off x="1084263" y="1828800"/>
          <a:ext cx="6973887" cy="3971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Photo Editor Photo" r:id="rId4" imgW="6973273" imgH="3971429" progId="">
                  <p:embed/>
                </p:oleObj>
              </mc:Choice>
              <mc:Fallback>
                <p:oleObj name="Photo Editor Photo" r:id="rId4" imgW="6973273" imgH="3971429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84263" y="1828800"/>
                        <a:ext cx="6973887" cy="3971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98224414"/>
      </p:ext>
    </p:extLst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Footer Placeholder 2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© 2005 Prentice Hall Inc. All rights reserved.</a:t>
            </a:r>
          </a:p>
        </p:txBody>
      </p:sp>
      <p:sp>
        <p:nvSpPr>
          <p:cNvPr id="26627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8–</a:t>
            </a:r>
            <a:fld id="{BDD7F7A8-643B-4C83-A93A-E46F49DAF854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84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Group Decision Making (cont’d)</a:t>
            </a:r>
          </a:p>
        </p:txBody>
      </p:sp>
      <p:sp>
        <p:nvSpPr>
          <p:cNvPr id="284675" name="Line 3"/>
          <p:cNvSpPr>
            <a:spLocks noChangeShapeType="1"/>
          </p:cNvSpPr>
          <p:nvPr/>
        </p:nvSpPr>
        <p:spPr bwMode="auto">
          <a:xfrm>
            <a:off x="939800" y="3200400"/>
            <a:ext cx="7137400" cy="0"/>
          </a:xfrm>
          <a:prstGeom prst="line">
            <a:avLst/>
          </a:prstGeom>
          <a:noFill/>
          <a:ln w="38100">
            <a:solidFill>
              <a:srgbClr val="CC33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26630" name="Text Box 4"/>
          <p:cNvSpPr txBox="1">
            <a:spLocks noChangeArrowheads="1"/>
          </p:cNvSpPr>
          <p:nvPr/>
        </p:nvSpPr>
        <p:spPr bwMode="auto">
          <a:xfrm>
            <a:off x="914400" y="1328738"/>
            <a:ext cx="7315200" cy="173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400">
                <a:solidFill>
                  <a:prstClr val="black"/>
                </a:solidFill>
                <a:latin typeface="Arial" charset="0"/>
              </a:rPr>
              <a:t>Groupthink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400">
                <a:solidFill>
                  <a:prstClr val="black"/>
                </a:solidFill>
                <a:latin typeface="Tahoma" pitchFamily="34" charset="0"/>
              </a:rPr>
              <a:t>Phenomenon in which the norm for consensus overrides the realistic appraisal of alternative course of action.</a:t>
            </a:r>
          </a:p>
        </p:txBody>
      </p:sp>
      <p:sp>
        <p:nvSpPr>
          <p:cNvPr id="26631" name="Text Box 5"/>
          <p:cNvSpPr txBox="1">
            <a:spLocks noChangeArrowheads="1"/>
          </p:cNvSpPr>
          <p:nvPr/>
        </p:nvSpPr>
        <p:spPr bwMode="auto">
          <a:xfrm>
            <a:off x="914400" y="3386138"/>
            <a:ext cx="7391400" cy="210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400">
                <a:solidFill>
                  <a:prstClr val="black"/>
                </a:solidFill>
                <a:latin typeface="Arial" charset="0"/>
              </a:rPr>
              <a:t>Groupshift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400">
                <a:solidFill>
                  <a:prstClr val="black"/>
                </a:solidFill>
                <a:latin typeface="Tahoma" pitchFamily="34" charset="0"/>
              </a:rPr>
              <a:t>A change in decision risk between the group’s decision and the individual decision that member within the group would make; can be either toward conservatism or greater risk.</a:t>
            </a:r>
          </a:p>
        </p:txBody>
      </p:sp>
    </p:spTree>
    <p:extLst>
      <p:ext uri="{BB962C8B-B14F-4D97-AF65-F5344CB8AC3E}">
        <p14:creationId xmlns:p14="http://schemas.microsoft.com/office/powerpoint/2010/main" val="254124508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846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467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© 2005 Prentice Hall Inc. All rights reserved.</a:t>
            </a:r>
          </a:p>
        </p:txBody>
      </p:sp>
      <p:sp>
        <p:nvSpPr>
          <p:cNvPr id="27651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8–</a:t>
            </a:r>
            <a:fld id="{0F3E3B64-4F54-4AC4-8CB3-F4BE59A0B937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856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mtClean="0"/>
              <a:t>Symptoms Of The Groupthink Phenomenon </a:t>
            </a:r>
          </a:p>
        </p:txBody>
      </p:sp>
      <p:sp>
        <p:nvSpPr>
          <p:cNvPr id="2765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pPr eaLnBrk="1" hangingPunct="1">
              <a:spcBef>
                <a:spcPct val="50000"/>
              </a:spcBef>
            </a:pPr>
            <a:r>
              <a:rPr lang="en-US" smtClean="0"/>
              <a:t>Group members rationalize any resistance to the assumptions they have made.</a:t>
            </a:r>
          </a:p>
          <a:p>
            <a:pPr eaLnBrk="1" hangingPunct="1">
              <a:spcBef>
                <a:spcPct val="50000"/>
              </a:spcBef>
            </a:pPr>
            <a:r>
              <a:rPr lang="en-US" smtClean="0"/>
              <a:t>Members apply direct pressures on those who  express doubts about shared views or who question the alternative favored by the majority.</a:t>
            </a:r>
          </a:p>
          <a:p>
            <a:pPr eaLnBrk="1" hangingPunct="1">
              <a:spcBef>
                <a:spcPct val="50000"/>
              </a:spcBef>
            </a:pPr>
            <a:r>
              <a:rPr lang="en-US" smtClean="0"/>
              <a:t>Members who have doubts or differing points of view keep silent about misgivings.</a:t>
            </a:r>
          </a:p>
          <a:p>
            <a:pPr eaLnBrk="1" hangingPunct="1">
              <a:spcBef>
                <a:spcPct val="50000"/>
              </a:spcBef>
            </a:pPr>
            <a:r>
              <a:rPr lang="en-US" smtClean="0"/>
              <a:t>There appears to be an illusion of unanimity.</a:t>
            </a:r>
          </a:p>
        </p:txBody>
      </p:sp>
    </p:spTree>
    <p:extLst>
      <p:ext uri="{BB962C8B-B14F-4D97-AF65-F5344CB8AC3E}">
        <p14:creationId xmlns:p14="http://schemas.microsoft.com/office/powerpoint/2010/main" val="156614509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523</Words>
  <Application>Microsoft Office PowerPoint</Application>
  <PresentationFormat>On-screen Show (4:3)</PresentationFormat>
  <Paragraphs>81</Paragraphs>
  <Slides>10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Office Theme</vt:lpstr>
      <vt:lpstr>Thème Office</vt:lpstr>
      <vt:lpstr>Photo Editor Photo</vt:lpstr>
      <vt:lpstr>PowerPoint Presentation</vt:lpstr>
      <vt:lpstr>Topics covered</vt:lpstr>
      <vt:lpstr>Typology of Deviant Workplace Behavior</vt:lpstr>
      <vt:lpstr>Group Structure - Status</vt:lpstr>
      <vt:lpstr>Group Structure - Size</vt:lpstr>
      <vt:lpstr>Group Structure - Cohesiveness</vt:lpstr>
      <vt:lpstr>Relationship Between Group Cohesiveness, Performance Norms, and Productivity</vt:lpstr>
      <vt:lpstr>Group Decision Making (cont’d)</vt:lpstr>
      <vt:lpstr>Symptoms Of The Groupthink Phenomenon </vt:lpstr>
      <vt:lpstr>Symptoms Of The Groupthink Phenomenon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vipin</dc:creator>
  <cp:lastModifiedBy>vipin</cp:lastModifiedBy>
  <cp:revision>6</cp:revision>
  <dcterms:created xsi:type="dcterms:W3CDTF">2020-04-05T17:19:10Z</dcterms:created>
  <dcterms:modified xsi:type="dcterms:W3CDTF">2020-04-05T18:10:21Z</dcterms:modified>
</cp:coreProperties>
</file>