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9"/>
  </p:notesMasterIdLst>
  <p:sldIdLst>
    <p:sldId id="257" r:id="rId3"/>
    <p:sldId id="258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82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05" r:id="rId27"/>
    <p:sldId id="30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F1302-B600-4D47-9D93-1C8279D8EE07}" type="datetimeFigureOut">
              <a:rPr lang="en-IN" smtClean="0"/>
              <a:t>05-04-2020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251D3-43C0-47C2-86A1-DD47C1B15B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508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4F475ED-4395-4044-9BBA-3867F87BB14B}" type="slidenum">
              <a:rPr lang="en-US" smtClean="0">
                <a:latin typeface="News Gothic MT" pitchFamily="2" charset="0"/>
              </a:rPr>
              <a:pPr/>
              <a:t>14</a:t>
            </a:fld>
            <a:endParaRPr lang="en-US" smtClean="0">
              <a:latin typeface="News Gothic MT" pitchFamily="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9D7C-7E7F-40DE-A5F2-71791409CB4A}" type="datetimeFigureOut">
              <a:rPr lang="en-IN" smtClean="0"/>
              <a:t>05-04-2020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8AEA-8FFE-4986-8282-2E0CB5DAE6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98371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9D7C-7E7F-40DE-A5F2-71791409CB4A}" type="datetimeFigureOut">
              <a:rPr lang="en-IN" smtClean="0"/>
              <a:t>05-04-2020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8AEA-8FFE-4986-8282-2E0CB5DAE6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01911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9D7C-7E7F-40DE-A5F2-71791409CB4A}" type="datetimeFigureOut">
              <a:rPr lang="en-IN" smtClean="0"/>
              <a:t>05-04-2020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8AEA-8FFE-4986-8282-2E0CB5DAE6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80894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2A609-F869-48F7-B57D-B1840FDCBBC8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05/04/2020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7B529-423C-40A6-9897-F60133CE796F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697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4C26C-776A-4FC6-8BB6-A21BABC0962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05/04/2020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207DD-E931-4FCC-AD21-9799B05B33E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085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4269E-4C7B-4212-9333-EB053DA9863F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05/04/2020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FD200-0BB0-4E7C-959F-05BBAE6319D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3581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C4375-4916-4523-BD91-18E49D6C7ECD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05/04/2020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26BB9-F330-4989-8770-D4EADFE8482B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9978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DF86A-D599-4922-A9E5-E9FA4DD6F6F7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05/04/2020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8AA00-CE4D-4907-9A6D-B8C5A797DD7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313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324F5-8EA9-4A5C-A380-E506075AE03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05/04/2020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E669E-15C3-4BA2-9E4B-D012954581B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2325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9888B-594D-4008-B233-39B66A4E408A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05/04/2020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752ED-CD2C-48B0-8C11-9BED7E46941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1018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F99ED-B5A7-41D7-825C-4709B164572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05/04/2020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45541-9541-4753-A305-9D171997879C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919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9D7C-7E7F-40DE-A5F2-71791409CB4A}" type="datetimeFigureOut">
              <a:rPr lang="en-IN" smtClean="0"/>
              <a:t>05-04-2020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8AEA-8FFE-4986-8282-2E0CB5DAE6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71911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C88FF-BD59-4C31-9EF6-EA3C5645652A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05/04/2020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1690B-9698-41DC-BD35-F2B3D86B65F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9198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4AD9F-BDF6-475A-8BD4-C82F31436A2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05/04/2020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D6097-79DD-46CC-8C39-0C8A90B4620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8114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4B2FC-7C46-4CCA-A0CB-17805150D11D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05/04/2020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BE5D1-B46B-4B67-8D02-DF24B2D0102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129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9D7C-7E7F-40DE-A5F2-71791409CB4A}" type="datetimeFigureOut">
              <a:rPr lang="en-IN" smtClean="0"/>
              <a:t>05-04-2020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8AEA-8FFE-4986-8282-2E0CB5DAE6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7514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9D7C-7E7F-40DE-A5F2-71791409CB4A}" type="datetimeFigureOut">
              <a:rPr lang="en-IN" smtClean="0"/>
              <a:t>05-04-2020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8AEA-8FFE-4986-8282-2E0CB5DAE6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4695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9D7C-7E7F-40DE-A5F2-71791409CB4A}" type="datetimeFigureOut">
              <a:rPr lang="en-IN" smtClean="0"/>
              <a:t>05-04-2020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8AEA-8FFE-4986-8282-2E0CB5DAE6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5259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9D7C-7E7F-40DE-A5F2-71791409CB4A}" type="datetimeFigureOut">
              <a:rPr lang="en-IN" smtClean="0"/>
              <a:t>05-04-2020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8AEA-8FFE-4986-8282-2E0CB5DAE6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7430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9D7C-7E7F-40DE-A5F2-71791409CB4A}" type="datetimeFigureOut">
              <a:rPr lang="en-IN" smtClean="0"/>
              <a:t>05-04-2020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8AEA-8FFE-4986-8282-2E0CB5DAE6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1969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9D7C-7E7F-40DE-A5F2-71791409CB4A}" type="datetimeFigureOut">
              <a:rPr lang="en-IN" smtClean="0"/>
              <a:t>05-04-2020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8AEA-8FFE-4986-8282-2E0CB5DAE6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9341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9D7C-7E7F-40DE-A5F2-71791409CB4A}" type="datetimeFigureOut">
              <a:rPr lang="en-IN" smtClean="0"/>
              <a:t>05-04-2020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8AEA-8FFE-4986-8282-2E0CB5DAE6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482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E9D7C-7E7F-40DE-A5F2-71791409CB4A}" type="datetimeFigureOut">
              <a:rPr lang="en-IN" smtClean="0"/>
              <a:t>05-04-2020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68AEA-8FFE-4986-8282-2E0CB5DAE6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72743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AEA0EA7-A8CD-454F-8014-996ADA2AD69C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05/04/2020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F52AC8E-EE00-4AD3-BB51-054FFA98EF9E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319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png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228600"/>
            <a:ext cx="8964488" cy="6400800"/>
          </a:xfrm>
        </p:spPr>
        <p:txBody>
          <a:bodyPr>
            <a:normAutofit lnSpcReduction="10000"/>
          </a:bodyPr>
          <a:lstStyle/>
          <a:p>
            <a:r>
              <a:rPr lang="en-IN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AHE 607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(</a:t>
            </a:r>
            <a:r>
              <a:rPr lang="en-IN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SOCIAL PSYCHOLOGY AND GROUP DYNAMICS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)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/>
            </a:r>
            <a:b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endParaRPr lang="en-IN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IN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Department of Veterinary &amp; Animal Husbandry Extension Education, BVC</a:t>
            </a:r>
            <a:endParaRPr lang="en-IN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8420" y="1066800"/>
            <a:ext cx="2334360" cy="17526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52387" y="2276872"/>
            <a:ext cx="3200400" cy="180289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91645" y="3785284"/>
            <a:ext cx="1722284" cy="16843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57799" y="1066800"/>
            <a:ext cx="1752600" cy="1752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46346" y="3717032"/>
            <a:ext cx="2812081" cy="1752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4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2005 Prentice Hall Inc. All rights reserved.</a:t>
            </a:r>
          </a:p>
        </p:txBody>
      </p:sp>
      <p:sp>
        <p:nvSpPr>
          <p:cNvPr id="2765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8–</a:t>
            </a:r>
            <a:fld id="{0F3E3B64-4F54-4AC4-8CB3-F4BE59A0B93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Symptoms Of The Groupthink Phenomenon 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mtClean="0"/>
              <a:t>Group members rationalize any resistance to the assumptions they have made.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Members apply direct pressures on those who  express doubts about shared views or who question the alternative favored by the majority.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Members who have doubts or differing points of view keep silent about misgivings.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There appears to be an illusion of unanimity.</a:t>
            </a:r>
          </a:p>
        </p:txBody>
      </p:sp>
    </p:spTree>
    <p:extLst>
      <p:ext uri="{BB962C8B-B14F-4D97-AF65-F5344CB8AC3E}">
        <p14:creationId xmlns:p14="http://schemas.microsoft.com/office/powerpoint/2010/main" val="15661450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+mn-lt"/>
                <a:cs typeface="Times New Roman" pitchFamily="18" charset="0"/>
              </a:rPr>
              <a:t>Components of Group Antagonism</a:t>
            </a:r>
            <a:endParaRPr lang="en-IN" sz="3200" b="1" dirty="0">
              <a:latin typeface="+mn-lt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85786" y="1513091"/>
            <a:ext cx="750099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u="sng" dirty="0" smtClean="0"/>
              <a:t>Stereotyping</a:t>
            </a:r>
            <a:r>
              <a:rPr lang="en-US" sz="2400" dirty="0" smtClean="0"/>
              <a:t>: </a:t>
            </a:r>
            <a:r>
              <a:rPr lang="en-US" sz="2400" i="1" dirty="0" err="1" smtClean="0"/>
              <a:t>generalisations</a:t>
            </a:r>
            <a:r>
              <a:rPr lang="en-US" sz="2400" dirty="0" smtClean="0"/>
              <a:t> about the "typical" characteristics of members of a certain group</a:t>
            </a:r>
          </a:p>
          <a:p>
            <a:pPr algn="just">
              <a:lnSpc>
                <a:spcPct val="150000"/>
              </a:lnSpc>
            </a:pPr>
            <a:r>
              <a:rPr lang="en-US" sz="2400" b="1" u="sng" dirty="0" smtClean="0"/>
              <a:t>Prejudice</a:t>
            </a:r>
            <a:r>
              <a:rPr lang="en-US" sz="2400" dirty="0" smtClean="0"/>
              <a:t>: </a:t>
            </a:r>
            <a:r>
              <a:rPr lang="en-US" sz="2400" i="1" dirty="0" smtClean="0"/>
              <a:t>attitude</a:t>
            </a:r>
            <a:r>
              <a:rPr lang="en-US" sz="2400" dirty="0" smtClean="0"/>
              <a:t> toward the members of a group based solely on their membership in that group (can be positive or negative)</a:t>
            </a:r>
          </a:p>
          <a:p>
            <a:pPr algn="just">
              <a:lnSpc>
                <a:spcPct val="150000"/>
              </a:lnSpc>
            </a:pPr>
            <a:r>
              <a:rPr lang="en-US" sz="2400" b="1" u="sng" dirty="0" smtClean="0"/>
              <a:t>Discrimination</a:t>
            </a:r>
            <a:r>
              <a:rPr lang="en-US" sz="2400" dirty="0" smtClean="0"/>
              <a:t>: positive or negative </a:t>
            </a:r>
            <a:r>
              <a:rPr lang="en-US" sz="2400" i="1" dirty="0" smtClean="0"/>
              <a:t>actions/</a:t>
            </a:r>
            <a:r>
              <a:rPr lang="en-US" sz="2400" i="1" dirty="0" err="1" smtClean="0"/>
              <a:t>behaviour</a:t>
            </a:r>
            <a:r>
              <a:rPr lang="en-US" sz="2400" dirty="0" smtClean="0"/>
              <a:t>, often based on prejudiced beliefs</a:t>
            </a:r>
          </a:p>
        </p:txBody>
      </p:sp>
    </p:spTree>
    <p:extLst>
      <p:ext uri="{BB962C8B-B14F-4D97-AF65-F5344CB8AC3E}">
        <p14:creationId xmlns:p14="http://schemas.microsoft.com/office/powerpoint/2010/main" val="302844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57224" y="1414728"/>
            <a:ext cx="7429552" cy="422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3363" indent="-233363" algn="just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en-US" sz="2400" baseline="0" dirty="0" smtClean="0"/>
              <a:t>Discrimination and prejudice are common features of the minority group experience worldwide.</a:t>
            </a:r>
          </a:p>
          <a:p>
            <a:pPr marL="233363" indent="-233363" algn="just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endParaRPr lang="en-US" sz="2400" baseline="0" dirty="0" smtClean="0"/>
          </a:p>
          <a:p>
            <a:pPr marL="233363" indent="-233363" algn="just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en-US" sz="2400" baseline="0" dirty="0" smtClean="0"/>
              <a:t>Discrimination can occur at a societal level, as legal discrimination and institutional discrimination, and at an individual level.</a:t>
            </a:r>
          </a:p>
          <a:p>
            <a:pPr marL="233363" indent="-233363" algn="just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endParaRPr lang="en-US" sz="2400" baseline="0" dirty="0" smtClean="0"/>
          </a:p>
          <a:p>
            <a:pPr marL="233363" indent="-233363" algn="just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en-US" sz="2400" baseline="0" dirty="0" smtClean="0"/>
              <a:t>Prejudice is supported by the use of stereotypes, simplified, exaggerated, and unfavorable generalizations about groups of people.</a:t>
            </a:r>
            <a:endParaRPr lang="en-US" sz="2400" baseline="0" dirty="0"/>
          </a:p>
        </p:txBody>
      </p:sp>
      <p:sp>
        <p:nvSpPr>
          <p:cNvPr id="4" name="Rectangle 3"/>
          <p:cNvSpPr/>
          <p:nvPr/>
        </p:nvSpPr>
        <p:spPr>
          <a:xfrm>
            <a:off x="2071670" y="357166"/>
            <a:ext cx="56185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33363" indent="-233363" algn="just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</a:pPr>
            <a:r>
              <a:rPr lang="en-US" sz="3200" b="1" baseline="0" dirty="0" smtClean="0"/>
              <a:t>Patterns of Intergroup Relations</a:t>
            </a:r>
          </a:p>
        </p:txBody>
      </p:sp>
    </p:spTree>
    <p:extLst>
      <p:ext uri="{BB962C8B-B14F-4D97-AF65-F5344CB8AC3E}">
        <p14:creationId xmlns:p14="http://schemas.microsoft.com/office/powerpoint/2010/main" val="384929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sz="quarter" idx="1"/>
          </p:nvPr>
        </p:nvSpPr>
        <p:spPr>
          <a:xfrm>
            <a:off x="695328" y="1285860"/>
            <a:ext cx="7520010" cy="4525963"/>
          </a:xfrm>
        </p:spPr>
        <p:txBody>
          <a:bodyPr rtlCol="0">
            <a:noAutofit/>
          </a:bodyPr>
          <a:lstStyle/>
          <a:p>
            <a:pPr marL="514350" indent="-514350" algn="just">
              <a:lnSpc>
                <a:spcPct val="150000"/>
              </a:lnSpc>
              <a:defRPr/>
            </a:pPr>
            <a:r>
              <a:rPr lang="en-US" sz="2200" dirty="0" smtClean="0"/>
              <a:t>The evaluation of a group or an individual based mainly on group membership</a:t>
            </a:r>
            <a:endParaRPr lang="en-GB" sz="2200" dirty="0" smtClean="0">
              <a:ea typeface="ＭＳ Ｐゴシック" charset="0"/>
              <a:cs typeface="ＭＳ Ｐゴシック" charset="0"/>
            </a:endParaRPr>
          </a:p>
          <a:p>
            <a:pPr marL="514350" indent="-514350" algn="just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GB" sz="2200" dirty="0" smtClean="0">
                <a:ea typeface="ＭＳ Ｐゴシック" charset="0"/>
                <a:cs typeface="ＭＳ Ｐゴシック" charset="0"/>
              </a:rPr>
              <a:t> An opinion formed beforehand without informed knowledge</a:t>
            </a:r>
          </a:p>
          <a:p>
            <a:pPr marL="514350" indent="-514350" algn="just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GB" sz="2200" dirty="0" smtClean="0">
                <a:ea typeface="ＭＳ Ｐゴシック" charset="0"/>
                <a:cs typeface="ＭＳ Ｐゴシック" charset="0"/>
              </a:rPr>
              <a:t>An opinion which is likely to be sustained even in the face of evidence to the contrary</a:t>
            </a:r>
          </a:p>
          <a:p>
            <a:pPr marL="514350" indent="-514350" algn="just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GB" sz="2200" dirty="0" smtClean="0">
                <a:ea typeface="ＭＳ Ｐゴシック" charset="0"/>
                <a:cs typeface="ＭＳ Ｐゴシック" charset="0"/>
              </a:rPr>
              <a:t>Intolerance of or dislike for people of a specific ethnicity, religion or group</a:t>
            </a:r>
          </a:p>
          <a:p>
            <a:pPr algn="just" eaLnBrk="1" fontAlgn="auto" hangingPunct="1">
              <a:spcAft>
                <a:spcPts val="0"/>
              </a:spcAft>
              <a:buFont typeface="Wingdings 2" charset="0"/>
              <a:buChar char=""/>
              <a:defRPr/>
            </a:pPr>
            <a:endParaRPr lang="en-US" sz="22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09726" y="255588"/>
            <a:ext cx="449296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b="1" dirty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 of </a:t>
            </a:r>
            <a:r>
              <a:rPr lang="en-US" sz="36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Prejudice</a:t>
            </a:r>
            <a:endParaRPr lang="en-US" sz="4000" b="1" dirty="0">
              <a:ln w="1905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46593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sz="quarter" idx="1"/>
          </p:nvPr>
        </p:nvSpPr>
        <p:spPr>
          <a:xfrm>
            <a:off x="714347" y="1671638"/>
            <a:ext cx="7572429" cy="3700462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GB" sz="2200" dirty="0" smtClean="0"/>
              <a:t>Someone who is prejudiced holds certain attitudes and beliefs - commonly known as stereotypes - about a person, group of people or a thing.</a:t>
            </a:r>
          </a:p>
          <a:p>
            <a:pPr eaLnBrk="1" hangingPunct="1">
              <a:lnSpc>
                <a:spcPct val="150000"/>
              </a:lnSpc>
            </a:pPr>
            <a:r>
              <a:rPr lang="en-GB" sz="2200" dirty="0" smtClean="0"/>
              <a:t>This attitude, often negative, is usually fixed in a way that the person is reluctant to change. </a:t>
            </a:r>
          </a:p>
          <a:p>
            <a:pPr eaLnBrk="1" hangingPunct="1"/>
            <a:endParaRPr lang="en-US" sz="2200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2025466" y="363660"/>
            <a:ext cx="4189608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Prejudice in Action</a:t>
            </a:r>
          </a:p>
        </p:txBody>
      </p:sp>
    </p:spTree>
    <p:extLst>
      <p:ext uri="{BB962C8B-B14F-4D97-AF65-F5344CB8AC3E}">
        <p14:creationId xmlns:p14="http://schemas.microsoft.com/office/powerpoint/2010/main" val="12697780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17650"/>
            <a:ext cx="8229600" cy="452596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en-US" sz="2200" smtClean="0"/>
              <a:t>Prejudice is more likely to occur and persist where:</a:t>
            </a:r>
          </a:p>
          <a:p>
            <a:pPr lvl="1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smtClean="0"/>
              <a:t>Groups have different or conflicting key values</a:t>
            </a:r>
          </a:p>
          <a:p>
            <a:pPr lvl="1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smtClean="0"/>
              <a:t>Others are seen as different</a:t>
            </a:r>
          </a:p>
          <a:p>
            <a:pPr lvl="1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smtClean="0"/>
              <a:t>People see their identity in terms of belonging to particular groups</a:t>
            </a:r>
          </a:p>
          <a:p>
            <a:pPr lvl="1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smtClean="0"/>
              <a:t>Their groups discriminate against each other</a:t>
            </a:r>
          </a:p>
          <a:p>
            <a:pPr lvl="1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smtClean="0"/>
              <a:t>Fear that other groups pose a threat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168511" y="425215"/>
            <a:ext cx="454662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</a:t>
            </a:r>
            <a:r>
              <a:rPr lang="en-US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Source</a:t>
            </a:r>
            <a:r>
              <a:rPr lang="en-US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of Prejudice</a:t>
            </a:r>
          </a:p>
        </p:txBody>
      </p:sp>
    </p:spTree>
    <p:extLst>
      <p:ext uri="{BB962C8B-B14F-4D97-AF65-F5344CB8AC3E}">
        <p14:creationId xmlns:p14="http://schemas.microsoft.com/office/powerpoint/2010/main" val="33872808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990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28600" indent="-228600" eaLnBrk="0" hangingPunct="0">
              <a:lnSpc>
                <a:spcPct val="100000"/>
              </a:lnSpc>
              <a:spcAft>
                <a:spcPct val="25000"/>
              </a:spcAft>
            </a:pPr>
            <a:r>
              <a:rPr lang="en-US" sz="2400" b="1" baseline="0" dirty="0">
                <a:solidFill>
                  <a:srgbClr val="BF0000"/>
                </a:solidFill>
                <a:cs typeface="Arial" pitchFamily="34" charset="0"/>
              </a:rPr>
              <a:t>Sociological Explanations</a:t>
            </a:r>
          </a:p>
          <a:p>
            <a:pPr marL="685800" lvl="1" indent="-228600" eaLnBrk="0" hangingPunct="0">
              <a:lnSpc>
                <a:spcPct val="100000"/>
              </a:lnSpc>
              <a:spcAft>
                <a:spcPct val="25000"/>
              </a:spcAft>
              <a:buFontTx/>
              <a:buChar char="•"/>
            </a:pPr>
            <a:r>
              <a:rPr lang="en-US" sz="2000" baseline="0" dirty="0">
                <a:cs typeface="Arial" pitchFamily="34" charset="0"/>
              </a:rPr>
              <a:t>Prejudices are embedded in social norms.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57200" y="2209800"/>
            <a:ext cx="8229600" cy="2057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28600" indent="-228600" eaLnBrk="0" hangingPunct="0">
              <a:lnSpc>
                <a:spcPct val="100000"/>
              </a:lnSpc>
              <a:spcAft>
                <a:spcPct val="25000"/>
              </a:spcAft>
            </a:pPr>
            <a:r>
              <a:rPr lang="en-US" sz="2400" b="1" baseline="0" dirty="0">
                <a:solidFill>
                  <a:srgbClr val="BF0000"/>
                </a:solidFill>
                <a:cs typeface="Arial" pitchFamily="34" charset="0"/>
              </a:rPr>
              <a:t>Psychological Explanations</a:t>
            </a:r>
          </a:p>
          <a:p>
            <a:pPr marL="685800" lvl="1" indent="-228600" eaLnBrk="0" hangingPunct="0">
              <a:lnSpc>
                <a:spcPct val="100000"/>
              </a:lnSpc>
              <a:spcAft>
                <a:spcPct val="25000"/>
              </a:spcAft>
              <a:buFontTx/>
              <a:buChar char="•"/>
            </a:pPr>
            <a:r>
              <a:rPr lang="en-US" sz="2000" baseline="0" dirty="0">
                <a:cs typeface="Arial" pitchFamily="34" charset="0"/>
              </a:rPr>
              <a:t>Prejudiced people have an authoritarian personality type.</a:t>
            </a:r>
          </a:p>
          <a:p>
            <a:pPr marL="685800" lvl="1" indent="-228600" eaLnBrk="0" hangingPunct="0">
              <a:lnSpc>
                <a:spcPct val="100000"/>
              </a:lnSpc>
              <a:spcAft>
                <a:spcPct val="25000"/>
              </a:spcAft>
              <a:buFontTx/>
              <a:buChar char="•"/>
            </a:pPr>
            <a:r>
              <a:rPr lang="en-US" sz="2000" baseline="0" dirty="0">
                <a:cs typeface="Arial" pitchFamily="34" charset="0"/>
              </a:rPr>
              <a:t>Prejudice may be the result of frustration and anger. </a:t>
            </a:r>
          </a:p>
          <a:p>
            <a:pPr marL="685800" lvl="1" indent="-228600" eaLnBrk="0" hangingPunct="0">
              <a:lnSpc>
                <a:spcPct val="100000"/>
              </a:lnSpc>
              <a:spcAft>
                <a:spcPct val="25000"/>
              </a:spcAft>
              <a:buFontTx/>
              <a:buChar char="•"/>
            </a:pPr>
            <a:r>
              <a:rPr lang="en-US" sz="2000" b="1" baseline="0" dirty="0" err="1">
                <a:cs typeface="Arial" pitchFamily="34" charset="0"/>
              </a:rPr>
              <a:t>Scapegoating</a:t>
            </a:r>
            <a:r>
              <a:rPr lang="en-US" sz="2000" baseline="0" dirty="0">
                <a:cs typeface="Arial" pitchFamily="34" charset="0"/>
              </a:rPr>
              <a:t> occurs when an innocent person or group is blamed for one’s troubles.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57200" y="4343400"/>
            <a:ext cx="8229600" cy="1676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28600" indent="-228600" eaLnBrk="0" hangingPunct="0">
              <a:lnSpc>
                <a:spcPct val="100000"/>
              </a:lnSpc>
              <a:spcAft>
                <a:spcPct val="25000"/>
              </a:spcAft>
            </a:pPr>
            <a:r>
              <a:rPr lang="en-US" sz="2400" b="1" baseline="0" dirty="0">
                <a:solidFill>
                  <a:srgbClr val="BF0000"/>
                </a:solidFill>
                <a:cs typeface="Arial" pitchFamily="34" charset="0"/>
              </a:rPr>
              <a:t>Economic Explanations</a:t>
            </a:r>
          </a:p>
          <a:p>
            <a:pPr marL="685800" lvl="1" indent="-228600" eaLnBrk="0" hangingPunct="0">
              <a:lnSpc>
                <a:spcPct val="100000"/>
              </a:lnSpc>
              <a:spcAft>
                <a:spcPct val="25000"/>
              </a:spcAft>
              <a:buFontTx/>
              <a:buChar char="•"/>
            </a:pPr>
            <a:r>
              <a:rPr lang="en-US" sz="2000" baseline="0" dirty="0">
                <a:cs typeface="Arial" pitchFamily="34" charset="0"/>
              </a:rPr>
              <a:t>Prejudice arises out of competition for resources.</a:t>
            </a:r>
          </a:p>
          <a:p>
            <a:pPr marL="685800" lvl="1" indent="-228600" eaLnBrk="0" hangingPunct="0">
              <a:lnSpc>
                <a:spcPct val="100000"/>
              </a:lnSpc>
              <a:spcAft>
                <a:spcPct val="25000"/>
              </a:spcAft>
              <a:buFontTx/>
              <a:buChar char="•"/>
            </a:pPr>
            <a:r>
              <a:rPr lang="en-US" sz="2000" baseline="0" dirty="0">
                <a:cs typeface="Arial" pitchFamily="34" charset="0"/>
              </a:rPr>
              <a:t>Dominant group may encourage competition between minority groups in order to maintain its dominant status.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81000" y="609600"/>
            <a:ext cx="815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800" b="1" baseline="0" dirty="0">
                <a:solidFill>
                  <a:srgbClr val="073499"/>
                </a:solidFill>
              </a:rPr>
              <a:t>Sources of Discrimination and Prejudice</a:t>
            </a:r>
            <a:endParaRPr lang="en-US" sz="2800" b="1" baseline="0" dirty="0">
              <a:solidFill>
                <a:srgbClr val="FFCC00"/>
              </a:solidFill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 flipH="1" flipV="1">
            <a:off x="8458200" y="2166938"/>
            <a:ext cx="228600" cy="152400"/>
          </a:xfrm>
          <a:prstGeom prst="triangle">
            <a:avLst>
              <a:gd name="adj" fmla="val 50000"/>
            </a:avLst>
          </a:prstGeom>
          <a:solidFill>
            <a:srgbClr val="2E6CF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 flipH="1" flipV="1">
            <a:off x="8458200" y="4300538"/>
            <a:ext cx="228600" cy="152400"/>
          </a:xfrm>
          <a:prstGeom prst="triangle">
            <a:avLst>
              <a:gd name="adj" fmla="val 50000"/>
            </a:avLst>
          </a:prstGeom>
          <a:solidFill>
            <a:srgbClr val="2E6CF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435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9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357188" y="1539875"/>
            <a:ext cx="8448675" cy="474186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GB" sz="2200" b="1" smtClean="0"/>
              <a:t>Sexism : </a:t>
            </a:r>
            <a:r>
              <a:rPr lang="en-GB" sz="2200" smtClean="0"/>
              <a:t>prejudice based on a person</a:t>
            </a:r>
            <a:r>
              <a:rPr lang="en-GB" altLang="en-US" sz="2200" smtClean="0"/>
              <a:t>’</a:t>
            </a:r>
            <a:r>
              <a:rPr lang="en-GB" sz="2200" smtClean="0"/>
              <a:t>s biological gender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GB" sz="2200" b="1" smtClean="0"/>
              <a:t>Racism: </a:t>
            </a:r>
            <a:r>
              <a:rPr lang="en-GB" sz="2200" smtClean="0"/>
              <a:t>prejudice based on a person</a:t>
            </a:r>
            <a:r>
              <a:rPr lang="en-GB" altLang="en-US" sz="2200" smtClean="0"/>
              <a:t>’</a:t>
            </a:r>
            <a:r>
              <a:rPr lang="en-GB" sz="2200" smtClean="0"/>
              <a:t>s </a:t>
            </a:r>
            <a:r>
              <a:rPr lang="en-GB" sz="2200" smtClean="0">
                <a:ea typeface="MS PGothic" pitchFamily="34" charset="-128"/>
              </a:rPr>
              <a:t>ethnicity</a:t>
            </a:r>
            <a:endParaRPr lang="en-GB" sz="2200" smtClean="0"/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GB" sz="2200" b="1" smtClean="0"/>
              <a:t>Sectarianism : </a:t>
            </a:r>
            <a:r>
              <a:rPr lang="en-GB" sz="2200" smtClean="0"/>
              <a:t>prejudice based on a person</a:t>
            </a:r>
            <a:r>
              <a:rPr lang="en-GB" altLang="en-US" sz="2200" smtClean="0"/>
              <a:t>’</a:t>
            </a:r>
            <a:r>
              <a:rPr lang="en-GB" sz="2200" smtClean="0"/>
              <a:t>s religious background and/or  political beliefs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GB" sz="2200" b="1" smtClean="0"/>
              <a:t>Homophobia : </a:t>
            </a:r>
            <a:r>
              <a:rPr lang="en-GB" sz="2200" smtClean="0"/>
              <a:t>prejudice based on a person’s sexual orientation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GB" sz="2200" b="1" smtClean="0"/>
              <a:t>Disability Prejudice: </a:t>
            </a:r>
            <a:r>
              <a:rPr lang="en-GB" sz="2200" smtClean="0"/>
              <a:t>Prejudice based on a person’s physical or mental  abilities</a:t>
            </a:r>
            <a:endParaRPr lang="en-US" sz="2200" b="1" smtClean="0"/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sz="2200" b="1" smtClean="0"/>
              <a:t>Ageism: </a:t>
            </a:r>
            <a:r>
              <a:rPr lang="en-GB" sz="2200" smtClean="0"/>
              <a:t>prejudice based on a person’s age</a:t>
            </a:r>
            <a:endParaRPr lang="en-US" sz="2200" smtClean="0"/>
          </a:p>
        </p:txBody>
      </p:sp>
      <p:sp>
        <p:nvSpPr>
          <p:cNvPr id="10" name="Rectangle 9"/>
          <p:cNvSpPr/>
          <p:nvPr/>
        </p:nvSpPr>
        <p:spPr>
          <a:xfrm>
            <a:off x="2101343" y="353777"/>
            <a:ext cx="3756541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Forms of Prejudice</a:t>
            </a:r>
          </a:p>
        </p:txBody>
      </p:sp>
    </p:spTree>
    <p:extLst>
      <p:ext uri="{BB962C8B-B14F-4D97-AF65-F5344CB8AC3E}">
        <p14:creationId xmlns:p14="http://schemas.microsoft.com/office/powerpoint/2010/main" val="22174978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sz="quarter" idx="1"/>
          </p:nvPr>
        </p:nvSpPr>
        <p:spPr>
          <a:xfrm>
            <a:off x="449263" y="1600200"/>
            <a:ext cx="8313737" cy="2601913"/>
          </a:xfrm>
        </p:spPr>
        <p:txBody>
          <a:bodyPr>
            <a:noAutofit/>
          </a:bodyPr>
          <a:lstStyle/>
          <a:p>
            <a:pPr marL="6350" indent="-6350" eaLnBrk="1" hangingPunct="1">
              <a:lnSpc>
                <a:spcPct val="150000"/>
              </a:lnSpc>
            </a:pPr>
            <a:r>
              <a:rPr lang="en-US" sz="2200" dirty="0" smtClean="0"/>
              <a:t> Prejudice is often linked to power known as “</a:t>
            </a:r>
            <a:r>
              <a:rPr lang="en-GB" sz="2200" dirty="0" smtClean="0"/>
              <a:t>Institutional discrimination</a:t>
            </a:r>
            <a:r>
              <a:rPr lang="en-US" sz="2200" dirty="0" smtClean="0"/>
              <a:t>”.   </a:t>
            </a:r>
          </a:p>
          <a:p>
            <a:pPr marL="6350" indent="-6350" eaLnBrk="1" hangingPunct="1">
              <a:lnSpc>
                <a:spcPct val="150000"/>
              </a:lnSpc>
            </a:pPr>
            <a:r>
              <a:rPr lang="en-US" sz="2200" dirty="0" smtClean="0"/>
              <a:t> In some countries laws segregated public places into white and non-white areas.</a:t>
            </a:r>
          </a:p>
          <a:p>
            <a:pPr marL="6350" indent="-6350" eaLnBrk="1" hangingPunct="1">
              <a:lnSpc>
                <a:spcPct val="150000"/>
              </a:lnSpc>
            </a:pPr>
            <a:r>
              <a:rPr lang="en-US" sz="2200" dirty="0" smtClean="0"/>
              <a:t> There has also been religious segregation</a:t>
            </a:r>
            <a:endParaRPr lang="en-US" sz="2200" dirty="0"/>
          </a:p>
          <a:p>
            <a:pPr marL="6350" indent="-6350" eaLnBrk="1" hangingPunct="1">
              <a:lnSpc>
                <a:spcPct val="150000"/>
              </a:lnSpc>
              <a:buNone/>
            </a:pPr>
            <a:r>
              <a:rPr lang="en-US" sz="2200" dirty="0" smtClean="0"/>
              <a:t>E.g.- </a:t>
            </a:r>
            <a:r>
              <a:rPr lang="en-US" sz="2200" dirty="0">
                <a:solidFill>
                  <a:prstClr val="black"/>
                </a:solidFill>
              </a:rPr>
              <a:t>For many years black Americans fought for an end to racial segregation, </a:t>
            </a:r>
            <a:r>
              <a:rPr lang="en-US" sz="2200" dirty="0" smtClean="0">
                <a:solidFill>
                  <a:prstClr val="black"/>
                </a:solidFill>
              </a:rPr>
              <a:t> it </a:t>
            </a:r>
            <a:r>
              <a:rPr lang="en-US" sz="2200" dirty="0">
                <a:solidFill>
                  <a:prstClr val="black"/>
                </a:solidFill>
              </a:rPr>
              <a:t>officially ended in the USA in 1965</a:t>
            </a:r>
          </a:p>
          <a:p>
            <a:pPr marL="6350" lvl="3" indent="-6350">
              <a:lnSpc>
                <a:spcPct val="150000"/>
              </a:lnSpc>
              <a:buFont typeface="Arial" pitchFamily="34" charset="0"/>
              <a:buChar char="•"/>
            </a:pPr>
            <a:endParaRPr lang="en-US" sz="2200" dirty="0" smtClean="0"/>
          </a:p>
          <a:p>
            <a:pPr marL="6350" lvl="1" indent="-6350" eaLnBrk="1" hangingPunct="1">
              <a:lnSpc>
                <a:spcPct val="150000"/>
              </a:lnSpc>
              <a:buFont typeface="Arial" pitchFamily="34" charset="0"/>
              <a:buChar char="•"/>
            </a:pPr>
            <a:endParaRPr lang="en-US" sz="2200" b="1" u="sng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2339214" y="486771"/>
            <a:ext cx="394729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Institutional Prejudice</a:t>
            </a:r>
          </a:p>
        </p:txBody>
      </p:sp>
    </p:spTree>
    <p:extLst>
      <p:ext uri="{BB962C8B-B14F-4D97-AF65-F5344CB8AC3E}">
        <p14:creationId xmlns:p14="http://schemas.microsoft.com/office/powerpoint/2010/main" val="33565632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en-US" sz="2200" smtClean="0"/>
              <a:t>Prejudices can be created by many factors:</a:t>
            </a: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200" smtClean="0"/>
              <a:t>Fear, such as xenophobia </a:t>
            </a: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200" smtClean="0"/>
              <a:t>Shame</a:t>
            </a: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200" smtClean="0"/>
              <a:t>Guilt</a:t>
            </a: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200" smtClean="0"/>
              <a:t>Inadequacy/insecurity</a:t>
            </a: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200" smtClean="0"/>
              <a:t>Ignorance </a:t>
            </a: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200" smtClean="0"/>
              <a:t>Negative experiences of a certain group</a:t>
            </a:r>
          </a:p>
        </p:txBody>
      </p:sp>
      <p:sp>
        <p:nvSpPr>
          <p:cNvPr id="10" name="Rectangle 9"/>
          <p:cNvSpPr/>
          <p:nvPr/>
        </p:nvSpPr>
        <p:spPr>
          <a:xfrm>
            <a:off x="2312243" y="496653"/>
            <a:ext cx="418858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b="1" dirty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Causes of Prejudices </a:t>
            </a:r>
          </a:p>
        </p:txBody>
      </p:sp>
    </p:spTree>
    <p:extLst>
      <p:ext uri="{BB962C8B-B14F-4D97-AF65-F5344CB8AC3E}">
        <p14:creationId xmlns:p14="http://schemas.microsoft.com/office/powerpoint/2010/main" val="10518986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r"/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Topics covered</a:t>
            </a:r>
            <a:endParaRPr lang="en-US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4864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Concept and types of groups; Typology and importance in rural development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Group structures - attraction, coalition, communication and power. 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Processes in group development and group identity.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Factors affecting group performance; Conflicts in groups; Group belongingness.</a:t>
            </a:r>
            <a:endParaRPr lang="en-IN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97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1472" y="1142984"/>
            <a:ext cx="8001056" cy="3607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3363" indent="-233363" algn="just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</a:pPr>
            <a:r>
              <a:rPr lang="en-US" sz="3200" b="1" baseline="0" dirty="0" smtClean="0"/>
              <a:t>Race, Ethnicity, and the Social Structure</a:t>
            </a:r>
          </a:p>
          <a:p>
            <a:pPr marL="233363" indent="-233363" algn="just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</a:pPr>
            <a:endParaRPr lang="en-US" sz="3200" b="1" baseline="0" dirty="0" smtClean="0"/>
          </a:p>
          <a:p>
            <a:pPr marL="233363" indent="-233363" algn="just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en-US" sz="2200" baseline="0" dirty="0" smtClean="0"/>
              <a:t>Ethnicity is a social category based on a set of cultural characteristics, not physical traits.</a:t>
            </a:r>
          </a:p>
          <a:p>
            <a:pPr marL="233363" indent="-233363" algn="just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endParaRPr lang="en-US" sz="2200" baseline="0" dirty="0" smtClean="0"/>
          </a:p>
          <a:p>
            <a:pPr marL="233363" indent="-233363" algn="just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en-US" sz="2200" baseline="0" dirty="0" smtClean="0"/>
              <a:t>Sociologists acknowledge that a society’s dominant groups enjoy a position of power and privilege in comparison to minority groups, or groups who are singled out and treated unequally.</a:t>
            </a:r>
            <a:endParaRPr lang="en-US" sz="2200" baseline="0" dirty="0"/>
          </a:p>
        </p:txBody>
      </p:sp>
    </p:spTree>
    <p:extLst>
      <p:ext uri="{BB962C8B-B14F-4D97-AF65-F5344CB8AC3E}">
        <p14:creationId xmlns:p14="http://schemas.microsoft.com/office/powerpoint/2010/main" val="237426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200" b="1" dirty="0" smtClean="0">
                <a:latin typeface="+mn-lt"/>
              </a:rPr>
              <a:t>Race as Myth and Reality</a:t>
            </a:r>
            <a:br>
              <a:rPr lang="en-IN" sz="3200" b="1" dirty="0" smtClean="0">
                <a:latin typeface="+mn-lt"/>
              </a:rPr>
            </a:br>
            <a:endParaRPr lang="en-IN" sz="3200" b="1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4348" y="1770859"/>
            <a:ext cx="7858180" cy="3944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3363" indent="-233363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</a:pPr>
            <a:r>
              <a:rPr lang="en-US" sz="2500" b="1" baseline="0" dirty="0" smtClean="0"/>
              <a:t>Race as a Myth</a:t>
            </a:r>
          </a:p>
          <a:p>
            <a:pPr marL="685800" lvl="1" indent="-228600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–"/>
            </a:pPr>
            <a:r>
              <a:rPr lang="en-US" sz="2200" baseline="0" dirty="0" smtClean="0"/>
              <a:t>Many people think that humankind can be sorted into biologically distinct groups called </a:t>
            </a:r>
            <a:r>
              <a:rPr lang="en-US" sz="2200" b="1" baseline="0" dirty="0" smtClean="0"/>
              <a:t>races</a:t>
            </a:r>
            <a:r>
              <a:rPr lang="en-US" sz="2200" baseline="0" dirty="0" smtClean="0"/>
              <a:t>. This idea suggests that there are “pure” examples of different races and that any person can belong to only one race.</a:t>
            </a:r>
          </a:p>
          <a:p>
            <a:pPr marL="685800" lvl="1" indent="-228600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–"/>
            </a:pPr>
            <a:r>
              <a:rPr lang="en-US" sz="2200" baseline="0" dirty="0" smtClean="0"/>
              <a:t>Biologists, geneticists, and social scientists reject this view of race.</a:t>
            </a:r>
          </a:p>
          <a:p>
            <a:pPr marL="685800" lvl="1" indent="-228600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–"/>
            </a:pPr>
            <a:r>
              <a:rPr lang="en-US" sz="2200" baseline="0" dirty="0" smtClean="0"/>
              <a:t>All people belong to the human species.</a:t>
            </a:r>
          </a:p>
          <a:p>
            <a:pPr marL="685800" lvl="1" indent="-228600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–"/>
            </a:pPr>
            <a:r>
              <a:rPr lang="en-US" sz="2200" baseline="0" dirty="0" smtClean="0"/>
              <a:t>There are greater differences within racial groups than between racial groups.</a:t>
            </a:r>
            <a:endParaRPr lang="en-US" sz="2200" baseline="0" dirty="0"/>
          </a:p>
        </p:txBody>
      </p:sp>
    </p:spTree>
    <p:extLst>
      <p:ext uri="{BB962C8B-B14F-4D97-AF65-F5344CB8AC3E}">
        <p14:creationId xmlns:p14="http://schemas.microsoft.com/office/powerpoint/2010/main" val="208572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224" y="1285860"/>
            <a:ext cx="7572428" cy="3967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3363" indent="-233363" algn="ctr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</a:pPr>
            <a:r>
              <a:rPr lang="en-US" sz="3200" b="1" baseline="0" dirty="0" smtClean="0"/>
              <a:t>Race as a Reality</a:t>
            </a:r>
          </a:p>
          <a:p>
            <a:pPr marL="233363" indent="-233363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</a:pPr>
            <a:endParaRPr lang="en-US" sz="2500" b="1" dirty="0"/>
          </a:p>
          <a:p>
            <a:pPr marL="233363" indent="-233363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</a:pPr>
            <a:endParaRPr lang="en-US" sz="2500" b="1" baseline="0" dirty="0" smtClean="0"/>
          </a:p>
          <a:p>
            <a:pPr marL="685800" lvl="1" indent="-228600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–"/>
            </a:pPr>
            <a:r>
              <a:rPr lang="en-US" sz="2200" baseline="0" dirty="0" smtClean="0"/>
              <a:t>Racial differences become important because people believe them to be.</a:t>
            </a:r>
          </a:p>
          <a:p>
            <a:pPr marL="685800" lvl="1" indent="-228600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–"/>
            </a:pPr>
            <a:endParaRPr lang="en-US" sz="2200" baseline="0" dirty="0" smtClean="0"/>
          </a:p>
          <a:p>
            <a:pPr marL="685800" lvl="1" indent="-228600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–"/>
            </a:pPr>
            <a:r>
              <a:rPr lang="en-US" sz="2200" baseline="0" dirty="0" smtClean="0"/>
              <a:t>In sociological terms, “race” is a category of people who share observable physical characteristics and whom others see as being a distinct group.</a:t>
            </a:r>
            <a:endParaRPr lang="en-US" sz="2200" b="1" baseline="0" dirty="0"/>
          </a:p>
        </p:txBody>
      </p:sp>
    </p:spTree>
    <p:extLst>
      <p:ext uri="{BB962C8B-B14F-4D97-AF65-F5344CB8AC3E}">
        <p14:creationId xmlns:p14="http://schemas.microsoft.com/office/powerpoint/2010/main" val="55836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baseline="0" dirty="0" smtClean="0">
                <a:latin typeface="+mn-lt"/>
              </a:rPr>
              <a:t>Ethnicity</a:t>
            </a:r>
            <a:br>
              <a:rPr lang="en-US" sz="3600" b="1" baseline="0" dirty="0" smtClean="0">
                <a:latin typeface="+mn-lt"/>
              </a:rPr>
            </a:br>
            <a:endParaRPr lang="en-IN" sz="3600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85786" y="1142984"/>
            <a:ext cx="7500990" cy="476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3363" indent="-233363" algn="just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</a:pPr>
            <a:r>
              <a:rPr lang="en-US" sz="2200" b="1" baseline="0" dirty="0" smtClean="0"/>
              <a:t>Ethnicity</a:t>
            </a:r>
            <a:r>
              <a:rPr lang="en-US" sz="2200" baseline="0" dirty="0" smtClean="0"/>
              <a:t> is the set of cultural characteristics that distinguishes one group from another group. </a:t>
            </a:r>
          </a:p>
          <a:p>
            <a:pPr marL="233363" indent="-233363" algn="just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</a:pPr>
            <a:r>
              <a:rPr lang="en-US" sz="2200" baseline="0" dirty="0" smtClean="0"/>
              <a:t>	People who share a common cultural background and a common sense of identity are known as an </a:t>
            </a:r>
            <a:r>
              <a:rPr lang="en-US" sz="2200" b="1" baseline="0" dirty="0" smtClean="0"/>
              <a:t>ethnic group</a:t>
            </a:r>
            <a:r>
              <a:rPr lang="en-US" sz="2200" baseline="0" dirty="0" smtClean="0"/>
              <a:t>. </a:t>
            </a:r>
          </a:p>
          <a:p>
            <a:pPr marL="233363" indent="-233363" algn="just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</a:pPr>
            <a:r>
              <a:rPr lang="en-US" sz="2200" baseline="0" dirty="0" smtClean="0"/>
              <a:t>	Ethnicity is based on characteristics such as national origin, religion, language, customs, and values.</a:t>
            </a:r>
          </a:p>
          <a:p>
            <a:pPr marL="233363" indent="-233363" algn="just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en-US" sz="2200" baseline="0" dirty="0" smtClean="0"/>
              <a:t>Ethnic groups must pass cultural beliefs and practices from generation to generation.</a:t>
            </a:r>
          </a:p>
          <a:p>
            <a:pPr marL="233363" indent="-233363" algn="just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en-US" sz="2200" baseline="0" dirty="0" smtClean="0"/>
              <a:t>Ethnic identity can cross racial or national boundaries.</a:t>
            </a:r>
          </a:p>
          <a:p>
            <a:pPr marL="233363" indent="-233363" algn="just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en-US" sz="2200" baseline="0" dirty="0" smtClean="0"/>
              <a:t>Ethnicity is based on cultural traits, while race is based on physical traits.</a:t>
            </a:r>
          </a:p>
          <a:p>
            <a:pPr marL="233363" indent="-233363" algn="just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</a:pPr>
            <a:endParaRPr lang="en-US" sz="220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09233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1295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>
              <a:lnSpc>
                <a:spcPct val="120000"/>
              </a:lnSpc>
            </a:pPr>
            <a:r>
              <a:rPr lang="en-US" sz="2000" baseline="0" dirty="0"/>
              <a:t>Although no particular physical feature or ethnic background is superior or inferior to any other, many sociologists recognize that people may place an arbitrary value on specific characteristics.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81000" y="609600"/>
            <a:ext cx="815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800" b="1" baseline="0" dirty="0"/>
              <a:t>Minority Groups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57200" y="2719406"/>
            <a:ext cx="4038600" cy="3352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31775" indent="-231775" algn="just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</a:pPr>
            <a:r>
              <a:rPr lang="en-US" sz="2400" b="1" baseline="0" dirty="0"/>
              <a:t>Minority</a:t>
            </a:r>
            <a:r>
              <a:rPr lang="en-US" b="1" dirty="0"/>
              <a:t> </a:t>
            </a:r>
            <a:r>
              <a:rPr lang="en-US" sz="2400" b="1" baseline="0" dirty="0"/>
              <a:t>Group</a:t>
            </a:r>
          </a:p>
          <a:p>
            <a:pPr marL="231775" indent="-231775" algn="just">
              <a:lnSpc>
                <a:spcPct val="100000"/>
              </a:lnSpc>
              <a:spcAft>
                <a:spcPct val="25000"/>
              </a:spcAft>
              <a:buFontTx/>
              <a:buChar char="•"/>
            </a:pPr>
            <a:r>
              <a:rPr lang="en-US" sz="1800" baseline="0" dirty="0"/>
              <a:t>A </a:t>
            </a:r>
            <a:r>
              <a:rPr lang="en-US" sz="1800" b="1" baseline="0" dirty="0"/>
              <a:t>minority group</a:t>
            </a:r>
            <a:r>
              <a:rPr lang="en-US" sz="1800" baseline="0" dirty="0"/>
              <a:t> is a group of people who—because of their physical characteristics or cultural practices—are singled out and treated unequally.</a:t>
            </a:r>
          </a:p>
          <a:p>
            <a:pPr marL="231775" indent="-231775" algn="just">
              <a:lnSpc>
                <a:spcPct val="100000"/>
              </a:lnSpc>
              <a:spcAft>
                <a:spcPct val="25000"/>
              </a:spcAft>
              <a:buFontTx/>
              <a:buChar char="•"/>
            </a:pPr>
            <a:r>
              <a:rPr lang="en-US" sz="1800" baseline="0" dirty="0"/>
              <a:t>In this sense, the term </a:t>
            </a:r>
            <a:r>
              <a:rPr lang="en-US" sz="1800" i="1" baseline="0" dirty="0"/>
              <a:t>minority</a:t>
            </a:r>
            <a:r>
              <a:rPr lang="en-US" sz="1800" baseline="0" dirty="0"/>
              <a:t> has nothing to do with group size, but with the unequal standing in society in relation to a dominant group.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648200" y="2933720"/>
            <a:ext cx="4038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31775" indent="-231775" algn="just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</a:pPr>
            <a:r>
              <a:rPr lang="en-US" sz="2400" b="1" baseline="0" dirty="0"/>
              <a:t>Dominant Group</a:t>
            </a:r>
          </a:p>
          <a:p>
            <a:pPr marL="231775" indent="-231775" algn="just">
              <a:lnSpc>
                <a:spcPct val="100000"/>
              </a:lnSpc>
              <a:spcAft>
                <a:spcPct val="25000"/>
              </a:spcAft>
              <a:buFontTx/>
              <a:buChar char="•"/>
            </a:pPr>
            <a:r>
              <a:rPr lang="en-US" sz="1800" baseline="0" dirty="0"/>
              <a:t>The </a:t>
            </a:r>
            <a:r>
              <a:rPr lang="en-US" sz="1800" b="1" baseline="0" dirty="0"/>
              <a:t>dominant group</a:t>
            </a:r>
            <a:r>
              <a:rPr lang="en-US" sz="1800" baseline="0" dirty="0"/>
              <a:t> is the group that possesses the ability to discriminate by virtue of its greater power, privilege, and social status in a society.</a:t>
            </a:r>
          </a:p>
          <a:p>
            <a:pPr marL="231775" indent="-231775" algn="just">
              <a:lnSpc>
                <a:spcPct val="100000"/>
              </a:lnSpc>
              <a:spcAft>
                <a:spcPct val="25000"/>
              </a:spcAft>
              <a:buFontTx/>
              <a:buChar char="•"/>
            </a:pPr>
            <a:r>
              <a:rPr lang="en-US" sz="1800" baseline="0" dirty="0"/>
              <a:t>The dominant group in American society is white people with northern European ancestry.</a:t>
            </a:r>
          </a:p>
        </p:txBody>
      </p:sp>
    </p:spTree>
    <p:extLst>
      <p:ext uri="{BB962C8B-B14F-4D97-AF65-F5344CB8AC3E}">
        <p14:creationId xmlns:p14="http://schemas.microsoft.com/office/powerpoint/2010/main" val="2613818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85800" y="533400"/>
            <a:ext cx="77724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3500" b="1" i="1" baseline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57200" y="3276600"/>
            <a:ext cx="8229600" cy="2209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3363" indent="-233363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</a:pPr>
            <a:r>
              <a:rPr lang="en-US" sz="2400" b="1" baseline="0" dirty="0">
                <a:solidFill>
                  <a:srgbClr val="BF0000"/>
                </a:solidFill>
              </a:rPr>
              <a:t>Assimilation</a:t>
            </a:r>
            <a:endParaRPr lang="en-US" sz="2400" b="1" baseline="0" dirty="0"/>
          </a:p>
          <a:p>
            <a:pPr marL="233363" indent="-233363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en-US" sz="2200" b="1" baseline="0" dirty="0"/>
              <a:t>Assimilation</a:t>
            </a:r>
            <a:r>
              <a:rPr lang="en-US" sz="2200" baseline="0" dirty="0"/>
              <a:t> is the blending of culturally distinct groups into a single group with a common culture and identity</a:t>
            </a:r>
          </a:p>
          <a:p>
            <a:pPr marL="685800" lvl="1" indent="-228600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–"/>
            </a:pPr>
            <a:r>
              <a:rPr lang="en-US" sz="2000" baseline="0" dirty="0"/>
              <a:t>American idea of “melting pot”</a:t>
            </a:r>
          </a:p>
          <a:p>
            <a:pPr marL="685800" lvl="1" indent="-228600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–"/>
            </a:pPr>
            <a:r>
              <a:rPr lang="en-US" sz="2000" baseline="0" dirty="0"/>
              <a:t>Can happen informally or by force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57200" y="1447800"/>
            <a:ext cx="8229600" cy="1676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3363" indent="-233363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</a:pPr>
            <a:r>
              <a:rPr lang="en-US" sz="2400" b="1" baseline="0" dirty="0">
                <a:solidFill>
                  <a:srgbClr val="BF0000"/>
                </a:solidFill>
              </a:rPr>
              <a:t>Cultural Pluralism</a:t>
            </a:r>
            <a:endParaRPr lang="en-US" sz="2400" b="1" baseline="0" dirty="0"/>
          </a:p>
          <a:p>
            <a:pPr marL="233363" indent="-233363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en-US" sz="2200" b="1" baseline="0" dirty="0"/>
              <a:t>Cultural pluralism</a:t>
            </a:r>
            <a:r>
              <a:rPr lang="en-US" sz="2200" baseline="0" dirty="0"/>
              <a:t> is a policy that allows each group within society to keep its unique cultural identity</a:t>
            </a:r>
          </a:p>
          <a:p>
            <a:pPr marL="685800" lvl="1" indent="-228600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–"/>
            </a:pPr>
            <a:r>
              <a:rPr lang="en-US" sz="2000" baseline="0" dirty="0"/>
              <a:t>Switzerland is an example with three official languages.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81000" y="609600"/>
            <a:ext cx="815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800" b="1" baseline="0" dirty="0">
                <a:solidFill>
                  <a:srgbClr val="073499"/>
                </a:solidFill>
              </a:rPr>
              <a:t>Patterns of Minority Group Treatment</a:t>
            </a:r>
            <a:endParaRPr lang="en-US" sz="2800" b="1" baseline="0" dirty="0">
              <a:solidFill>
                <a:srgbClr val="FFCC00"/>
              </a:solidFill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 flipH="1" flipV="1">
            <a:off x="8458200" y="3167063"/>
            <a:ext cx="228600" cy="152400"/>
          </a:xfrm>
          <a:prstGeom prst="triangle">
            <a:avLst>
              <a:gd name="adj" fmla="val 50000"/>
            </a:avLst>
          </a:prstGeom>
          <a:solidFill>
            <a:srgbClr val="2E6CF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363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57200" y="1752600"/>
            <a:ext cx="8229600" cy="2895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3363" indent="-233363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</a:pPr>
            <a:r>
              <a:rPr lang="en-US" sz="2400" b="1" baseline="0" dirty="0">
                <a:solidFill>
                  <a:srgbClr val="BF0000"/>
                </a:solidFill>
              </a:rPr>
              <a:t>Extermination</a:t>
            </a:r>
            <a:endParaRPr lang="en-US" sz="2400" b="1" baseline="0" dirty="0"/>
          </a:p>
          <a:p>
            <a:pPr marL="233363" indent="-233363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en-US" sz="2200" baseline="0" dirty="0"/>
              <a:t>Most extreme; goal is elimination</a:t>
            </a:r>
          </a:p>
          <a:p>
            <a:pPr marL="685800" lvl="1" indent="-228600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–"/>
            </a:pPr>
            <a:r>
              <a:rPr lang="en-US" sz="2000" b="1" baseline="0" dirty="0"/>
              <a:t>Genocide</a:t>
            </a:r>
            <a:r>
              <a:rPr lang="en-US" sz="2000" baseline="0" dirty="0"/>
              <a:t> is the goal of complete destruction of a minority group.</a:t>
            </a:r>
          </a:p>
          <a:p>
            <a:pPr marL="1143000" lvl="2" indent="-228600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en-US" sz="1800" baseline="0" dirty="0"/>
              <a:t>Holocaust and Rwanda are examples</a:t>
            </a:r>
          </a:p>
          <a:p>
            <a:pPr marL="685800" lvl="1" indent="-228600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–"/>
            </a:pPr>
            <a:r>
              <a:rPr lang="en-US" sz="2000" b="1" baseline="0" dirty="0"/>
              <a:t>Ethnic cleansing</a:t>
            </a:r>
            <a:r>
              <a:rPr lang="en-US" sz="2000" baseline="0" dirty="0"/>
              <a:t> is the combination of extermination and </a:t>
            </a:r>
            <a:r>
              <a:rPr lang="en-US" sz="2000" baseline="0" dirty="0" err="1"/>
              <a:t>transferral</a:t>
            </a:r>
            <a:r>
              <a:rPr lang="en-US" sz="2000" baseline="0" dirty="0"/>
              <a:t>.</a:t>
            </a:r>
          </a:p>
          <a:p>
            <a:pPr marL="1143000" lvl="2" indent="-228600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en-US" sz="1800" baseline="0" dirty="0"/>
              <a:t>Serbia and Sudan are examples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81000" y="609600"/>
            <a:ext cx="815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800" b="1" baseline="0">
                <a:solidFill>
                  <a:srgbClr val="073499"/>
                </a:solidFill>
              </a:rPr>
              <a:t>Patterns of Minority Group Treatment </a:t>
            </a:r>
            <a:r>
              <a:rPr lang="en-US" sz="2800" b="1" i="1" baseline="0">
                <a:solidFill>
                  <a:srgbClr val="073499"/>
                </a:solidFill>
              </a:rPr>
              <a:t>(cont.)</a:t>
            </a:r>
          </a:p>
        </p:txBody>
      </p:sp>
    </p:spTree>
    <p:extLst>
      <p:ext uri="{BB962C8B-B14F-4D97-AF65-F5344CB8AC3E}">
        <p14:creationId xmlns:p14="http://schemas.microsoft.com/office/powerpoint/2010/main" val="34223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2005 Prentice Hall Inc. All rights reserved.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8–</a:t>
            </a:r>
            <a:fld id="{BED85C4F-C69B-44A0-8F45-E51757293C0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Typology of Deviant Workplace Behavior</a:t>
            </a:r>
          </a:p>
        </p:txBody>
      </p:sp>
      <p:sp>
        <p:nvSpPr>
          <p:cNvPr id="19462" name="Rectangle 10"/>
          <p:cNvSpPr>
            <a:spLocks noChangeArrowheads="1"/>
          </p:cNvSpPr>
          <p:nvPr/>
        </p:nvSpPr>
        <p:spPr bwMode="auto">
          <a:xfrm>
            <a:off x="784225" y="1279525"/>
            <a:ext cx="7543800" cy="481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tabLst>
                <a:tab pos="2968625" algn="l"/>
              </a:tabLst>
            </a:pPr>
            <a:r>
              <a:rPr lang="en-US" sz="2000">
                <a:solidFill>
                  <a:srgbClr val="000000"/>
                </a:solidFill>
                <a:latin typeface="Frutiger" charset="0"/>
              </a:rPr>
              <a:t>Category 	Examples</a:t>
            </a:r>
            <a:br>
              <a:rPr lang="en-US" sz="2000">
                <a:solidFill>
                  <a:srgbClr val="000000"/>
                </a:solidFill>
                <a:latin typeface="Frutiger" charset="0"/>
              </a:rPr>
            </a:br>
            <a:r>
              <a:rPr lang="en-US" sz="2000">
                <a:solidFill>
                  <a:srgbClr val="000000"/>
                </a:solidFill>
                <a:latin typeface="Frutiger" charset="0"/>
              </a:rPr>
              <a:t/>
            </a:r>
            <a:br>
              <a:rPr lang="en-US" sz="2000">
                <a:solidFill>
                  <a:srgbClr val="000000"/>
                </a:solidFill>
                <a:latin typeface="Frutiger" charset="0"/>
              </a:rPr>
            </a:br>
            <a:r>
              <a:rPr lang="en-US" sz="2000">
                <a:solidFill>
                  <a:srgbClr val="000000"/>
                </a:solidFill>
                <a:latin typeface="Frutiger" charset="0"/>
              </a:rPr>
              <a:t>Production 	Leaving early</a:t>
            </a:r>
            <a:br>
              <a:rPr lang="en-US" sz="2000">
                <a:solidFill>
                  <a:srgbClr val="000000"/>
                </a:solidFill>
                <a:latin typeface="Frutiger" charset="0"/>
              </a:rPr>
            </a:br>
            <a:r>
              <a:rPr lang="en-US" sz="2000">
                <a:solidFill>
                  <a:srgbClr val="000000"/>
                </a:solidFill>
                <a:latin typeface="Frutiger" charset="0"/>
              </a:rPr>
              <a:t>	Intentionally working slowly</a:t>
            </a:r>
            <a:br>
              <a:rPr lang="en-US" sz="2000">
                <a:solidFill>
                  <a:srgbClr val="000000"/>
                </a:solidFill>
                <a:latin typeface="Frutiger" charset="0"/>
              </a:rPr>
            </a:br>
            <a:r>
              <a:rPr lang="en-US" sz="2000">
                <a:solidFill>
                  <a:srgbClr val="000000"/>
                </a:solidFill>
                <a:latin typeface="Frutiger" charset="0"/>
              </a:rPr>
              <a:t>	Wasting resources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tabLst>
                <a:tab pos="2968625" algn="l"/>
              </a:tabLst>
            </a:pPr>
            <a:r>
              <a:rPr lang="en-US" sz="2000">
                <a:solidFill>
                  <a:srgbClr val="000000"/>
                </a:solidFill>
                <a:latin typeface="Frutiger" charset="0"/>
              </a:rPr>
              <a:t>Property 	Sabotage </a:t>
            </a:r>
            <a:br>
              <a:rPr lang="en-US" sz="2000">
                <a:solidFill>
                  <a:srgbClr val="000000"/>
                </a:solidFill>
                <a:latin typeface="Frutiger" charset="0"/>
              </a:rPr>
            </a:br>
            <a:r>
              <a:rPr lang="en-US" sz="2000">
                <a:solidFill>
                  <a:srgbClr val="000000"/>
                </a:solidFill>
                <a:latin typeface="Frutiger" charset="0"/>
              </a:rPr>
              <a:t>	Lying about hours worked </a:t>
            </a:r>
            <a:br>
              <a:rPr lang="en-US" sz="2000">
                <a:solidFill>
                  <a:srgbClr val="000000"/>
                </a:solidFill>
                <a:latin typeface="Frutiger" charset="0"/>
              </a:rPr>
            </a:br>
            <a:r>
              <a:rPr lang="en-US" sz="2000">
                <a:solidFill>
                  <a:srgbClr val="000000"/>
                </a:solidFill>
                <a:latin typeface="Frutiger" charset="0"/>
              </a:rPr>
              <a:t>	Stealing from the organization 	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tabLst>
                <a:tab pos="2968625" algn="l"/>
              </a:tabLst>
            </a:pPr>
            <a:r>
              <a:rPr lang="en-US" sz="2000">
                <a:solidFill>
                  <a:srgbClr val="000000"/>
                </a:solidFill>
                <a:latin typeface="Frutiger" charset="0"/>
              </a:rPr>
              <a:t>Political 	Showing favoritism</a:t>
            </a:r>
            <a:br>
              <a:rPr lang="en-US" sz="2000">
                <a:solidFill>
                  <a:srgbClr val="000000"/>
                </a:solidFill>
                <a:latin typeface="Frutiger" charset="0"/>
              </a:rPr>
            </a:br>
            <a:r>
              <a:rPr lang="en-US" sz="2000">
                <a:solidFill>
                  <a:srgbClr val="000000"/>
                </a:solidFill>
                <a:latin typeface="Frutiger" charset="0"/>
              </a:rPr>
              <a:t>	Gossiping and spreading rumors</a:t>
            </a:r>
            <a:br>
              <a:rPr lang="en-US" sz="2000">
                <a:solidFill>
                  <a:srgbClr val="000000"/>
                </a:solidFill>
                <a:latin typeface="Frutiger" charset="0"/>
              </a:rPr>
            </a:br>
            <a:r>
              <a:rPr lang="en-US" sz="2000">
                <a:solidFill>
                  <a:srgbClr val="000000"/>
                </a:solidFill>
                <a:latin typeface="Frutiger" charset="0"/>
              </a:rPr>
              <a:t>	Blaming coworkers 	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tabLst>
                <a:tab pos="2968625" algn="l"/>
              </a:tabLst>
            </a:pPr>
            <a:r>
              <a:rPr lang="en-US" sz="2000">
                <a:solidFill>
                  <a:srgbClr val="000000"/>
                </a:solidFill>
                <a:latin typeface="Frutiger" charset="0"/>
              </a:rPr>
              <a:t>Personal Aggression 	Sexual harassment</a:t>
            </a:r>
            <a:br>
              <a:rPr lang="en-US" sz="2000">
                <a:solidFill>
                  <a:srgbClr val="000000"/>
                </a:solidFill>
                <a:latin typeface="Frutiger" charset="0"/>
              </a:rPr>
            </a:br>
            <a:r>
              <a:rPr lang="en-US" sz="2000">
                <a:solidFill>
                  <a:srgbClr val="000000"/>
                </a:solidFill>
                <a:latin typeface="Frutiger" charset="0"/>
              </a:rPr>
              <a:t>	Verbal abuse</a:t>
            </a:r>
            <a:br>
              <a:rPr lang="en-US" sz="2000">
                <a:solidFill>
                  <a:srgbClr val="000000"/>
                </a:solidFill>
                <a:latin typeface="Frutiger" charset="0"/>
              </a:rPr>
            </a:br>
            <a:r>
              <a:rPr lang="en-US" sz="2000">
                <a:solidFill>
                  <a:srgbClr val="000000"/>
                </a:solidFill>
                <a:latin typeface="Frutiger" charset="0"/>
              </a:rPr>
              <a:t>	Stealing from coworkers</a:t>
            </a:r>
            <a:endParaRPr lang="en-US" sz="2000">
              <a:solidFill>
                <a:prstClr val="black"/>
              </a:solidFill>
              <a:latin typeface="Frutiger" charset="0"/>
            </a:endParaRPr>
          </a:p>
        </p:txBody>
      </p:sp>
      <p:sp>
        <p:nvSpPr>
          <p:cNvPr id="19463" name="Line 11"/>
          <p:cNvSpPr>
            <a:spLocks noChangeShapeType="1"/>
          </p:cNvSpPr>
          <p:nvPr/>
        </p:nvSpPr>
        <p:spPr bwMode="auto">
          <a:xfrm>
            <a:off x="838200" y="1828800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9464" name="Rectangle 12"/>
          <p:cNvSpPr>
            <a:spLocks noChangeArrowheads="1"/>
          </p:cNvSpPr>
          <p:nvPr/>
        </p:nvSpPr>
        <p:spPr bwMode="auto">
          <a:xfrm>
            <a:off x="685800" y="6156325"/>
            <a:ext cx="5334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900" i="1">
                <a:solidFill>
                  <a:prstClr val="black"/>
                </a:solidFill>
                <a:latin typeface="Arial" charset="0"/>
              </a:rPr>
              <a:t>Source: </a:t>
            </a:r>
            <a:r>
              <a:rPr lang="en-US" sz="900">
                <a:solidFill>
                  <a:prstClr val="black"/>
                </a:solidFill>
                <a:latin typeface="Arial" charset="0"/>
              </a:rPr>
              <a:t>Adapted from S.L. Robinson, and R.J. Bennett. “A Typology of Deviant Workplace Behaviors: A Multidimensional Scaling Study,” </a:t>
            </a:r>
            <a:r>
              <a:rPr lang="en-US" sz="900" i="1">
                <a:solidFill>
                  <a:prstClr val="black"/>
                </a:solidFill>
                <a:latin typeface="Arial" charset="0"/>
              </a:rPr>
              <a:t>Academy of Management Journal</a:t>
            </a:r>
            <a:r>
              <a:rPr lang="en-US" sz="900">
                <a:solidFill>
                  <a:prstClr val="black"/>
                </a:solidFill>
                <a:latin typeface="Arial" charset="0"/>
              </a:rPr>
              <a:t>, April 1995, p. 565.</a:t>
            </a:r>
          </a:p>
        </p:txBody>
      </p:sp>
    </p:spTree>
    <p:extLst>
      <p:ext uri="{BB962C8B-B14F-4D97-AF65-F5344CB8AC3E}">
        <p14:creationId xmlns:p14="http://schemas.microsoft.com/office/powerpoint/2010/main" val="3793845009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2005 Prentice Hall Inc. All rights reserved.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8–</a:t>
            </a:r>
            <a:fld id="{B22C1A8E-2A3E-4D08-A815-9FFEE6FAFDC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Group Structure - Status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505200" y="3352800"/>
            <a:ext cx="1066800" cy="2438400"/>
            <a:chOff x="2544" y="1728"/>
            <a:chExt cx="672" cy="1536"/>
          </a:xfrm>
        </p:grpSpPr>
        <p:sp>
          <p:nvSpPr>
            <p:cNvPr id="276484" name="Freeform 4"/>
            <p:cNvSpPr>
              <a:spLocks/>
            </p:cNvSpPr>
            <p:nvPr/>
          </p:nvSpPr>
          <p:spPr bwMode="blackWhite">
            <a:xfrm flipH="1">
              <a:off x="2544" y="2496"/>
              <a:ext cx="672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68"/>
                </a:cxn>
                <a:cxn ang="0">
                  <a:pos x="672" y="768"/>
                </a:cxn>
              </a:cxnLst>
              <a:rect l="0" t="0" r="r" b="b"/>
              <a:pathLst>
                <a:path w="672" h="768">
                  <a:moveTo>
                    <a:pt x="0" y="0"/>
                  </a:moveTo>
                  <a:lnTo>
                    <a:pt x="0" y="768"/>
                  </a:lnTo>
                  <a:lnTo>
                    <a:pt x="672" y="768"/>
                  </a:lnTo>
                </a:path>
              </a:pathLst>
            </a:cu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276485" name="Freeform 5"/>
            <p:cNvSpPr>
              <a:spLocks/>
            </p:cNvSpPr>
            <p:nvPr/>
          </p:nvSpPr>
          <p:spPr bwMode="blackWhite">
            <a:xfrm flipH="1" flipV="1">
              <a:off x="2544" y="1728"/>
              <a:ext cx="672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68"/>
                </a:cxn>
                <a:cxn ang="0">
                  <a:pos x="672" y="768"/>
                </a:cxn>
              </a:cxnLst>
              <a:rect l="0" t="0" r="r" b="b"/>
              <a:pathLst>
                <a:path w="672" h="768">
                  <a:moveTo>
                    <a:pt x="0" y="0"/>
                  </a:moveTo>
                  <a:lnTo>
                    <a:pt x="0" y="768"/>
                  </a:lnTo>
                  <a:lnTo>
                    <a:pt x="672" y="768"/>
                  </a:lnTo>
                </a:path>
              </a:pathLst>
            </a:cu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276486" name="Line 6"/>
            <p:cNvSpPr>
              <a:spLocks noChangeShapeType="1"/>
            </p:cNvSpPr>
            <p:nvPr/>
          </p:nvSpPr>
          <p:spPr bwMode="blackWhite">
            <a:xfrm>
              <a:off x="2544" y="2496"/>
              <a:ext cx="67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276487" name="Line 7"/>
          <p:cNvSpPr>
            <a:spLocks noChangeShapeType="1"/>
          </p:cNvSpPr>
          <p:nvPr/>
        </p:nvSpPr>
        <p:spPr bwMode="blackWhite">
          <a:xfrm rot="-5400000">
            <a:off x="5067300" y="4076700"/>
            <a:ext cx="0" cy="990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371600" y="2971800"/>
            <a:ext cx="2133600" cy="3200400"/>
            <a:chOff x="864" y="1152"/>
            <a:chExt cx="1344" cy="2016"/>
          </a:xfrm>
        </p:grpSpPr>
        <p:sp>
          <p:nvSpPr>
            <p:cNvPr id="276489" name="Text Box 9"/>
            <p:cNvSpPr txBox="1">
              <a:spLocks noChangeArrowheads="1"/>
            </p:cNvSpPr>
            <p:nvPr/>
          </p:nvSpPr>
          <p:spPr bwMode="blackWhite">
            <a:xfrm>
              <a:off x="864" y="1152"/>
              <a:ext cx="1344" cy="576"/>
            </a:xfrm>
            <a:prstGeom prst="rect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B2B2B2">
                  <a:alpha val="50000"/>
                </a:srgbClr>
              </a:outerShdw>
            </a:effectLst>
          </p:spPr>
          <p:txBody>
            <a:bodyPr anchor="ctr" anchorCtr="1"/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sz="2000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Group Norms</a:t>
              </a:r>
            </a:p>
          </p:txBody>
        </p:sp>
        <p:sp>
          <p:nvSpPr>
            <p:cNvPr id="276490" name="Text Box 10"/>
            <p:cNvSpPr txBox="1">
              <a:spLocks noChangeArrowheads="1"/>
            </p:cNvSpPr>
            <p:nvPr/>
          </p:nvSpPr>
          <p:spPr bwMode="blackWhite">
            <a:xfrm>
              <a:off x="864" y="1872"/>
              <a:ext cx="1344" cy="576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B2B2B2">
                  <a:alpha val="50000"/>
                </a:srgbClr>
              </a:outerShdw>
            </a:effectLst>
          </p:spPr>
          <p:txBody>
            <a:bodyPr anchor="ctr" anchorCtr="1"/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sz="2000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Status Equity </a:t>
              </a:r>
            </a:p>
          </p:txBody>
        </p:sp>
        <p:sp>
          <p:nvSpPr>
            <p:cNvPr id="276491" name="Text Box 11"/>
            <p:cNvSpPr txBox="1">
              <a:spLocks noChangeArrowheads="1"/>
            </p:cNvSpPr>
            <p:nvPr/>
          </p:nvSpPr>
          <p:spPr bwMode="blackWhite">
            <a:xfrm>
              <a:off x="864" y="2592"/>
              <a:ext cx="1344" cy="576"/>
            </a:xfrm>
            <a:prstGeom prst="rect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B2B2B2">
                  <a:alpha val="50000"/>
                </a:srgbClr>
              </a:outerShdw>
            </a:effectLst>
          </p:spPr>
          <p:txBody>
            <a:bodyPr anchor="ctr" anchorCtr="1"/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sz="2000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Culture</a:t>
              </a:r>
            </a:p>
          </p:txBody>
        </p:sp>
      </p:grpSp>
      <p:sp>
        <p:nvSpPr>
          <p:cNvPr id="276492" name="Text Box 12"/>
          <p:cNvSpPr txBox="1">
            <a:spLocks noChangeArrowheads="1"/>
          </p:cNvSpPr>
          <p:nvPr/>
        </p:nvSpPr>
        <p:spPr bwMode="blackWhite">
          <a:xfrm>
            <a:off x="5562600" y="4114800"/>
            <a:ext cx="2133600" cy="914400"/>
          </a:xfrm>
          <a:prstGeom prst="rect">
            <a:avLst/>
          </a:prstGeom>
          <a:solidFill>
            <a:srgbClr val="3366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>
                <a:alpha val="50000"/>
              </a:srgbClr>
            </a:outerShdw>
          </a:effectLst>
        </p:spPr>
        <p:txBody>
          <a:bodyPr anchor="ctr" anchorCtr="1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Group Member</a:t>
            </a:r>
            <a:br>
              <a:rPr lang="en-US" sz="200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00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Status</a:t>
            </a:r>
          </a:p>
        </p:txBody>
      </p:sp>
      <p:sp>
        <p:nvSpPr>
          <p:cNvPr id="20489" name="Text Box 13"/>
          <p:cNvSpPr txBox="1">
            <a:spLocks noChangeArrowheads="1"/>
          </p:cNvSpPr>
          <p:nvPr/>
        </p:nvSpPr>
        <p:spPr bwMode="auto">
          <a:xfrm>
            <a:off x="914400" y="1373188"/>
            <a:ext cx="8077200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latin typeface="Arial" charset="0"/>
              </a:rPr>
              <a:t>Status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latin typeface="Tahoma" pitchFamily="34" charset="0"/>
              </a:rPr>
              <a:t>A socially defined position or rank given to groups or group members by others.</a:t>
            </a:r>
          </a:p>
        </p:txBody>
      </p:sp>
    </p:spTree>
    <p:extLst>
      <p:ext uri="{BB962C8B-B14F-4D97-AF65-F5344CB8AC3E}">
        <p14:creationId xmlns:p14="http://schemas.microsoft.com/office/powerpoint/2010/main" val="32990355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76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76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92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2005 Prentice Hall Inc. All rights reserved.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8–</a:t>
            </a:r>
            <a:fld id="{37B4CB14-D2DD-44BC-90F3-A3B1AAA7BE0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Group Structure - Size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62000" y="2590800"/>
            <a:ext cx="3810000" cy="3887788"/>
            <a:chOff x="490" y="988"/>
            <a:chExt cx="2400" cy="2449"/>
          </a:xfrm>
        </p:grpSpPr>
        <p:sp>
          <p:nvSpPr>
            <p:cNvPr id="21512" name="Freeform 4"/>
            <p:cNvSpPr>
              <a:spLocks/>
            </p:cNvSpPr>
            <p:nvPr/>
          </p:nvSpPr>
          <p:spPr bwMode="auto">
            <a:xfrm>
              <a:off x="586" y="1238"/>
              <a:ext cx="2016" cy="1920"/>
            </a:xfrm>
            <a:custGeom>
              <a:avLst/>
              <a:gdLst>
                <a:gd name="T0" fmla="*/ 0 w 2016"/>
                <a:gd name="T1" fmla="*/ 0 h 1344"/>
                <a:gd name="T2" fmla="*/ 0 w 2016"/>
                <a:gd name="T3" fmla="*/ 1344 h 1344"/>
                <a:gd name="T4" fmla="*/ 2016 w 2016"/>
                <a:gd name="T5" fmla="*/ 1344 h 1344"/>
                <a:gd name="T6" fmla="*/ 0 60000 65536"/>
                <a:gd name="T7" fmla="*/ 0 60000 65536"/>
                <a:gd name="T8" fmla="*/ 0 60000 65536"/>
                <a:gd name="T9" fmla="*/ 0 w 2016"/>
                <a:gd name="T10" fmla="*/ 0 h 1344"/>
                <a:gd name="T11" fmla="*/ 2016 w 2016"/>
                <a:gd name="T12" fmla="*/ 1344 h 13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16" h="1344">
                  <a:moveTo>
                    <a:pt x="0" y="0"/>
                  </a:moveTo>
                  <a:lnTo>
                    <a:pt x="0" y="1344"/>
                  </a:lnTo>
                  <a:lnTo>
                    <a:pt x="2016" y="1344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triangle" w="med" len="lg"/>
              <a:tailEnd type="triangle" w="med" len="lg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21513" name="Line 5"/>
            <p:cNvSpPr>
              <a:spLocks noChangeShapeType="1"/>
            </p:cNvSpPr>
            <p:nvPr/>
          </p:nvSpPr>
          <p:spPr bwMode="auto">
            <a:xfrm flipV="1">
              <a:off x="586" y="1382"/>
              <a:ext cx="1776" cy="1776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21514" name="Text Box 6"/>
            <p:cNvSpPr txBox="1">
              <a:spLocks noChangeArrowheads="1"/>
            </p:cNvSpPr>
            <p:nvPr/>
          </p:nvSpPr>
          <p:spPr bwMode="auto">
            <a:xfrm>
              <a:off x="1450" y="3206"/>
              <a:ext cx="1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>
                  <a:solidFill>
                    <a:prstClr val="black"/>
                  </a:solidFill>
                  <a:latin typeface="Arial" charset="0"/>
                </a:rPr>
                <a:t>Group Size</a:t>
              </a:r>
            </a:p>
          </p:txBody>
        </p:sp>
        <p:sp>
          <p:nvSpPr>
            <p:cNvPr id="21515" name="Text Box 7"/>
            <p:cNvSpPr txBox="1">
              <a:spLocks noChangeArrowheads="1"/>
            </p:cNvSpPr>
            <p:nvPr/>
          </p:nvSpPr>
          <p:spPr bwMode="auto">
            <a:xfrm>
              <a:off x="490" y="988"/>
              <a:ext cx="1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>
                  <a:solidFill>
                    <a:prstClr val="black"/>
                  </a:solidFill>
                  <a:latin typeface="Arial" charset="0"/>
                </a:rPr>
                <a:t>Performance</a:t>
              </a:r>
            </a:p>
          </p:txBody>
        </p:sp>
        <p:sp>
          <p:nvSpPr>
            <p:cNvPr id="21516" name="Text Box 8"/>
            <p:cNvSpPr txBox="1">
              <a:spLocks noChangeArrowheads="1"/>
            </p:cNvSpPr>
            <p:nvPr/>
          </p:nvSpPr>
          <p:spPr bwMode="auto">
            <a:xfrm rot="-2713542">
              <a:off x="893" y="2025"/>
              <a:ext cx="9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 i="1">
                  <a:solidFill>
                    <a:srgbClr val="009900"/>
                  </a:solidFill>
                  <a:latin typeface="Arial" charset="0"/>
                </a:rPr>
                <a:t>Expected</a:t>
              </a:r>
            </a:p>
          </p:txBody>
        </p:sp>
        <p:sp>
          <p:nvSpPr>
            <p:cNvPr id="21517" name="Line 9"/>
            <p:cNvSpPr>
              <a:spLocks noChangeShapeType="1"/>
            </p:cNvSpPr>
            <p:nvPr/>
          </p:nvSpPr>
          <p:spPr bwMode="auto">
            <a:xfrm rot="617078" flipV="1">
              <a:off x="746" y="1542"/>
              <a:ext cx="1776" cy="1776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21518" name="Text Box 10"/>
            <p:cNvSpPr txBox="1">
              <a:spLocks noChangeArrowheads="1"/>
            </p:cNvSpPr>
            <p:nvPr/>
          </p:nvSpPr>
          <p:spPr bwMode="auto">
            <a:xfrm rot="-2147364">
              <a:off x="912" y="2284"/>
              <a:ext cx="197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 i="1">
                  <a:solidFill>
                    <a:srgbClr val="993300"/>
                  </a:solidFill>
                  <a:latin typeface="Arial" charset="0"/>
                </a:rPr>
                <a:t>Actual (due to loafing)</a:t>
              </a:r>
            </a:p>
          </p:txBody>
        </p:sp>
      </p:grpSp>
      <p:sp>
        <p:nvSpPr>
          <p:cNvPr id="277515" name="Text Box 11" descr="Chap01Bkgd03"/>
          <p:cNvSpPr txBox="1">
            <a:spLocks noChangeArrowheads="1"/>
          </p:cNvSpPr>
          <p:nvPr/>
        </p:nvSpPr>
        <p:spPr bwMode="blackWhite">
          <a:xfrm>
            <a:off x="4800600" y="3429000"/>
            <a:ext cx="3581400" cy="2438400"/>
          </a:xfrm>
          <a:prstGeom prst="rect">
            <a:avLst/>
          </a:prstGeom>
          <a:blipFill dpi="0" rotWithShape="0">
            <a:blip r:embed="rId2" cstate="print"/>
            <a:srcRect/>
            <a:stretch>
              <a:fillRect/>
            </a:stretch>
          </a:blip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35003" dir="2471156" algn="ctr" rotWithShape="0">
              <a:srgbClr val="DDDDDD"/>
            </a:outerShdw>
          </a:effectLst>
        </p:spPr>
        <p:txBody>
          <a:bodyPr lIns="182880" anchor="ctr"/>
          <a:lstStyle/>
          <a:p>
            <a:pPr marL="222250" indent="-22225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>
                <a:solidFill>
                  <a:srgbClr val="FFFFCC"/>
                </a:solidFill>
                <a:latin typeface="Arial" charset="0"/>
              </a:rPr>
              <a:t>Other conclusions:</a:t>
            </a:r>
          </a:p>
          <a:p>
            <a:pPr marL="222250" indent="-22225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000">
                <a:solidFill>
                  <a:prstClr val="white"/>
                </a:solidFill>
                <a:latin typeface="Arial" charset="0"/>
              </a:rPr>
              <a:t>Odd number groups do better than even.</a:t>
            </a:r>
          </a:p>
          <a:p>
            <a:pPr marL="222250" indent="-22225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000">
                <a:solidFill>
                  <a:prstClr val="white"/>
                </a:solidFill>
                <a:latin typeface="Arial" charset="0"/>
              </a:rPr>
              <a:t>Groups of 7 or 9 perform better overall than larger or smaller groups.</a:t>
            </a:r>
          </a:p>
        </p:txBody>
      </p:sp>
      <p:sp>
        <p:nvSpPr>
          <p:cNvPr id="21511" name="Text Box 12"/>
          <p:cNvSpPr txBox="1">
            <a:spLocks noChangeArrowheads="1"/>
          </p:cNvSpPr>
          <p:nvPr/>
        </p:nvSpPr>
        <p:spPr bwMode="auto">
          <a:xfrm>
            <a:off x="914400" y="1219200"/>
            <a:ext cx="7696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latin typeface="Arial" charset="0"/>
              </a:rPr>
              <a:t>Social Loafing</a:t>
            </a:r>
            <a:br>
              <a:rPr lang="en-US" sz="2400">
                <a:solidFill>
                  <a:prstClr val="black"/>
                </a:solidFill>
                <a:latin typeface="Arial" charset="0"/>
              </a:rPr>
            </a:br>
            <a:r>
              <a:rPr lang="en-US" sz="2400">
                <a:solidFill>
                  <a:prstClr val="black"/>
                </a:solidFill>
                <a:latin typeface="Tahoma" pitchFamily="34" charset="0"/>
              </a:rPr>
              <a:t>The tendency for individuals to expend less effort when working collectively than when working individually.</a:t>
            </a:r>
          </a:p>
        </p:txBody>
      </p:sp>
    </p:spTree>
    <p:extLst>
      <p:ext uri="{BB962C8B-B14F-4D97-AF65-F5344CB8AC3E}">
        <p14:creationId xmlns:p14="http://schemas.microsoft.com/office/powerpoint/2010/main" val="30116799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7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15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2005 Prentice Hall Inc. All rights reserved.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8–</a:t>
            </a:r>
            <a:fld id="{21F3E4E5-646D-4B3A-8836-6C495E05CCD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Group Structure - Cohesiveness</a:t>
            </a:r>
          </a:p>
        </p:txBody>
      </p:sp>
      <p:sp>
        <p:nvSpPr>
          <p:cNvPr id="279555" name="Text Box 3" descr="Chap01Bkgd03"/>
          <p:cNvSpPr txBox="1">
            <a:spLocks noChangeArrowheads="1"/>
          </p:cNvSpPr>
          <p:nvPr/>
        </p:nvSpPr>
        <p:spPr bwMode="blackWhite">
          <a:xfrm>
            <a:off x="1447800" y="3200400"/>
            <a:ext cx="6172200" cy="3048000"/>
          </a:xfrm>
          <a:prstGeom prst="rect">
            <a:avLst/>
          </a:prstGeom>
          <a:blipFill dpi="0" rotWithShape="0">
            <a:blip r:embed="rId2" cstate="print"/>
            <a:srcRect/>
            <a:stretch>
              <a:fillRect/>
            </a:stretch>
          </a:blip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35003" dir="2471156" algn="ctr" rotWithShape="0">
              <a:srgbClr val="DDDDDD"/>
            </a:outerShdw>
          </a:effectLst>
        </p:spPr>
        <p:txBody>
          <a:bodyPr lIns="274320" anchor="ctr"/>
          <a:lstStyle/>
          <a:p>
            <a:pPr marL="457200" indent="-457200" fontAlgn="base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>
                <a:solidFill>
                  <a:srgbClr val="FFFFCC"/>
                </a:solidFill>
                <a:latin typeface="Arial" charset="0"/>
              </a:rPr>
              <a:t>Increasing group cohesiveness:</a:t>
            </a:r>
          </a:p>
          <a:p>
            <a:pPr marL="457200" indent="-457200" fontAlgn="base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Make the group smaller.</a:t>
            </a:r>
          </a:p>
          <a:p>
            <a:pPr marL="457200" indent="-457200" fontAlgn="base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Encourage agreement with group goals.</a:t>
            </a:r>
          </a:p>
          <a:p>
            <a:pPr marL="457200" indent="-457200" fontAlgn="base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Increase time members spend together.</a:t>
            </a:r>
          </a:p>
          <a:p>
            <a:pPr marL="457200" indent="-457200" fontAlgn="base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Increase group status and admission difficultly.</a:t>
            </a:r>
          </a:p>
          <a:p>
            <a:pPr marL="457200" indent="-457200" fontAlgn="base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Stimulate competition with other groups.</a:t>
            </a:r>
          </a:p>
          <a:p>
            <a:pPr marL="457200" indent="-457200" fontAlgn="base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Give rewards to the group, not individuals.</a:t>
            </a:r>
          </a:p>
          <a:p>
            <a:pPr marL="457200" indent="-457200" fontAlgn="base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Physically isolate the group.</a:t>
            </a:r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914400" y="1373188"/>
            <a:ext cx="7315200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latin typeface="Arial" charset="0"/>
              </a:rPr>
              <a:t>Cohesiveness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latin typeface="Tahoma" pitchFamily="34" charset="0"/>
              </a:rPr>
              <a:t>Degree to which group members are attracted to each other and are motivated to stay in the group.</a:t>
            </a:r>
          </a:p>
        </p:txBody>
      </p:sp>
    </p:spTree>
    <p:extLst>
      <p:ext uri="{BB962C8B-B14F-4D97-AF65-F5344CB8AC3E}">
        <p14:creationId xmlns:p14="http://schemas.microsoft.com/office/powerpoint/2010/main" val="16975809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9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5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2005 Prentice Hall Inc. All rights reserved.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8–</a:t>
            </a:r>
            <a:fld id="{AC5D2766-8A6A-48E0-BACE-8BC6F085D52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Relationship Between Group Cohesiveness, Performance Norms, and Productivity</a:t>
            </a:r>
          </a:p>
        </p:txBody>
      </p:sp>
      <p:sp>
        <p:nvSpPr>
          <p:cNvPr id="280580" name="Text Box 4" descr="BKGD02"/>
          <p:cNvSpPr txBox="1">
            <a:spLocks noChangeArrowheads="1"/>
          </p:cNvSpPr>
          <p:nvPr/>
        </p:nvSpPr>
        <p:spPr bwMode="blackWhite">
          <a:xfrm>
            <a:off x="7162800" y="6096000"/>
            <a:ext cx="1447800" cy="24765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317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>
                <a:alpha val="50000"/>
              </a:srgbClr>
            </a:outerShdw>
          </a:effectLst>
        </p:spPr>
        <p:txBody>
          <a:bodyPr anchor="ctr" anchorCtr="1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E X H I B I T  8</a:t>
            </a:r>
            <a:r>
              <a:rPr lang="en-US">
                <a:solidFill>
                  <a:prstClr val="white"/>
                </a:solidFill>
                <a:latin typeface="Arial" charset="0"/>
                <a:cs typeface="Arial" pitchFamily="34" charset="0"/>
              </a:rPr>
              <a:t>–6</a:t>
            </a:r>
            <a:endParaRPr lang="en-US">
              <a:solidFill>
                <a:prstClr val="white"/>
              </a:solidFill>
              <a:latin typeface="Arial" charset="0"/>
            </a:endParaRP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1084263" y="1828800"/>
          <a:ext cx="6973887" cy="397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Photo Editor Photo" r:id="rId4" imgW="6973273" imgH="3971429" progId="">
                  <p:embed/>
                </p:oleObj>
              </mc:Choice>
              <mc:Fallback>
                <p:oleObj name="Photo Editor Photo" r:id="rId4" imgW="6973273" imgH="3971429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4263" y="1828800"/>
                        <a:ext cx="6973887" cy="397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8224414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2005 Prentice Hall Inc. All rights reserved.</a:t>
            </a: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8–</a:t>
            </a:r>
            <a:fld id="{BDD7F7A8-643B-4C83-A93A-E46F49DAF85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Group Decision Making (cont’d)</a:t>
            </a:r>
          </a:p>
        </p:txBody>
      </p:sp>
      <p:sp>
        <p:nvSpPr>
          <p:cNvPr id="284675" name="Line 3"/>
          <p:cNvSpPr>
            <a:spLocks noChangeShapeType="1"/>
          </p:cNvSpPr>
          <p:nvPr/>
        </p:nvSpPr>
        <p:spPr bwMode="auto">
          <a:xfrm>
            <a:off x="939800" y="3200400"/>
            <a:ext cx="71374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6630" name="Text Box 4"/>
          <p:cNvSpPr txBox="1">
            <a:spLocks noChangeArrowheads="1"/>
          </p:cNvSpPr>
          <p:nvPr/>
        </p:nvSpPr>
        <p:spPr bwMode="auto">
          <a:xfrm>
            <a:off x="914400" y="1328738"/>
            <a:ext cx="7315200" cy="173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latin typeface="Arial" charset="0"/>
              </a:rPr>
              <a:t>Groupthink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latin typeface="Tahoma" pitchFamily="34" charset="0"/>
              </a:rPr>
              <a:t>Phenomenon in which the norm for consensus overrides the realistic appraisal of alternative course of action.</a:t>
            </a:r>
          </a:p>
        </p:txBody>
      </p:sp>
      <p:sp>
        <p:nvSpPr>
          <p:cNvPr id="26631" name="Text Box 5"/>
          <p:cNvSpPr txBox="1">
            <a:spLocks noChangeArrowheads="1"/>
          </p:cNvSpPr>
          <p:nvPr/>
        </p:nvSpPr>
        <p:spPr bwMode="auto">
          <a:xfrm>
            <a:off x="914400" y="3386138"/>
            <a:ext cx="7391400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latin typeface="Arial" charset="0"/>
              </a:rPr>
              <a:t>Groupshift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latin typeface="Tahoma" pitchFamily="34" charset="0"/>
              </a:rPr>
              <a:t>A change in decision risk between the group’s decision and the individual decision that member within the group would make; can be either toward conservatism or greater risk.</a:t>
            </a:r>
          </a:p>
        </p:txBody>
      </p:sp>
    </p:spTree>
    <p:extLst>
      <p:ext uri="{BB962C8B-B14F-4D97-AF65-F5344CB8AC3E}">
        <p14:creationId xmlns:p14="http://schemas.microsoft.com/office/powerpoint/2010/main" val="25412450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4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2005 Prentice Hall Inc. All rights reserved.</a:t>
            </a:r>
          </a:p>
        </p:txBody>
      </p:sp>
      <p:sp>
        <p:nvSpPr>
          <p:cNvPr id="2765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8–</a:t>
            </a:r>
            <a:fld id="{0F3E3B64-4F54-4AC4-8CB3-F4BE59A0B93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Symptoms Of The Groupthink Phenomenon 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spcBef>
                <a:spcPct val="50000"/>
              </a:spcBef>
            </a:pPr>
            <a:r>
              <a:rPr lang="en-US" smtClean="0"/>
              <a:t>Group members rationalize any resistance to the assumptions they have made.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Members apply direct pressures on those who  express doubts about shared views or who question the alternative favored by the majority.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Members who have doubts or differing points of view keep silent about misgivings.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There appears to be an illusion of unanimity.</a:t>
            </a:r>
          </a:p>
        </p:txBody>
      </p:sp>
    </p:spTree>
    <p:extLst>
      <p:ext uri="{BB962C8B-B14F-4D97-AF65-F5344CB8AC3E}">
        <p14:creationId xmlns:p14="http://schemas.microsoft.com/office/powerpoint/2010/main" val="15661450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1447</Words>
  <Application>Microsoft Office PowerPoint</Application>
  <PresentationFormat>On-screen Show (4:3)</PresentationFormat>
  <Paragraphs>184</Paragraphs>
  <Slides>26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Office Theme</vt:lpstr>
      <vt:lpstr>Thème Office</vt:lpstr>
      <vt:lpstr>Photo Editor Photo</vt:lpstr>
      <vt:lpstr>PowerPoint Presentation</vt:lpstr>
      <vt:lpstr>Topics covered</vt:lpstr>
      <vt:lpstr>Typology of Deviant Workplace Behavior</vt:lpstr>
      <vt:lpstr>Group Structure - Status</vt:lpstr>
      <vt:lpstr>Group Structure - Size</vt:lpstr>
      <vt:lpstr>Group Structure - Cohesiveness</vt:lpstr>
      <vt:lpstr>Relationship Between Group Cohesiveness, Performance Norms, and Productivity</vt:lpstr>
      <vt:lpstr>Group Decision Making (cont’d)</vt:lpstr>
      <vt:lpstr>Symptoms Of The Groupthink Phenomenon </vt:lpstr>
      <vt:lpstr>Symptoms Of The Groupthink Phenomenon </vt:lpstr>
      <vt:lpstr>Components of Group Antagonism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Race as Myth and Reality </vt:lpstr>
      <vt:lpstr>PowerPoint Presentation</vt:lpstr>
      <vt:lpstr>Ethnicity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vipin</dc:creator>
  <cp:lastModifiedBy>vipin</cp:lastModifiedBy>
  <cp:revision>7</cp:revision>
  <dcterms:created xsi:type="dcterms:W3CDTF">2020-04-05T17:19:10Z</dcterms:created>
  <dcterms:modified xsi:type="dcterms:W3CDTF">2020-04-05T18:11:31Z</dcterms:modified>
</cp:coreProperties>
</file>