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6" r:id="rId8"/>
    <p:sldId id="268" r:id="rId9"/>
    <p:sldId id="261" r:id="rId10"/>
    <p:sldId id="262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B22F07-8384-44D5-94AA-C172A11271E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614476"/>
            <a:ext cx="7243786" cy="2100276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/>
              <a:t>ASSESSING OVERALL BUSINESS ENVIRONMENT IN INDIAN ECONOMY</a:t>
            </a:r>
            <a:r>
              <a:rPr lang="en-IN" sz="3600" dirty="0"/>
              <a:t/>
            </a:r>
            <a:br>
              <a:rPr lang="en-IN" sz="3600" dirty="0"/>
            </a:b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605226"/>
            <a:ext cx="7406640" cy="1752600"/>
          </a:xfrm>
        </p:spPr>
        <p:txBody>
          <a:bodyPr/>
          <a:lstStyle/>
          <a:p>
            <a:pPr algn="ctr"/>
            <a:r>
              <a:rPr lang="en-IN" dirty="0" smtClean="0"/>
              <a:t>Entrepreneurship Development and Industrial Consultancy (DBM-421)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143000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>Indian social, political and economic systems: implication for decision making by individual entrepreneurs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214974"/>
          </a:xfrm>
        </p:spPr>
        <p:txBody>
          <a:bodyPr>
            <a:normAutofit fontScale="92500" lnSpcReduction="20000"/>
          </a:bodyPr>
          <a:lstStyle/>
          <a:p>
            <a:r>
              <a:rPr lang="en-IN" sz="2800" dirty="0" smtClean="0"/>
              <a:t>India is a secular country. </a:t>
            </a:r>
          </a:p>
          <a:p>
            <a:r>
              <a:rPr lang="en-IN" sz="2800" dirty="0" smtClean="0"/>
              <a:t>Religion is one of the cultural variables. </a:t>
            </a:r>
          </a:p>
          <a:p>
            <a:r>
              <a:rPr lang="en-IN" sz="2800" dirty="0" smtClean="0"/>
              <a:t>Religion shapes the values and beliefs of a person </a:t>
            </a:r>
          </a:p>
          <a:p>
            <a:pPr lvl="1"/>
            <a:r>
              <a:rPr lang="en-IN" sz="2400" dirty="0" smtClean="0"/>
              <a:t>It also has an influence on entrepreneurial behaviour </a:t>
            </a:r>
          </a:p>
          <a:p>
            <a:pPr lvl="1"/>
            <a:r>
              <a:rPr lang="en-IN" sz="2400" dirty="0" smtClean="0"/>
              <a:t>type of business  and</a:t>
            </a:r>
          </a:p>
          <a:p>
            <a:pPr lvl="1"/>
            <a:r>
              <a:rPr lang="en-IN" sz="2400" dirty="0" smtClean="0"/>
              <a:t>women’s participation in business. </a:t>
            </a:r>
          </a:p>
          <a:p>
            <a:r>
              <a:rPr lang="en-IN" sz="2800" dirty="0" smtClean="0"/>
              <a:t>S</a:t>
            </a:r>
            <a:r>
              <a:rPr lang="en-US" sz="2800" dirty="0" err="1" smtClean="0"/>
              <a:t>ocio</a:t>
            </a:r>
            <a:r>
              <a:rPr lang="en-US" sz="2800" dirty="0" smtClean="0"/>
              <a:t>-cultural environment encompasses all the variables which are not included in economic or political environment.</a:t>
            </a:r>
          </a:p>
          <a:p>
            <a:r>
              <a:rPr lang="en-US" sz="2800" dirty="0" smtClean="0"/>
              <a:t>The socio cultural environment include whole range of </a:t>
            </a:r>
          </a:p>
          <a:p>
            <a:pPr lvl="1"/>
            <a:r>
              <a:rPr lang="en-US" sz="2400" dirty="0" smtClean="0"/>
              <a:t>behaviors and relationships in which people engage in their private and personal lives including the characteristic of population, age, sex, race, class values and attitudes, lifestyle and relationships.</a:t>
            </a:r>
            <a:endParaRPr lang="en-IN" sz="2400" dirty="0" smtClean="0"/>
          </a:p>
          <a:p>
            <a:endParaRPr lang="en-IN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0"/>
            <a:ext cx="8472518" cy="647227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Cultural factors</a:t>
            </a:r>
            <a:endParaRPr lang="en-IN" sz="2400" dirty="0" smtClean="0"/>
          </a:p>
          <a:p>
            <a:pPr lvl="1"/>
            <a:r>
              <a:rPr lang="en-US" sz="2000" dirty="0" smtClean="0"/>
              <a:t>Culture is a phenomena exhibited by groups and this can mean society as a whole (national culture), groups within society (sub culture) or even groups of societies and nations (trans national culture </a:t>
            </a:r>
          </a:p>
          <a:p>
            <a:pPr lvl="2"/>
            <a:r>
              <a:rPr lang="en-US" sz="1800" dirty="0" smtClean="0"/>
              <a:t>many times the word "Indian culture " is used. </a:t>
            </a:r>
          </a:p>
          <a:p>
            <a:pPr lvl="3"/>
            <a:r>
              <a:rPr lang="en-US" sz="1600" dirty="0" smtClean="0"/>
              <a:t>This implies that there are certain values and way of life that Indian societies might be sharing.</a:t>
            </a:r>
            <a:endParaRPr lang="en-IN" sz="1400" dirty="0" smtClean="0"/>
          </a:p>
          <a:p>
            <a:r>
              <a:rPr lang="en-US" sz="2400" b="1" dirty="0" smtClean="0"/>
              <a:t>Social factors</a:t>
            </a:r>
            <a:endParaRPr lang="en-IN" sz="2400" dirty="0" smtClean="0"/>
          </a:p>
          <a:p>
            <a:pPr lvl="1"/>
            <a:r>
              <a:rPr lang="en-US" sz="2000" dirty="0" smtClean="0"/>
              <a:t>It includes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and policies of the government aimed at improving the living standards of the people of that country by better availability of public services.</a:t>
            </a:r>
          </a:p>
          <a:p>
            <a:pPr>
              <a:buNone/>
            </a:pPr>
            <a:r>
              <a:rPr lang="en-US" sz="2400" b="1" dirty="0" smtClean="0"/>
              <a:t>The social environment covers following aspects:</a:t>
            </a:r>
            <a:endParaRPr lang="en-IN" sz="2000" b="1" dirty="0" smtClean="0"/>
          </a:p>
          <a:p>
            <a:pPr lvl="1">
              <a:buNone/>
            </a:pPr>
            <a:r>
              <a:rPr lang="en-US" sz="2000" dirty="0" smtClean="0"/>
              <a:t>     · Poverty and its alleviation programs</a:t>
            </a:r>
            <a:r>
              <a:rPr lang="en-IN" sz="700" dirty="0" smtClean="0"/>
              <a:t/>
            </a:r>
            <a:br>
              <a:rPr lang="en-IN" sz="700" dirty="0" smtClean="0"/>
            </a:br>
            <a:r>
              <a:rPr lang="en-US" sz="2000" dirty="0" smtClean="0"/>
              <a:t>· Labor and employment</a:t>
            </a:r>
            <a:r>
              <a:rPr lang="en-IN" sz="700" dirty="0" smtClean="0"/>
              <a:t/>
            </a:r>
            <a:br>
              <a:rPr lang="en-IN" sz="700" dirty="0" smtClean="0"/>
            </a:br>
            <a:r>
              <a:rPr lang="en-US" sz="2000" dirty="0" smtClean="0"/>
              <a:t>· Women and children development</a:t>
            </a:r>
            <a:r>
              <a:rPr lang="en-IN" sz="700" dirty="0" smtClean="0"/>
              <a:t/>
            </a:r>
            <a:br>
              <a:rPr lang="en-IN" sz="700" dirty="0" smtClean="0"/>
            </a:br>
            <a:r>
              <a:rPr lang="en-US" sz="2000" dirty="0" smtClean="0"/>
              <a:t>· Education</a:t>
            </a:r>
            <a:r>
              <a:rPr lang="en-IN" sz="700" dirty="0" smtClean="0"/>
              <a:t/>
            </a:r>
            <a:br>
              <a:rPr lang="en-IN" sz="700" dirty="0" smtClean="0"/>
            </a:br>
            <a:r>
              <a:rPr lang="en-US" sz="2000" dirty="0" smtClean="0"/>
              <a:t>· Health</a:t>
            </a:r>
            <a:r>
              <a:rPr lang="en-IN" sz="700" dirty="0" smtClean="0"/>
              <a:t/>
            </a:r>
            <a:br>
              <a:rPr lang="en-IN" sz="700" dirty="0" smtClean="0"/>
            </a:br>
            <a:r>
              <a:rPr lang="en-US" sz="2000" dirty="0" smtClean="0"/>
              <a:t>· Population and family welfare</a:t>
            </a:r>
            <a:r>
              <a:rPr lang="en-IN" sz="700" dirty="0" smtClean="0"/>
              <a:t/>
            </a:r>
            <a:br>
              <a:rPr lang="en-IN" sz="700" dirty="0" smtClean="0"/>
            </a:br>
            <a:r>
              <a:rPr lang="en-US" sz="2000" dirty="0" smtClean="0"/>
              <a:t>· Empowerment of disadvantageous groups</a:t>
            </a:r>
            <a:r>
              <a:rPr lang="en-IN" sz="700" dirty="0" smtClean="0"/>
              <a:t/>
            </a:r>
            <a:br>
              <a:rPr lang="en-IN" sz="700" dirty="0" smtClean="0"/>
            </a:br>
            <a:r>
              <a:rPr lang="en-US" sz="2000" dirty="0" smtClean="0"/>
              <a:t>· Public committees in rural and urban areas</a:t>
            </a:r>
            <a:endParaRPr lang="en-IN" sz="2000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Autofit/>
          </a:bodyPr>
          <a:lstStyle/>
          <a:p>
            <a:r>
              <a:rPr lang="en-IN" sz="3200" b="1" dirty="0" smtClean="0"/>
              <a:t>Major Socio cultural variables of Indian Culture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72518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139"/>
                <a:gridCol w="6001379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Times New Roman"/>
                          <a:ea typeface="Times New Roman"/>
                          <a:cs typeface="Mangal"/>
                        </a:rPr>
                        <a:t>Socio cultural variable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Times New Roman"/>
                          <a:ea typeface="Times New Roman"/>
                          <a:cs typeface="Mangal"/>
                        </a:rPr>
                        <a:t>Characteristics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Administrative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Existence of impersonal bureaucratic social relations, mistrust of fellow workers, highly centralized administration, more emphasis on hierarchical status in decision making, Bureaucratic delay, less amount of delegation, dissatisfied employees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Attitude towards work and goals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General and deep seated apathy, separation of work from its results, performance of tasks without any dedication, pride or interest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Discipline and order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Lack of discipline at all levels, Lack of trust on authority, Poor superior subordinate relationships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Group Harmony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Assumption of inequality of human beings, self centered behavior, suspecting fellow employees, lack of cooperation and teamwork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Education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Times New Roman"/>
                          <a:cs typeface="Mangal"/>
                        </a:rPr>
                        <a:t>Mostly indifferent and highly </a:t>
                      </a:r>
                      <a:r>
                        <a:rPr lang="en-IN" sz="2000" dirty="0" err="1">
                          <a:latin typeface="Times New Roman"/>
                          <a:ea typeface="Times New Roman"/>
                          <a:cs typeface="Mangal"/>
                        </a:rPr>
                        <a:t>ambiv</a:t>
                      </a:r>
                      <a:r>
                        <a:rPr lang="en-IN" sz="2000" b="1" dirty="0" err="1">
                          <a:latin typeface="Times New Roman"/>
                          <a:ea typeface="Times New Roman"/>
                          <a:cs typeface="Mangal"/>
                        </a:rPr>
                        <a:t>a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82594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Micro Environmental Factors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472518" cy="5929330"/>
          </a:xfrm>
        </p:spPr>
        <p:txBody>
          <a:bodyPr>
            <a:noAutofit/>
          </a:bodyPr>
          <a:lstStyle/>
          <a:p>
            <a:r>
              <a:rPr lang="en-IN" sz="2400" dirty="0" smtClean="0"/>
              <a:t>Business organization exert some influence on micro environmental forces as compared to macro environmental forces. </a:t>
            </a:r>
          </a:p>
          <a:p>
            <a:r>
              <a:rPr lang="en-IN" sz="2400" dirty="0" smtClean="0"/>
              <a:t>This includes factors such as </a:t>
            </a:r>
          </a:p>
          <a:p>
            <a:pPr lvl="1"/>
            <a:r>
              <a:rPr lang="en-IN" sz="1800" dirty="0" smtClean="0"/>
              <a:t>organization market, market intermediaries, </a:t>
            </a:r>
          </a:p>
          <a:p>
            <a:pPr lvl="1"/>
            <a:r>
              <a:rPr lang="en-IN" sz="1800" dirty="0" smtClean="0"/>
              <a:t>suppliers of raw material, employees etc.</a:t>
            </a:r>
          </a:p>
          <a:p>
            <a:r>
              <a:rPr lang="en-IN" sz="2400" dirty="0" smtClean="0"/>
              <a:t>Business organizations sell their products with the help of market intermediaries, which include</a:t>
            </a:r>
          </a:p>
          <a:p>
            <a:pPr lvl="1"/>
            <a:r>
              <a:rPr lang="en-IN" sz="1800" dirty="0" smtClean="0"/>
              <a:t>wholesalers, distributors, retailers and all other middleman.</a:t>
            </a:r>
          </a:p>
          <a:p>
            <a:pPr lvl="1"/>
            <a:r>
              <a:rPr lang="en-IN" sz="1800" dirty="0" smtClean="0"/>
              <a:t>It is possible to control the activities of marketing intermediaries by providing appropriate commissions, training, other financial support etc. </a:t>
            </a:r>
          </a:p>
          <a:p>
            <a:r>
              <a:rPr lang="en-IN" sz="2400" dirty="0" smtClean="0"/>
              <a:t>Suppliers are individuals and organizations that provide necessary resources for manufacturing goods or providing services. </a:t>
            </a:r>
          </a:p>
          <a:p>
            <a:pPr lvl="1"/>
            <a:r>
              <a:rPr lang="en-IN" sz="1800" dirty="0" smtClean="0"/>
              <a:t>They are critical to an organization’s marketing success and an important link in its value delivery system.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/>
              <a:t>Environmental factors in decision making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success of any enterprise depends upon managerial decisions. </a:t>
            </a:r>
          </a:p>
          <a:p>
            <a:r>
              <a:rPr lang="en-IN" dirty="0" smtClean="0"/>
              <a:t>Manager’s decisions are also affected by environmental factors.</a:t>
            </a:r>
          </a:p>
          <a:p>
            <a:r>
              <a:rPr lang="en-IN" dirty="0" smtClean="0"/>
              <a:t>It is, therefore, necessary that managers understand and evaluate the impact of environmental factors on their decisions.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 smtClean="0"/>
              <a:t>What is business? It </a:t>
            </a:r>
            <a:r>
              <a:rPr lang="en-IN" dirty="0"/>
              <a:t>is referred to as an organized effort of enterprise to supply consumer with goods and services for a profit</a:t>
            </a:r>
            <a:r>
              <a:rPr lang="en-IN" dirty="0" smtClean="0"/>
              <a:t>.</a:t>
            </a:r>
          </a:p>
          <a:p>
            <a:pPr algn="just">
              <a:buNone/>
            </a:pPr>
            <a:r>
              <a:rPr lang="en-IN" dirty="0"/>
              <a:t>modern business may be defined as complex field of industry and commerce which involves activities related to both production and distribution. </a:t>
            </a:r>
            <a:endParaRPr lang="en-IN" dirty="0" smtClean="0"/>
          </a:p>
          <a:p>
            <a:pPr lvl="1" algn="just">
              <a:buNone/>
            </a:pPr>
            <a:r>
              <a:rPr lang="en-IN" dirty="0" smtClean="0"/>
              <a:t>These </a:t>
            </a:r>
            <a:r>
              <a:rPr lang="en-IN" dirty="0"/>
              <a:t>activities on one hand satisfy society’s needs and desires and on the other hand bring profits to business firms.</a:t>
            </a:r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n-IN" sz="3600" b="1" dirty="0"/>
              <a:t>Nature of modern </a:t>
            </a:r>
            <a:r>
              <a:rPr lang="en-IN" sz="3600" b="1" dirty="0" smtClean="0"/>
              <a:t>business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30"/>
          </a:xfrm>
        </p:spPr>
        <p:txBody>
          <a:bodyPr>
            <a:normAutofit fontScale="62500" lnSpcReduction="20000"/>
          </a:bodyPr>
          <a:lstStyle/>
          <a:p>
            <a:r>
              <a:rPr lang="en-IN" b="1" dirty="0"/>
              <a:t>Large </a:t>
            </a:r>
            <a:r>
              <a:rPr lang="en-IN" b="1" dirty="0" smtClean="0"/>
              <a:t>size</a:t>
            </a:r>
            <a:r>
              <a:rPr lang="en-IN" dirty="0" smtClean="0"/>
              <a:t>: Modern </a:t>
            </a:r>
            <a:r>
              <a:rPr lang="en-IN" dirty="0"/>
              <a:t>business is large in size. </a:t>
            </a:r>
            <a:endParaRPr lang="en-IN" dirty="0" smtClean="0"/>
          </a:p>
          <a:p>
            <a:pPr lvl="1"/>
            <a:r>
              <a:rPr lang="en-IN" dirty="0" smtClean="0"/>
              <a:t>Private </a:t>
            </a:r>
            <a:r>
              <a:rPr lang="en-IN" dirty="0"/>
              <a:t>sector </a:t>
            </a:r>
            <a:r>
              <a:rPr lang="en-IN" dirty="0" smtClean="0"/>
              <a:t>Indian companies </a:t>
            </a:r>
            <a:r>
              <a:rPr lang="en-IN" dirty="0"/>
              <a:t>are </a:t>
            </a:r>
            <a:r>
              <a:rPr lang="en-IN" dirty="0" smtClean="0"/>
              <a:t>not </a:t>
            </a:r>
            <a:r>
              <a:rPr lang="en-IN" dirty="0"/>
              <a:t>as large as some of the companies of developed nations in terms of sales and assets </a:t>
            </a:r>
            <a:endParaRPr lang="en-IN" dirty="0" smtClean="0"/>
          </a:p>
          <a:p>
            <a:pPr lvl="1"/>
            <a:r>
              <a:rPr lang="en-IN" dirty="0" smtClean="0"/>
              <a:t>but </a:t>
            </a:r>
            <a:r>
              <a:rPr lang="en-IN" dirty="0"/>
              <a:t>are quite large by the standards of developing countries and </a:t>
            </a:r>
            <a:r>
              <a:rPr lang="en-IN" dirty="0" smtClean="0"/>
              <a:t>are fairly comparable with </a:t>
            </a:r>
            <a:r>
              <a:rPr lang="en-IN" dirty="0"/>
              <a:t>a large number of middle size companies of western </a:t>
            </a:r>
            <a:r>
              <a:rPr lang="en-IN" dirty="0" smtClean="0"/>
              <a:t>world  e.g. </a:t>
            </a:r>
            <a:r>
              <a:rPr lang="en-IN" dirty="0"/>
              <a:t>Reliance, Tata, Larsen &amp; Toubro, </a:t>
            </a:r>
            <a:r>
              <a:rPr lang="en-IN" dirty="0" err="1"/>
              <a:t>Bharati</a:t>
            </a:r>
            <a:r>
              <a:rPr lang="en-IN" dirty="0"/>
              <a:t> </a:t>
            </a:r>
            <a:r>
              <a:rPr lang="en-IN" dirty="0" err="1"/>
              <a:t>Airtel</a:t>
            </a:r>
            <a:r>
              <a:rPr lang="en-IN" dirty="0"/>
              <a:t>, </a:t>
            </a:r>
            <a:r>
              <a:rPr lang="en-IN" dirty="0" err="1"/>
              <a:t>Adani</a:t>
            </a:r>
            <a:r>
              <a:rPr lang="en-IN" dirty="0"/>
              <a:t>, etc.</a:t>
            </a:r>
          </a:p>
          <a:p>
            <a:r>
              <a:rPr lang="en-IN" b="1" dirty="0"/>
              <a:t>Oligopolistic nature</a:t>
            </a:r>
            <a:r>
              <a:rPr lang="en-IN" dirty="0"/>
              <a:t>: Oligopoly is characterized by small number of firms seeking a homogenous or a differentiated product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Diversification</a:t>
            </a:r>
            <a:r>
              <a:rPr lang="en-IN" dirty="0"/>
              <a:t>: In order to grow and expand, today business houses adopt the policy of </a:t>
            </a:r>
            <a:r>
              <a:rPr lang="en-IN" dirty="0" smtClean="0"/>
              <a:t>diversification.</a:t>
            </a:r>
            <a:endParaRPr lang="en-IN" b="1" dirty="0" smtClean="0"/>
          </a:p>
          <a:p>
            <a:r>
              <a:rPr lang="en-IN" b="1" dirty="0" smtClean="0"/>
              <a:t>Global presence</a:t>
            </a:r>
            <a:r>
              <a:rPr lang="en-IN" b="1" dirty="0"/>
              <a:t>:</a:t>
            </a:r>
            <a:r>
              <a:rPr lang="en-IN" dirty="0"/>
              <a:t> </a:t>
            </a:r>
            <a:r>
              <a:rPr lang="en-IN" dirty="0" smtClean="0"/>
              <a:t>Economic liberalization </a:t>
            </a:r>
            <a:r>
              <a:rPr lang="en-IN" dirty="0"/>
              <a:t>and reduction of trade </a:t>
            </a:r>
            <a:r>
              <a:rPr lang="en-IN" dirty="0" smtClean="0"/>
              <a:t>restrictions enabled </a:t>
            </a:r>
            <a:r>
              <a:rPr lang="en-IN" dirty="0"/>
              <a:t>business </a:t>
            </a:r>
            <a:r>
              <a:rPr lang="en-IN" dirty="0" smtClean="0"/>
              <a:t>organizations to expand </a:t>
            </a:r>
            <a:r>
              <a:rPr lang="en-IN" dirty="0"/>
              <a:t>by doing the business overseas. </a:t>
            </a:r>
            <a:endParaRPr lang="en-IN" dirty="0" smtClean="0"/>
          </a:p>
          <a:p>
            <a:r>
              <a:rPr lang="en-IN" b="1" dirty="0"/>
              <a:t>Technology orientation:</a:t>
            </a:r>
            <a:r>
              <a:rPr lang="en-IN" dirty="0"/>
              <a:t> </a:t>
            </a:r>
            <a:r>
              <a:rPr lang="en-IN" dirty="0" smtClean="0"/>
              <a:t>Modern </a:t>
            </a:r>
            <a:r>
              <a:rPr lang="en-IN" dirty="0"/>
              <a:t>business organizations adopt new technology to introduce new products in the market. They spend considerable amount of their budget to research oriented activities directed to adopt new technologies.</a:t>
            </a:r>
          </a:p>
          <a:p>
            <a:r>
              <a:rPr lang="en-IN" b="1" dirty="0"/>
              <a:t>Government regulations:</a:t>
            </a:r>
            <a:r>
              <a:rPr lang="en-IN" dirty="0"/>
              <a:t> with liberalization there is also reduction in government controls. </a:t>
            </a:r>
            <a:endParaRPr lang="en-IN" dirty="0" smtClean="0"/>
          </a:p>
          <a:p>
            <a:pPr lvl="2"/>
            <a:r>
              <a:rPr lang="en-IN" sz="2900" dirty="0" smtClean="0"/>
              <a:t>However,  government </a:t>
            </a:r>
            <a:r>
              <a:rPr lang="en-IN" sz="2900" dirty="0"/>
              <a:t>control over business organizations is also necessary to correct market failures </a:t>
            </a:r>
            <a:r>
              <a:rPr lang="en-IN" sz="2900" dirty="0" smtClean="0"/>
              <a:t>and </a:t>
            </a:r>
            <a:r>
              <a:rPr lang="en-IN" sz="2900" dirty="0"/>
              <a:t>create stable market conditions </a:t>
            </a:r>
            <a:r>
              <a:rPr lang="en-IN" sz="2900" dirty="0" smtClean="0"/>
              <a:t>by </a:t>
            </a:r>
            <a:r>
              <a:rPr lang="en-IN" sz="2900" dirty="0"/>
              <a:t>monetary and fiscal regulations.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en-IN" sz="3600" b="1" dirty="0"/>
              <a:t>Characteristic Features of Indian Economy</a:t>
            </a:r>
            <a:r>
              <a:rPr lang="en-IN" sz="3600" dirty="0"/>
              <a:t/>
            </a:r>
            <a:br>
              <a:rPr lang="en-IN" sz="3600" dirty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/>
              <a:t>Mixed economy: </a:t>
            </a:r>
            <a:r>
              <a:rPr lang="en-IN" dirty="0" smtClean="0"/>
              <a:t> </a:t>
            </a:r>
            <a:r>
              <a:rPr lang="en-IN" dirty="0"/>
              <a:t>wherein both private and public enterprises prevail. </a:t>
            </a:r>
            <a:endParaRPr lang="en-IN" dirty="0" smtClean="0"/>
          </a:p>
          <a:p>
            <a:r>
              <a:rPr lang="en-IN" b="1" dirty="0"/>
              <a:t>Low per capita income</a:t>
            </a:r>
            <a:r>
              <a:rPr lang="en-IN" dirty="0"/>
              <a:t>: </a:t>
            </a:r>
            <a:endParaRPr lang="en-IN" dirty="0" smtClean="0"/>
          </a:p>
          <a:p>
            <a:r>
              <a:rPr lang="en-IN" b="1" dirty="0"/>
              <a:t>Unequal distribution of income and poverty</a:t>
            </a:r>
            <a:r>
              <a:rPr lang="en-IN" dirty="0"/>
              <a:t>: </a:t>
            </a:r>
            <a:endParaRPr lang="en-IN" dirty="0" smtClean="0"/>
          </a:p>
          <a:p>
            <a:r>
              <a:rPr lang="en-IN" b="1" dirty="0"/>
              <a:t>Agricultural based economy</a:t>
            </a:r>
            <a:r>
              <a:rPr lang="en-IN" dirty="0" smtClean="0"/>
              <a:t>:</a:t>
            </a:r>
          </a:p>
          <a:p>
            <a:r>
              <a:rPr lang="en-IN" b="1" dirty="0" smtClean="0"/>
              <a:t>Large population</a:t>
            </a:r>
            <a:r>
              <a:rPr lang="en-IN" dirty="0" smtClean="0"/>
              <a:t>:</a:t>
            </a:r>
          </a:p>
          <a:p>
            <a:r>
              <a:rPr lang="en-IN" b="1" dirty="0"/>
              <a:t>Unemploymen</a:t>
            </a:r>
            <a:r>
              <a:rPr lang="en-IN" dirty="0"/>
              <a:t>t</a:t>
            </a:r>
            <a:r>
              <a:rPr lang="en-IN" dirty="0" smtClean="0"/>
              <a:t>:</a:t>
            </a:r>
          </a:p>
          <a:p>
            <a:r>
              <a:rPr lang="en-IN" b="1" dirty="0"/>
              <a:t>Scarcity of capital</a:t>
            </a:r>
            <a:r>
              <a:rPr lang="en-IN" dirty="0" smtClean="0"/>
              <a:t>:</a:t>
            </a:r>
          </a:p>
          <a:p>
            <a:r>
              <a:rPr lang="en-IN" b="1" dirty="0"/>
              <a:t>Technological backwardness</a:t>
            </a:r>
            <a:r>
              <a:rPr lang="en-IN" dirty="0"/>
              <a:t>: </a:t>
            </a:r>
            <a:endParaRPr lang="en-IN" dirty="0" smtClean="0"/>
          </a:p>
          <a:p>
            <a:r>
              <a:rPr lang="en-IN" b="1" dirty="0"/>
              <a:t>Limited Entrepreneur potential</a:t>
            </a:r>
            <a:r>
              <a:rPr lang="en-IN" dirty="0"/>
              <a:t>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IN" sz="3600" b="1" dirty="0"/>
              <a:t>Business </a:t>
            </a:r>
            <a:r>
              <a:rPr lang="en-IN" sz="3600" b="1" dirty="0" smtClean="0"/>
              <a:t>environment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8987"/>
            <a:ext cx="8472518" cy="4525963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It refers to all </a:t>
            </a:r>
            <a:r>
              <a:rPr lang="en-IN" dirty="0" smtClean="0"/>
              <a:t>the factors </a:t>
            </a:r>
            <a:r>
              <a:rPr lang="en-IN" dirty="0"/>
              <a:t>which have direct or indirect influence on functioning of business.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is divided </a:t>
            </a:r>
            <a:r>
              <a:rPr lang="en-IN" dirty="0" smtClean="0"/>
              <a:t>into </a:t>
            </a:r>
            <a:r>
              <a:rPr lang="en-IN" dirty="0"/>
              <a:t>two broad </a:t>
            </a:r>
            <a:r>
              <a:rPr lang="en-IN" dirty="0" smtClean="0"/>
              <a:t>categories</a:t>
            </a:r>
          </a:p>
          <a:p>
            <a:pPr lvl="1"/>
            <a:r>
              <a:rPr lang="en-IN" dirty="0" smtClean="0"/>
              <a:t>External Environment: Includes all those factors that affect the business from outside are beyond the control of organization</a:t>
            </a:r>
          </a:p>
          <a:p>
            <a:pPr lvl="1"/>
            <a:r>
              <a:rPr lang="en-IN" dirty="0" smtClean="0"/>
              <a:t>Internal environment: Factors which are within the control of business organization</a:t>
            </a:r>
          </a:p>
          <a:p>
            <a:r>
              <a:rPr lang="en-IN" dirty="0" smtClean="0"/>
              <a:t>External </a:t>
            </a:r>
            <a:r>
              <a:rPr lang="en-IN" dirty="0"/>
              <a:t>environment is </a:t>
            </a:r>
            <a:r>
              <a:rPr lang="en-IN" dirty="0" err="1"/>
              <a:t>futher</a:t>
            </a:r>
            <a:r>
              <a:rPr lang="en-IN" dirty="0"/>
              <a:t> categorized </a:t>
            </a:r>
            <a:r>
              <a:rPr lang="en-IN" dirty="0" smtClean="0"/>
              <a:t>as</a:t>
            </a:r>
          </a:p>
          <a:p>
            <a:pPr lvl="1"/>
            <a:r>
              <a:rPr lang="en-IN" dirty="0" smtClean="0"/>
              <a:t> </a:t>
            </a:r>
            <a:r>
              <a:rPr lang="en-IN" dirty="0"/>
              <a:t>macro and micro environment.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511156"/>
          </a:xfrm>
        </p:spPr>
        <p:txBody>
          <a:bodyPr>
            <a:noAutofit/>
          </a:bodyPr>
          <a:lstStyle/>
          <a:p>
            <a:r>
              <a:rPr lang="en-IN" sz="3200" b="1" dirty="0" smtClean="0"/>
              <a:t>Macro environmental factors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929354"/>
          </a:xfrm>
        </p:spPr>
        <p:txBody>
          <a:bodyPr>
            <a:noAutofit/>
          </a:bodyPr>
          <a:lstStyle/>
          <a:p>
            <a:r>
              <a:rPr lang="en-IN" sz="2400" b="1" dirty="0" smtClean="0"/>
              <a:t>Economic Environment: </a:t>
            </a:r>
          </a:p>
          <a:p>
            <a:pPr lvl="1"/>
            <a:r>
              <a:rPr lang="en-IN" sz="2000" dirty="0" smtClean="0"/>
              <a:t>A close relationship exists between business and its economic factors like</a:t>
            </a:r>
          </a:p>
          <a:p>
            <a:pPr lvl="2"/>
            <a:r>
              <a:rPr lang="en-IN" sz="2000" dirty="0" smtClean="0"/>
              <a:t>business cycles, inflation, unemployment interest rates, income level of saving and investments, etc.</a:t>
            </a:r>
          </a:p>
          <a:p>
            <a:pPr lvl="1"/>
            <a:r>
              <a:rPr lang="en-IN" sz="2000" dirty="0" smtClean="0"/>
              <a:t> The economic factors affect consumer purchasing power and spending pattern. </a:t>
            </a:r>
          </a:p>
          <a:p>
            <a:pPr lvl="1"/>
            <a:r>
              <a:rPr lang="en-IN" sz="2000" dirty="0" smtClean="0"/>
              <a:t>Economic environmental factors decide the growth prospects of business houses. </a:t>
            </a:r>
          </a:p>
          <a:p>
            <a:r>
              <a:rPr lang="en-IN" sz="2200" b="1" dirty="0" smtClean="0"/>
              <a:t>Technological environment</a:t>
            </a:r>
            <a:endParaRPr lang="en-IN" sz="2200" dirty="0" smtClean="0"/>
          </a:p>
          <a:p>
            <a:pPr lvl="1"/>
            <a:r>
              <a:rPr lang="en-IN" sz="2000" dirty="0" smtClean="0"/>
              <a:t>Technology implies systematic application of scientific or organized knowledge to practical tasks. </a:t>
            </a:r>
          </a:p>
          <a:p>
            <a:pPr lvl="1"/>
            <a:r>
              <a:rPr lang="en-IN" sz="2000" dirty="0" smtClean="0"/>
              <a:t>Business organizations have to keep pace with the fast changing technology by adopting latest technology in their production process.</a:t>
            </a:r>
          </a:p>
          <a:p>
            <a:pPr lvl="1"/>
            <a:r>
              <a:rPr lang="en-IN" sz="2000" dirty="0" smtClean="0"/>
              <a:t>The rate of change in technology  also acts as opportunity or threat for existing business organizations. Technological development leads to establishment of new industries at the same time.</a:t>
            </a:r>
          </a:p>
          <a:p>
            <a:pPr lvl="1">
              <a:buNone/>
            </a:pPr>
            <a:endParaRPr lang="en-IN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11156"/>
          </a:xfrm>
        </p:spPr>
        <p:txBody>
          <a:bodyPr>
            <a:noAutofit/>
          </a:bodyPr>
          <a:lstStyle/>
          <a:p>
            <a:r>
              <a:rPr lang="en-IN" sz="3200" b="1" dirty="0" smtClean="0"/>
              <a:t>Macro environmental factors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42"/>
            <a:ext cx="8715436" cy="6215058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>Political Legal Environment</a:t>
            </a:r>
            <a:endParaRPr lang="en-IN" sz="2000" dirty="0" smtClean="0"/>
          </a:p>
          <a:p>
            <a:pPr lvl="1"/>
            <a:r>
              <a:rPr lang="en-IN" sz="2400" dirty="0" smtClean="0"/>
              <a:t>This refers to influence exerted by all the three constitutional wings namely legislature, executive and judiciary on business.</a:t>
            </a:r>
          </a:p>
          <a:p>
            <a:pPr lvl="1"/>
            <a:r>
              <a:rPr lang="en-IN" sz="2400" dirty="0" smtClean="0"/>
              <a:t>The legislature, executive and judiciary either singly or in combination shapes, directs, develops or controls the activities of business organizations.</a:t>
            </a:r>
          </a:p>
          <a:p>
            <a:pPr lvl="1"/>
            <a:r>
              <a:rPr lang="en-IN" sz="2400" dirty="0" smtClean="0"/>
              <a:t>The legal environment becomes more complicated as business organizations expand globally. </a:t>
            </a:r>
          </a:p>
          <a:p>
            <a:pPr lvl="1"/>
            <a:r>
              <a:rPr lang="en-IN" sz="2400" dirty="0" smtClean="0"/>
              <a:t>A stable and dynamic political environment is very essential for business growth. Etc.</a:t>
            </a:r>
          </a:p>
          <a:p>
            <a:r>
              <a:rPr lang="en-IN" sz="2800" b="1" dirty="0" smtClean="0"/>
              <a:t>Demographic Environment</a:t>
            </a:r>
            <a:endParaRPr lang="en-IN" sz="2400" dirty="0" smtClean="0"/>
          </a:p>
          <a:p>
            <a:pPr lvl="1"/>
            <a:r>
              <a:rPr lang="en-IN" sz="2400" dirty="0" smtClean="0"/>
              <a:t>Demography is the study of human population with respect to size, density, location, age, sex, race, occupation and other statistics.</a:t>
            </a:r>
            <a:endParaRPr lang="en-IN" sz="3200" dirty="0" smtClean="0"/>
          </a:p>
          <a:p>
            <a:endParaRPr lang="en-IN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511156"/>
          </a:xfrm>
        </p:spPr>
        <p:txBody>
          <a:bodyPr>
            <a:noAutofit/>
          </a:bodyPr>
          <a:lstStyle/>
          <a:p>
            <a:r>
              <a:rPr lang="en-IN" sz="3200" b="1" dirty="0" smtClean="0"/>
              <a:t>Macro environmental factors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000792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>Socio Cultural Environment</a:t>
            </a:r>
            <a:endParaRPr lang="en-IN" sz="2400" dirty="0" smtClean="0"/>
          </a:p>
          <a:p>
            <a:pPr lvl="1"/>
            <a:r>
              <a:rPr lang="en-IN" sz="2400" dirty="0" smtClean="0"/>
              <a:t>These are most difficult/ uncontrollable factors to predict</a:t>
            </a:r>
          </a:p>
          <a:p>
            <a:pPr lvl="1"/>
            <a:r>
              <a:rPr lang="en-IN" sz="2400" dirty="0" smtClean="0"/>
              <a:t>The cultural environment is composed of society’s basic values, perceptions, preferences and </a:t>
            </a:r>
            <a:r>
              <a:rPr lang="en-IN" sz="2400" dirty="0" err="1" smtClean="0"/>
              <a:t>behavior</a:t>
            </a:r>
            <a:r>
              <a:rPr lang="en-IN" sz="2400" dirty="0" smtClean="0"/>
              <a:t>, etc.</a:t>
            </a:r>
          </a:p>
          <a:p>
            <a:pPr lvl="1"/>
            <a:r>
              <a:rPr lang="en-IN" sz="2400" dirty="0" smtClean="0"/>
              <a:t>Business organizations have to comply with the socio cultural environment</a:t>
            </a:r>
            <a:r>
              <a:rPr lang="en-IN" sz="1600" dirty="0" smtClean="0"/>
              <a:t>.</a:t>
            </a:r>
            <a:endParaRPr lang="en-IN" b="1" dirty="0" smtClean="0"/>
          </a:p>
          <a:p>
            <a:r>
              <a:rPr lang="en-IN" sz="2800" b="1" dirty="0" smtClean="0"/>
              <a:t>Natural Environment</a:t>
            </a:r>
            <a:endParaRPr lang="en-IN" sz="2800" dirty="0" smtClean="0"/>
          </a:p>
          <a:p>
            <a:pPr lvl="1"/>
            <a:r>
              <a:rPr lang="en-IN" sz="2400" dirty="0" smtClean="0"/>
              <a:t>Natural forces impact business and business also influences the nature in positive and negative ways. </a:t>
            </a:r>
          </a:p>
          <a:p>
            <a:pPr lvl="1"/>
            <a:r>
              <a:rPr lang="en-IN" sz="2400" dirty="0" smtClean="0"/>
              <a:t>Natural resources are of renewable and non renewable</a:t>
            </a:r>
          </a:p>
          <a:p>
            <a:pPr lvl="1"/>
            <a:r>
              <a:rPr lang="en-IN" sz="2400" dirty="0" smtClean="0"/>
              <a:t>Business organizations must make efficient use of natural resources.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Assessing Overall Business </a:t>
            </a:r>
            <a:r>
              <a:rPr lang="en-US" sz="3200" b="1" dirty="0" smtClean="0"/>
              <a:t>Environment in India</a:t>
            </a: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u="sng" dirty="0"/>
              <a:t>India is a key player in the world economy. </a:t>
            </a:r>
            <a:endParaRPr lang="en-US" u="sng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Indian economy is </a:t>
            </a:r>
            <a:r>
              <a:rPr lang="en-US" dirty="0" smtClean="0"/>
              <a:t>diversified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diversity ranges from agriculture to latest modern technology.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contribution of agricultural activity to the GDP is less while it employs higher </a:t>
            </a:r>
            <a:r>
              <a:rPr lang="en-US" dirty="0" smtClean="0"/>
              <a:t>workforce. </a:t>
            </a:r>
          </a:p>
          <a:p>
            <a:pPr lvl="1"/>
            <a:r>
              <a:rPr lang="en-US" dirty="0"/>
              <a:t>Market has </a:t>
            </a:r>
            <a:r>
              <a:rPr lang="en-US" dirty="0" smtClean="0"/>
              <a:t>changed </a:t>
            </a:r>
            <a:r>
              <a:rPr lang="en-US" dirty="0"/>
              <a:t>from seller’s market with limited competition to buyer’s market with increased competition. </a:t>
            </a:r>
            <a:endParaRPr lang="en-US" dirty="0" smtClean="0"/>
          </a:p>
          <a:p>
            <a:pPr lvl="2"/>
            <a:r>
              <a:rPr lang="en-US" dirty="0" smtClean="0"/>
              <a:t>These </a:t>
            </a:r>
            <a:r>
              <a:rPr lang="en-US" dirty="0"/>
              <a:t>changes in competitive scenario also give rise to numerous entrepreneur opportunities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Changes in quantitative </a:t>
            </a:r>
            <a:r>
              <a:rPr lang="en-US" dirty="0"/>
              <a:t>restrictions and tariffs to quota free and open economy </a:t>
            </a:r>
            <a:r>
              <a:rPr lang="en-US" dirty="0" smtClean="0"/>
              <a:t>with a </a:t>
            </a:r>
            <a:r>
              <a:rPr lang="en-US" dirty="0"/>
              <a:t>liberalized financial </a:t>
            </a:r>
            <a:r>
              <a:rPr lang="en-US" dirty="0" smtClean="0"/>
              <a:t>market offer conducive environment for entrepreneurs. </a:t>
            </a:r>
          </a:p>
          <a:p>
            <a:pPr lvl="1"/>
            <a:endParaRPr lang="en-IN" dirty="0"/>
          </a:p>
          <a:p>
            <a:pPr lvl="1"/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205</TotalTime>
  <Words>1138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ASSESSING OVERALL BUSINESS ENVIRONMENT IN INDIAN ECONOMY </vt:lpstr>
      <vt:lpstr>Slide 2</vt:lpstr>
      <vt:lpstr>Nature of modern business</vt:lpstr>
      <vt:lpstr>Characteristic Features of Indian Economy </vt:lpstr>
      <vt:lpstr>Business environment</vt:lpstr>
      <vt:lpstr>Macro environmental factors</vt:lpstr>
      <vt:lpstr>Macro environmental factors</vt:lpstr>
      <vt:lpstr>Macro environmental factors</vt:lpstr>
      <vt:lpstr>Assessing Overall Business Environment in India </vt:lpstr>
      <vt:lpstr>Indian social, political and economic systems: implication for decision making by individual entrepreneurs</vt:lpstr>
      <vt:lpstr>Slide 11</vt:lpstr>
      <vt:lpstr>Major Socio cultural variables of Indian Culture </vt:lpstr>
      <vt:lpstr>Micro Environmental Factors</vt:lpstr>
      <vt:lpstr>Environmental factors in decision making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OVERALL BUSINESS ENVIRONMENT IN INDIAN ECONOMY</dc:title>
  <dc:creator>My</dc:creator>
  <cp:lastModifiedBy>My</cp:lastModifiedBy>
  <cp:revision>30</cp:revision>
  <dcterms:created xsi:type="dcterms:W3CDTF">2020-03-28T11:52:41Z</dcterms:created>
  <dcterms:modified xsi:type="dcterms:W3CDTF">2020-03-29T13:30:45Z</dcterms:modified>
</cp:coreProperties>
</file>