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7" r:id="rId2"/>
    <p:sldId id="284" r:id="rId3"/>
    <p:sldId id="285" r:id="rId4"/>
    <p:sldId id="286" r:id="rId5"/>
    <p:sldId id="360" r:id="rId6"/>
    <p:sldId id="308" r:id="rId7"/>
    <p:sldId id="309" r:id="rId8"/>
    <p:sldId id="365" r:id="rId9"/>
    <p:sldId id="366" r:id="rId10"/>
    <p:sldId id="310" r:id="rId11"/>
    <p:sldId id="311" r:id="rId12"/>
    <p:sldId id="367" r:id="rId13"/>
    <p:sldId id="313" r:id="rId14"/>
    <p:sldId id="314" r:id="rId15"/>
    <p:sldId id="350" r:id="rId16"/>
    <p:sldId id="315" r:id="rId17"/>
    <p:sldId id="316" r:id="rId18"/>
    <p:sldId id="348" r:id="rId19"/>
    <p:sldId id="317" r:id="rId20"/>
    <p:sldId id="347" r:id="rId21"/>
    <p:sldId id="318" r:id="rId22"/>
    <p:sldId id="319" r:id="rId23"/>
    <p:sldId id="320" r:id="rId24"/>
    <p:sldId id="321" r:id="rId25"/>
    <p:sldId id="322" r:id="rId26"/>
    <p:sldId id="259" r:id="rId27"/>
    <p:sldId id="258" r:id="rId28"/>
    <p:sldId id="260" r:id="rId29"/>
    <p:sldId id="261" r:id="rId30"/>
    <p:sldId id="262" r:id="rId31"/>
    <p:sldId id="263" r:id="rId32"/>
    <p:sldId id="277" r:id="rId33"/>
    <p:sldId id="278" r:id="rId34"/>
    <p:sldId id="282" r:id="rId35"/>
    <p:sldId id="279" r:id="rId36"/>
    <p:sldId id="280" r:id="rId37"/>
    <p:sldId id="281" r:id="rId38"/>
    <p:sldId id="264" r:id="rId39"/>
    <p:sldId id="265" r:id="rId40"/>
    <p:sldId id="266" r:id="rId41"/>
    <p:sldId id="267" r:id="rId42"/>
    <p:sldId id="268" r:id="rId43"/>
    <p:sldId id="269" r:id="rId44"/>
    <p:sldId id="270" r:id="rId45"/>
    <p:sldId id="271" r:id="rId46"/>
    <p:sldId id="272" r:id="rId47"/>
    <p:sldId id="283" r:id="rId48"/>
    <p:sldId id="273" r:id="rId49"/>
    <p:sldId id="274" r:id="rId50"/>
    <p:sldId id="275" r:id="rId51"/>
    <p:sldId id="276"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8825E0-856C-4D5B-8B68-FA532AFF52FA}" type="datetimeFigureOut">
              <a:rPr lang="en-US" smtClean="0"/>
              <a:t>4/21/2020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1555D1-F0D7-4FE1-AA38-67ED5B2CDED8}" type="slidenum">
              <a:rPr lang="en-US" smtClean="0"/>
              <a:t>‹#›</a:t>
            </a:fld>
            <a:endParaRPr lang="en-US"/>
          </a:p>
        </p:txBody>
      </p:sp>
    </p:spTree>
    <p:extLst>
      <p:ext uri="{BB962C8B-B14F-4D97-AF65-F5344CB8AC3E}">
        <p14:creationId xmlns:p14="http://schemas.microsoft.com/office/powerpoint/2010/main" val="2964442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85B9AA-A00C-4D61-9CEA-496B362D5D07}" type="slidenum">
              <a:rPr lang="en-US" smtClean="0"/>
              <a:t>6</a:t>
            </a:fld>
            <a:endParaRPr lang="en-US"/>
          </a:p>
        </p:txBody>
      </p:sp>
    </p:spTree>
    <p:extLst>
      <p:ext uri="{BB962C8B-B14F-4D97-AF65-F5344CB8AC3E}">
        <p14:creationId xmlns:p14="http://schemas.microsoft.com/office/powerpoint/2010/main" val="847758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85B9AA-A00C-4D61-9CEA-496B362D5D07}" type="slidenum">
              <a:rPr lang="en-US" smtClean="0"/>
              <a:t>14</a:t>
            </a:fld>
            <a:endParaRPr lang="en-US"/>
          </a:p>
        </p:txBody>
      </p:sp>
    </p:spTree>
    <p:extLst>
      <p:ext uri="{BB962C8B-B14F-4D97-AF65-F5344CB8AC3E}">
        <p14:creationId xmlns:p14="http://schemas.microsoft.com/office/powerpoint/2010/main" val="3449411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85B9AA-A00C-4D61-9CEA-496B362D5D07}" type="slidenum">
              <a:rPr lang="en-US" smtClean="0"/>
              <a:t>19</a:t>
            </a:fld>
            <a:endParaRPr lang="en-US"/>
          </a:p>
        </p:txBody>
      </p:sp>
    </p:spTree>
    <p:extLst>
      <p:ext uri="{BB962C8B-B14F-4D97-AF65-F5344CB8AC3E}">
        <p14:creationId xmlns:p14="http://schemas.microsoft.com/office/powerpoint/2010/main" val="440447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07AE3-F5A3-4FE5-ABED-9AB5702318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CA3317-BBB0-487F-A27C-D37BEECD1C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F4AFBE-888D-4CFB-B854-9D5B5A1CECCC}"/>
              </a:ext>
            </a:extLst>
          </p:cNvPr>
          <p:cNvSpPr>
            <a:spLocks noGrp="1"/>
          </p:cNvSpPr>
          <p:nvPr>
            <p:ph type="dt" sz="half" idx="10"/>
          </p:nvPr>
        </p:nvSpPr>
        <p:spPr/>
        <p:txBody>
          <a:bodyPr/>
          <a:lstStyle/>
          <a:p>
            <a:fld id="{9DCB7C79-5ED4-4858-B330-E3C5564C7332}" type="datetimeFigureOut">
              <a:rPr lang="en-US" smtClean="0"/>
              <a:t>4/21/2020</a:t>
            </a:fld>
            <a:endParaRPr lang="en-US"/>
          </a:p>
        </p:txBody>
      </p:sp>
      <p:sp>
        <p:nvSpPr>
          <p:cNvPr id="5" name="Footer Placeholder 4">
            <a:extLst>
              <a:ext uri="{FF2B5EF4-FFF2-40B4-BE49-F238E27FC236}">
                <a16:creationId xmlns:a16="http://schemas.microsoft.com/office/drawing/2014/main" id="{65CF0B4E-B0F7-4FAC-A29D-DE9279FA4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E98175-7424-4AC5-ADAC-0B7FFFC794AA}"/>
              </a:ext>
            </a:extLst>
          </p:cNvPr>
          <p:cNvSpPr>
            <a:spLocks noGrp="1"/>
          </p:cNvSpPr>
          <p:nvPr>
            <p:ph type="sldNum" sz="quarter" idx="12"/>
          </p:nvPr>
        </p:nvSpPr>
        <p:spPr/>
        <p:txBody>
          <a:bodyPr/>
          <a:lstStyle/>
          <a:p>
            <a:fld id="{0E61D297-052F-4AFD-87EA-A7EDB21B0EEF}" type="slidenum">
              <a:rPr lang="en-US" smtClean="0"/>
              <a:t>‹#›</a:t>
            </a:fld>
            <a:endParaRPr lang="en-US"/>
          </a:p>
        </p:txBody>
      </p:sp>
    </p:spTree>
    <p:extLst>
      <p:ext uri="{BB962C8B-B14F-4D97-AF65-F5344CB8AC3E}">
        <p14:creationId xmlns:p14="http://schemas.microsoft.com/office/powerpoint/2010/main" val="654559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EFECD-C821-4BA9-A8DF-58E2E88A32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01F436-451A-4BC9-8371-0AA686471BA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D70981-9BB7-483F-970F-57B52D067835}"/>
              </a:ext>
            </a:extLst>
          </p:cNvPr>
          <p:cNvSpPr>
            <a:spLocks noGrp="1"/>
          </p:cNvSpPr>
          <p:nvPr>
            <p:ph type="dt" sz="half" idx="10"/>
          </p:nvPr>
        </p:nvSpPr>
        <p:spPr/>
        <p:txBody>
          <a:bodyPr/>
          <a:lstStyle/>
          <a:p>
            <a:fld id="{9DCB7C79-5ED4-4858-B330-E3C5564C7332}" type="datetimeFigureOut">
              <a:rPr lang="en-US" smtClean="0"/>
              <a:t>4/21/2020</a:t>
            </a:fld>
            <a:endParaRPr lang="en-US"/>
          </a:p>
        </p:txBody>
      </p:sp>
      <p:sp>
        <p:nvSpPr>
          <p:cNvPr id="5" name="Footer Placeholder 4">
            <a:extLst>
              <a:ext uri="{FF2B5EF4-FFF2-40B4-BE49-F238E27FC236}">
                <a16:creationId xmlns:a16="http://schemas.microsoft.com/office/drawing/2014/main" id="{48715820-E5A0-4C6C-8976-AA878BD25E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C7CE7B-18C5-4256-A616-3783D29DE491}"/>
              </a:ext>
            </a:extLst>
          </p:cNvPr>
          <p:cNvSpPr>
            <a:spLocks noGrp="1"/>
          </p:cNvSpPr>
          <p:nvPr>
            <p:ph type="sldNum" sz="quarter" idx="12"/>
          </p:nvPr>
        </p:nvSpPr>
        <p:spPr/>
        <p:txBody>
          <a:bodyPr/>
          <a:lstStyle/>
          <a:p>
            <a:fld id="{0E61D297-052F-4AFD-87EA-A7EDB21B0EEF}" type="slidenum">
              <a:rPr lang="en-US" smtClean="0"/>
              <a:t>‹#›</a:t>
            </a:fld>
            <a:endParaRPr lang="en-US"/>
          </a:p>
        </p:txBody>
      </p:sp>
    </p:spTree>
    <p:extLst>
      <p:ext uri="{BB962C8B-B14F-4D97-AF65-F5344CB8AC3E}">
        <p14:creationId xmlns:p14="http://schemas.microsoft.com/office/powerpoint/2010/main" val="1688533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198C01-C929-48A1-B47C-084A409C46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B31E11-459B-4CED-B5E2-4124F9C22B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F3A84-0622-4BA5-AC80-607C9EE38D58}"/>
              </a:ext>
            </a:extLst>
          </p:cNvPr>
          <p:cNvSpPr>
            <a:spLocks noGrp="1"/>
          </p:cNvSpPr>
          <p:nvPr>
            <p:ph type="dt" sz="half" idx="10"/>
          </p:nvPr>
        </p:nvSpPr>
        <p:spPr/>
        <p:txBody>
          <a:bodyPr/>
          <a:lstStyle/>
          <a:p>
            <a:fld id="{9DCB7C79-5ED4-4858-B330-E3C5564C7332}" type="datetimeFigureOut">
              <a:rPr lang="en-US" smtClean="0"/>
              <a:t>4/21/2020</a:t>
            </a:fld>
            <a:endParaRPr lang="en-US"/>
          </a:p>
        </p:txBody>
      </p:sp>
      <p:sp>
        <p:nvSpPr>
          <p:cNvPr id="5" name="Footer Placeholder 4">
            <a:extLst>
              <a:ext uri="{FF2B5EF4-FFF2-40B4-BE49-F238E27FC236}">
                <a16:creationId xmlns:a16="http://schemas.microsoft.com/office/drawing/2014/main" id="{789456D1-8A1F-4CBD-ABA5-D1E16EE238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7D10F-9185-4BC6-807D-B5113EEF40C0}"/>
              </a:ext>
            </a:extLst>
          </p:cNvPr>
          <p:cNvSpPr>
            <a:spLocks noGrp="1"/>
          </p:cNvSpPr>
          <p:nvPr>
            <p:ph type="sldNum" sz="quarter" idx="12"/>
          </p:nvPr>
        </p:nvSpPr>
        <p:spPr/>
        <p:txBody>
          <a:bodyPr/>
          <a:lstStyle/>
          <a:p>
            <a:fld id="{0E61D297-052F-4AFD-87EA-A7EDB21B0EEF}" type="slidenum">
              <a:rPr lang="en-US" smtClean="0"/>
              <a:t>‹#›</a:t>
            </a:fld>
            <a:endParaRPr lang="en-US"/>
          </a:p>
        </p:txBody>
      </p:sp>
    </p:spTree>
    <p:extLst>
      <p:ext uri="{BB962C8B-B14F-4D97-AF65-F5344CB8AC3E}">
        <p14:creationId xmlns:p14="http://schemas.microsoft.com/office/powerpoint/2010/main" val="151874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118F9-9364-4BBE-8266-1B7163A496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7813D8-BDFA-49A9-88DB-5C6974EDD4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63195A-AB8D-4495-931C-5E1E64B07830}"/>
              </a:ext>
            </a:extLst>
          </p:cNvPr>
          <p:cNvSpPr>
            <a:spLocks noGrp="1"/>
          </p:cNvSpPr>
          <p:nvPr>
            <p:ph type="dt" sz="half" idx="10"/>
          </p:nvPr>
        </p:nvSpPr>
        <p:spPr/>
        <p:txBody>
          <a:bodyPr/>
          <a:lstStyle/>
          <a:p>
            <a:fld id="{9DCB7C79-5ED4-4858-B330-E3C5564C7332}" type="datetimeFigureOut">
              <a:rPr lang="en-US" smtClean="0"/>
              <a:t>4/21/2020</a:t>
            </a:fld>
            <a:endParaRPr lang="en-US"/>
          </a:p>
        </p:txBody>
      </p:sp>
      <p:sp>
        <p:nvSpPr>
          <p:cNvPr id="5" name="Footer Placeholder 4">
            <a:extLst>
              <a:ext uri="{FF2B5EF4-FFF2-40B4-BE49-F238E27FC236}">
                <a16:creationId xmlns:a16="http://schemas.microsoft.com/office/drawing/2014/main" id="{686D22AB-5455-482A-A93C-6A61A2F14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5378DA-8E9C-40F7-8C57-39955A0B05D8}"/>
              </a:ext>
            </a:extLst>
          </p:cNvPr>
          <p:cNvSpPr>
            <a:spLocks noGrp="1"/>
          </p:cNvSpPr>
          <p:nvPr>
            <p:ph type="sldNum" sz="quarter" idx="12"/>
          </p:nvPr>
        </p:nvSpPr>
        <p:spPr/>
        <p:txBody>
          <a:bodyPr/>
          <a:lstStyle/>
          <a:p>
            <a:fld id="{0E61D297-052F-4AFD-87EA-A7EDB21B0EEF}" type="slidenum">
              <a:rPr lang="en-US" smtClean="0"/>
              <a:t>‹#›</a:t>
            </a:fld>
            <a:endParaRPr lang="en-US"/>
          </a:p>
        </p:txBody>
      </p:sp>
    </p:spTree>
    <p:extLst>
      <p:ext uri="{BB962C8B-B14F-4D97-AF65-F5344CB8AC3E}">
        <p14:creationId xmlns:p14="http://schemas.microsoft.com/office/powerpoint/2010/main" val="103524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B612-8AA1-44BD-83F6-1B3E855703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8B0AE5-A55E-428D-8FD8-DC99FED938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06E59D0-4EBF-44C9-BFE6-61150DB76114}"/>
              </a:ext>
            </a:extLst>
          </p:cNvPr>
          <p:cNvSpPr>
            <a:spLocks noGrp="1"/>
          </p:cNvSpPr>
          <p:nvPr>
            <p:ph type="dt" sz="half" idx="10"/>
          </p:nvPr>
        </p:nvSpPr>
        <p:spPr/>
        <p:txBody>
          <a:bodyPr/>
          <a:lstStyle/>
          <a:p>
            <a:fld id="{9DCB7C79-5ED4-4858-B330-E3C5564C7332}" type="datetimeFigureOut">
              <a:rPr lang="en-US" smtClean="0"/>
              <a:t>4/21/2020</a:t>
            </a:fld>
            <a:endParaRPr lang="en-US"/>
          </a:p>
        </p:txBody>
      </p:sp>
      <p:sp>
        <p:nvSpPr>
          <p:cNvPr id="5" name="Footer Placeholder 4">
            <a:extLst>
              <a:ext uri="{FF2B5EF4-FFF2-40B4-BE49-F238E27FC236}">
                <a16:creationId xmlns:a16="http://schemas.microsoft.com/office/drawing/2014/main" id="{02BDD514-CB7E-4D15-B891-461956894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F723B8-17B5-4812-9010-15B832EEA63F}"/>
              </a:ext>
            </a:extLst>
          </p:cNvPr>
          <p:cNvSpPr>
            <a:spLocks noGrp="1"/>
          </p:cNvSpPr>
          <p:nvPr>
            <p:ph type="sldNum" sz="quarter" idx="12"/>
          </p:nvPr>
        </p:nvSpPr>
        <p:spPr/>
        <p:txBody>
          <a:bodyPr/>
          <a:lstStyle/>
          <a:p>
            <a:fld id="{0E61D297-052F-4AFD-87EA-A7EDB21B0EEF}" type="slidenum">
              <a:rPr lang="en-US" smtClean="0"/>
              <a:t>‹#›</a:t>
            </a:fld>
            <a:endParaRPr lang="en-US"/>
          </a:p>
        </p:txBody>
      </p:sp>
    </p:spTree>
    <p:extLst>
      <p:ext uri="{BB962C8B-B14F-4D97-AF65-F5344CB8AC3E}">
        <p14:creationId xmlns:p14="http://schemas.microsoft.com/office/powerpoint/2010/main" val="324785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74B1-7650-4AE1-8DFE-09D4FD521C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1B7374-5CEE-41AC-9C3D-7B2B0851E1E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050566-CDFA-4A8A-B369-0D5A5FA68C8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5AD9B1-C526-436F-9432-A2C09F635A13}"/>
              </a:ext>
            </a:extLst>
          </p:cNvPr>
          <p:cNvSpPr>
            <a:spLocks noGrp="1"/>
          </p:cNvSpPr>
          <p:nvPr>
            <p:ph type="dt" sz="half" idx="10"/>
          </p:nvPr>
        </p:nvSpPr>
        <p:spPr/>
        <p:txBody>
          <a:bodyPr/>
          <a:lstStyle/>
          <a:p>
            <a:fld id="{9DCB7C79-5ED4-4858-B330-E3C5564C7332}" type="datetimeFigureOut">
              <a:rPr lang="en-US" smtClean="0"/>
              <a:t>4/21/2020</a:t>
            </a:fld>
            <a:endParaRPr lang="en-US"/>
          </a:p>
        </p:txBody>
      </p:sp>
      <p:sp>
        <p:nvSpPr>
          <p:cNvPr id="6" name="Footer Placeholder 5">
            <a:extLst>
              <a:ext uri="{FF2B5EF4-FFF2-40B4-BE49-F238E27FC236}">
                <a16:creationId xmlns:a16="http://schemas.microsoft.com/office/drawing/2014/main" id="{D181878A-B38A-4DC9-A8C0-E357F7C855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DE6AED-1B98-4B94-9054-4D5BD91E5622}"/>
              </a:ext>
            </a:extLst>
          </p:cNvPr>
          <p:cNvSpPr>
            <a:spLocks noGrp="1"/>
          </p:cNvSpPr>
          <p:nvPr>
            <p:ph type="sldNum" sz="quarter" idx="12"/>
          </p:nvPr>
        </p:nvSpPr>
        <p:spPr/>
        <p:txBody>
          <a:bodyPr/>
          <a:lstStyle/>
          <a:p>
            <a:fld id="{0E61D297-052F-4AFD-87EA-A7EDB21B0EEF}" type="slidenum">
              <a:rPr lang="en-US" smtClean="0"/>
              <a:t>‹#›</a:t>
            </a:fld>
            <a:endParaRPr lang="en-US"/>
          </a:p>
        </p:txBody>
      </p:sp>
    </p:spTree>
    <p:extLst>
      <p:ext uri="{BB962C8B-B14F-4D97-AF65-F5344CB8AC3E}">
        <p14:creationId xmlns:p14="http://schemas.microsoft.com/office/powerpoint/2010/main" val="2247773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027FA-9651-4B12-8C9E-8ED8EFC994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9A95E9-D9E7-436D-8681-810F4E5521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FE1ACE-38A3-4249-B646-914FB64DC48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DB2BAF-F686-4A65-A1A8-CA6BDF029E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CF97E96-6B23-4B8F-9A20-867229A9300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CBB893-4F7B-4483-9C51-93B70CD3D810}"/>
              </a:ext>
            </a:extLst>
          </p:cNvPr>
          <p:cNvSpPr>
            <a:spLocks noGrp="1"/>
          </p:cNvSpPr>
          <p:nvPr>
            <p:ph type="dt" sz="half" idx="10"/>
          </p:nvPr>
        </p:nvSpPr>
        <p:spPr/>
        <p:txBody>
          <a:bodyPr/>
          <a:lstStyle/>
          <a:p>
            <a:fld id="{9DCB7C79-5ED4-4858-B330-E3C5564C7332}" type="datetimeFigureOut">
              <a:rPr lang="en-US" smtClean="0"/>
              <a:t>4/21/2020</a:t>
            </a:fld>
            <a:endParaRPr lang="en-US"/>
          </a:p>
        </p:txBody>
      </p:sp>
      <p:sp>
        <p:nvSpPr>
          <p:cNvPr id="8" name="Footer Placeholder 7">
            <a:extLst>
              <a:ext uri="{FF2B5EF4-FFF2-40B4-BE49-F238E27FC236}">
                <a16:creationId xmlns:a16="http://schemas.microsoft.com/office/drawing/2014/main" id="{06A39F80-EDE9-467E-922A-B512091195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351689-4BCD-4EC2-881F-2671AE78D310}"/>
              </a:ext>
            </a:extLst>
          </p:cNvPr>
          <p:cNvSpPr>
            <a:spLocks noGrp="1"/>
          </p:cNvSpPr>
          <p:nvPr>
            <p:ph type="sldNum" sz="quarter" idx="12"/>
          </p:nvPr>
        </p:nvSpPr>
        <p:spPr/>
        <p:txBody>
          <a:bodyPr/>
          <a:lstStyle/>
          <a:p>
            <a:fld id="{0E61D297-052F-4AFD-87EA-A7EDB21B0EEF}" type="slidenum">
              <a:rPr lang="en-US" smtClean="0"/>
              <a:t>‹#›</a:t>
            </a:fld>
            <a:endParaRPr lang="en-US"/>
          </a:p>
        </p:txBody>
      </p:sp>
    </p:spTree>
    <p:extLst>
      <p:ext uri="{BB962C8B-B14F-4D97-AF65-F5344CB8AC3E}">
        <p14:creationId xmlns:p14="http://schemas.microsoft.com/office/powerpoint/2010/main" val="243431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9D2BC-28EB-4F7B-8FE1-7C94A78963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B3948C-51B7-455C-A4D0-F9A1725FE44D}"/>
              </a:ext>
            </a:extLst>
          </p:cNvPr>
          <p:cNvSpPr>
            <a:spLocks noGrp="1"/>
          </p:cNvSpPr>
          <p:nvPr>
            <p:ph type="dt" sz="half" idx="10"/>
          </p:nvPr>
        </p:nvSpPr>
        <p:spPr/>
        <p:txBody>
          <a:bodyPr/>
          <a:lstStyle/>
          <a:p>
            <a:fld id="{9DCB7C79-5ED4-4858-B330-E3C5564C7332}" type="datetimeFigureOut">
              <a:rPr lang="en-US" smtClean="0"/>
              <a:t>4/21/2020</a:t>
            </a:fld>
            <a:endParaRPr lang="en-US"/>
          </a:p>
        </p:txBody>
      </p:sp>
      <p:sp>
        <p:nvSpPr>
          <p:cNvPr id="4" name="Footer Placeholder 3">
            <a:extLst>
              <a:ext uri="{FF2B5EF4-FFF2-40B4-BE49-F238E27FC236}">
                <a16:creationId xmlns:a16="http://schemas.microsoft.com/office/drawing/2014/main" id="{E6C44825-9E95-4FB9-85D3-A999409AA0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41C9EE-5352-4EA6-84B8-44662910B230}"/>
              </a:ext>
            </a:extLst>
          </p:cNvPr>
          <p:cNvSpPr>
            <a:spLocks noGrp="1"/>
          </p:cNvSpPr>
          <p:nvPr>
            <p:ph type="sldNum" sz="quarter" idx="12"/>
          </p:nvPr>
        </p:nvSpPr>
        <p:spPr/>
        <p:txBody>
          <a:bodyPr/>
          <a:lstStyle/>
          <a:p>
            <a:fld id="{0E61D297-052F-4AFD-87EA-A7EDB21B0EEF}" type="slidenum">
              <a:rPr lang="en-US" smtClean="0"/>
              <a:t>‹#›</a:t>
            </a:fld>
            <a:endParaRPr lang="en-US"/>
          </a:p>
        </p:txBody>
      </p:sp>
    </p:spTree>
    <p:extLst>
      <p:ext uri="{BB962C8B-B14F-4D97-AF65-F5344CB8AC3E}">
        <p14:creationId xmlns:p14="http://schemas.microsoft.com/office/powerpoint/2010/main" val="3986880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945CA3-B2A3-4013-A049-75D3C3E5AD33}"/>
              </a:ext>
            </a:extLst>
          </p:cNvPr>
          <p:cNvSpPr>
            <a:spLocks noGrp="1"/>
          </p:cNvSpPr>
          <p:nvPr>
            <p:ph type="dt" sz="half" idx="10"/>
          </p:nvPr>
        </p:nvSpPr>
        <p:spPr/>
        <p:txBody>
          <a:bodyPr/>
          <a:lstStyle/>
          <a:p>
            <a:fld id="{9DCB7C79-5ED4-4858-B330-E3C5564C7332}" type="datetimeFigureOut">
              <a:rPr lang="en-US" smtClean="0"/>
              <a:t>4/21/2020</a:t>
            </a:fld>
            <a:endParaRPr lang="en-US"/>
          </a:p>
        </p:txBody>
      </p:sp>
      <p:sp>
        <p:nvSpPr>
          <p:cNvPr id="3" name="Footer Placeholder 2">
            <a:extLst>
              <a:ext uri="{FF2B5EF4-FFF2-40B4-BE49-F238E27FC236}">
                <a16:creationId xmlns:a16="http://schemas.microsoft.com/office/drawing/2014/main" id="{41239AFB-FCAD-4AE1-B599-4DF1F6E56D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4632E9-BC39-4B71-B106-8B8E2EEC92D0}"/>
              </a:ext>
            </a:extLst>
          </p:cNvPr>
          <p:cNvSpPr>
            <a:spLocks noGrp="1"/>
          </p:cNvSpPr>
          <p:nvPr>
            <p:ph type="sldNum" sz="quarter" idx="12"/>
          </p:nvPr>
        </p:nvSpPr>
        <p:spPr/>
        <p:txBody>
          <a:bodyPr/>
          <a:lstStyle/>
          <a:p>
            <a:fld id="{0E61D297-052F-4AFD-87EA-A7EDB21B0EEF}" type="slidenum">
              <a:rPr lang="en-US" smtClean="0"/>
              <a:t>‹#›</a:t>
            </a:fld>
            <a:endParaRPr lang="en-US"/>
          </a:p>
        </p:txBody>
      </p:sp>
    </p:spTree>
    <p:extLst>
      <p:ext uri="{BB962C8B-B14F-4D97-AF65-F5344CB8AC3E}">
        <p14:creationId xmlns:p14="http://schemas.microsoft.com/office/powerpoint/2010/main" val="4158843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549FD-DF3E-44AD-931B-7FCFF6302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B38556-E334-4343-A979-46643FAB3A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21B343-1956-4B4C-B760-5E08B4767F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CF7407-438E-4B00-B9BA-EFD56A963134}"/>
              </a:ext>
            </a:extLst>
          </p:cNvPr>
          <p:cNvSpPr>
            <a:spLocks noGrp="1"/>
          </p:cNvSpPr>
          <p:nvPr>
            <p:ph type="dt" sz="half" idx="10"/>
          </p:nvPr>
        </p:nvSpPr>
        <p:spPr/>
        <p:txBody>
          <a:bodyPr/>
          <a:lstStyle/>
          <a:p>
            <a:fld id="{9DCB7C79-5ED4-4858-B330-E3C5564C7332}" type="datetimeFigureOut">
              <a:rPr lang="en-US" smtClean="0"/>
              <a:t>4/21/2020</a:t>
            </a:fld>
            <a:endParaRPr lang="en-US"/>
          </a:p>
        </p:txBody>
      </p:sp>
      <p:sp>
        <p:nvSpPr>
          <p:cNvPr id="6" name="Footer Placeholder 5">
            <a:extLst>
              <a:ext uri="{FF2B5EF4-FFF2-40B4-BE49-F238E27FC236}">
                <a16:creationId xmlns:a16="http://schemas.microsoft.com/office/drawing/2014/main" id="{B69DB1DB-E9B0-409B-B10E-03CF81D4F3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016121-57DA-4223-AB2F-EB8F91A7D706}"/>
              </a:ext>
            </a:extLst>
          </p:cNvPr>
          <p:cNvSpPr>
            <a:spLocks noGrp="1"/>
          </p:cNvSpPr>
          <p:nvPr>
            <p:ph type="sldNum" sz="quarter" idx="12"/>
          </p:nvPr>
        </p:nvSpPr>
        <p:spPr/>
        <p:txBody>
          <a:bodyPr/>
          <a:lstStyle/>
          <a:p>
            <a:fld id="{0E61D297-052F-4AFD-87EA-A7EDB21B0EEF}" type="slidenum">
              <a:rPr lang="en-US" smtClean="0"/>
              <a:t>‹#›</a:t>
            </a:fld>
            <a:endParaRPr lang="en-US"/>
          </a:p>
        </p:txBody>
      </p:sp>
    </p:spTree>
    <p:extLst>
      <p:ext uri="{BB962C8B-B14F-4D97-AF65-F5344CB8AC3E}">
        <p14:creationId xmlns:p14="http://schemas.microsoft.com/office/powerpoint/2010/main" val="3432175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087E4-C479-4D08-B400-5CD94C3D10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6D3FF8-15FC-4F6D-B836-97E36B792F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D2FFB0-C41B-4910-BD1A-C8C59E208D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0576C6-410A-4A40-BDBD-C7DD5B45E772}"/>
              </a:ext>
            </a:extLst>
          </p:cNvPr>
          <p:cNvSpPr>
            <a:spLocks noGrp="1"/>
          </p:cNvSpPr>
          <p:nvPr>
            <p:ph type="dt" sz="half" idx="10"/>
          </p:nvPr>
        </p:nvSpPr>
        <p:spPr/>
        <p:txBody>
          <a:bodyPr/>
          <a:lstStyle/>
          <a:p>
            <a:fld id="{9DCB7C79-5ED4-4858-B330-E3C5564C7332}" type="datetimeFigureOut">
              <a:rPr lang="en-US" smtClean="0"/>
              <a:t>4/21/2020</a:t>
            </a:fld>
            <a:endParaRPr lang="en-US"/>
          </a:p>
        </p:txBody>
      </p:sp>
      <p:sp>
        <p:nvSpPr>
          <p:cNvPr id="6" name="Footer Placeholder 5">
            <a:extLst>
              <a:ext uri="{FF2B5EF4-FFF2-40B4-BE49-F238E27FC236}">
                <a16:creationId xmlns:a16="http://schemas.microsoft.com/office/drawing/2014/main" id="{9AC39223-2A2D-498F-B09A-5FD3519832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EE7CDB-F9AA-47A2-B783-DB6FCAD77D21}"/>
              </a:ext>
            </a:extLst>
          </p:cNvPr>
          <p:cNvSpPr>
            <a:spLocks noGrp="1"/>
          </p:cNvSpPr>
          <p:nvPr>
            <p:ph type="sldNum" sz="quarter" idx="12"/>
          </p:nvPr>
        </p:nvSpPr>
        <p:spPr/>
        <p:txBody>
          <a:bodyPr/>
          <a:lstStyle/>
          <a:p>
            <a:fld id="{0E61D297-052F-4AFD-87EA-A7EDB21B0EEF}" type="slidenum">
              <a:rPr lang="en-US" smtClean="0"/>
              <a:t>‹#›</a:t>
            </a:fld>
            <a:endParaRPr lang="en-US"/>
          </a:p>
        </p:txBody>
      </p:sp>
    </p:spTree>
    <p:extLst>
      <p:ext uri="{BB962C8B-B14F-4D97-AF65-F5344CB8AC3E}">
        <p14:creationId xmlns:p14="http://schemas.microsoft.com/office/powerpoint/2010/main" val="1341712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48F1B0-113E-4FF2-9FFF-09B967C6D5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6ABF6F-5A4B-4180-A5EF-E5B30CC212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CE7320-5665-4861-A2A0-A75105FC7D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B7C79-5ED4-4858-B330-E3C5564C7332}" type="datetimeFigureOut">
              <a:rPr lang="en-US" smtClean="0"/>
              <a:t>4/21/2020</a:t>
            </a:fld>
            <a:endParaRPr lang="en-US"/>
          </a:p>
        </p:txBody>
      </p:sp>
      <p:sp>
        <p:nvSpPr>
          <p:cNvPr id="5" name="Footer Placeholder 4">
            <a:extLst>
              <a:ext uri="{FF2B5EF4-FFF2-40B4-BE49-F238E27FC236}">
                <a16:creationId xmlns:a16="http://schemas.microsoft.com/office/drawing/2014/main" id="{800184D8-D32F-48B1-B8CA-B7D778B24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E1033E-4329-4D44-BAF5-B15FB8BDC2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1D297-052F-4AFD-87EA-A7EDB21B0EEF}" type="slidenum">
              <a:rPr lang="en-US" smtClean="0"/>
              <a:t>‹#›</a:t>
            </a:fld>
            <a:endParaRPr lang="en-US"/>
          </a:p>
        </p:txBody>
      </p:sp>
    </p:spTree>
    <p:extLst>
      <p:ext uri="{BB962C8B-B14F-4D97-AF65-F5344CB8AC3E}">
        <p14:creationId xmlns:p14="http://schemas.microsoft.com/office/powerpoint/2010/main" val="1453402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D5B62-A3C6-47FB-A71B-0D4975C3F922}"/>
              </a:ext>
            </a:extLst>
          </p:cNvPr>
          <p:cNvSpPr>
            <a:spLocks noGrp="1"/>
          </p:cNvSpPr>
          <p:nvPr>
            <p:ph type="title"/>
          </p:nvPr>
        </p:nvSpPr>
        <p:spPr/>
        <p:txBody>
          <a:bodyPr/>
          <a:lstStyle/>
          <a:p>
            <a:pPr algn="ctr"/>
            <a:r>
              <a:rPr lang="en-US" dirty="0"/>
              <a:t>UNIT-5 (REGIONAL SURGERY-II)</a:t>
            </a:r>
            <a:br>
              <a:rPr lang="en-US" dirty="0"/>
            </a:br>
            <a:r>
              <a:rPr lang="en-US" dirty="0"/>
              <a:t>UG COURSES</a:t>
            </a:r>
          </a:p>
        </p:txBody>
      </p:sp>
      <p:sp>
        <p:nvSpPr>
          <p:cNvPr id="3" name="Content Placeholder 2">
            <a:extLst>
              <a:ext uri="{FF2B5EF4-FFF2-40B4-BE49-F238E27FC236}">
                <a16:creationId xmlns:a16="http://schemas.microsoft.com/office/drawing/2014/main" id="{7CB6ECF1-675B-4CE1-B573-908825019658}"/>
              </a:ext>
            </a:extLst>
          </p:cNvPr>
          <p:cNvSpPr>
            <a:spLocks noGrp="1"/>
          </p:cNvSpPr>
          <p:nvPr>
            <p:ph idx="1"/>
          </p:nvPr>
        </p:nvSpPr>
        <p:spPr>
          <a:xfrm>
            <a:off x="5387926" y="4051494"/>
            <a:ext cx="5965874" cy="1885071"/>
          </a:xfrm>
        </p:spPr>
        <p:txBody>
          <a:bodyPr>
            <a:normAutofit lnSpcReduction="10000"/>
          </a:bodyPr>
          <a:lstStyle/>
          <a:p>
            <a:pPr marL="0" indent="0">
              <a:buNone/>
            </a:pPr>
            <a:r>
              <a:rPr lang="en-US" dirty="0"/>
              <a:t>    DR. MITHILESH KUMAR</a:t>
            </a:r>
          </a:p>
          <a:p>
            <a:pPr marL="0" indent="0">
              <a:buNone/>
            </a:pPr>
            <a:r>
              <a:rPr lang="en-US" dirty="0"/>
              <a:t>Assistant Professor cum Jr. Scientist</a:t>
            </a:r>
          </a:p>
          <a:p>
            <a:pPr marL="0" indent="0">
              <a:buNone/>
            </a:pPr>
            <a:r>
              <a:rPr lang="en-US" dirty="0"/>
              <a:t> Veterinary Surgery and Radiology</a:t>
            </a:r>
          </a:p>
          <a:p>
            <a:pPr marL="0" indent="0">
              <a:buNone/>
            </a:pPr>
            <a:r>
              <a:rPr lang="en-US" dirty="0"/>
              <a:t>Bihar Veterinary College, Patna-800014</a:t>
            </a:r>
          </a:p>
        </p:txBody>
      </p:sp>
    </p:spTree>
    <p:extLst>
      <p:ext uri="{BB962C8B-B14F-4D97-AF65-F5344CB8AC3E}">
        <p14:creationId xmlns:p14="http://schemas.microsoft.com/office/powerpoint/2010/main" val="1569459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374188-F5FE-4B56-937E-6BF5F1F24DAE}"/>
              </a:ext>
            </a:extLst>
          </p:cNvPr>
          <p:cNvSpPr>
            <a:spLocks noGrp="1"/>
          </p:cNvSpPr>
          <p:nvPr>
            <p:ph idx="1"/>
          </p:nvPr>
        </p:nvSpPr>
        <p:spPr>
          <a:xfrm>
            <a:off x="838200" y="829994"/>
            <a:ext cx="10515600" cy="5346969"/>
          </a:xfrm>
        </p:spPr>
        <p:txBody>
          <a:bodyPr/>
          <a:lstStyle/>
          <a:p>
            <a:r>
              <a:rPr lang="en-US" dirty="0"/>
              <a:t>The distal end is then disarticulated at the costochondral junction.</a:t>
            </a:r>
          </a:p>
          <a:p>
            <a:r>
              <a:rPr lang="en-US" dirty="0"/>
              <a:t>The pleural incision is extended dorsally and ventrally with scissors.</a:t>
            </a:r>
          </a:p>
          <a:p>
            <a:r>
              <a:rPr lang="en-US" dirty="0"/>
              <a:t>The wound is closed in layers i.e. the pleura and periosteum together, intercostal muscles and then superficial muscles and fascia together.</a:t>
            </a:r>
          </a:p>
          <a:p>
            <a:r>
              <a:rPr lang="en-US" dirty="0"/>
              <a:t>Continuous lock stich sutures using heavy chromic catgut.</a:t>
            </a:r>
          </a:p>
          <a:p>
            <a:r>
              <a:rPr lang="en-US" dirty="0"/>
              <a:t>The skin sutured routinely.</a:t>
            </a:r>
          </a:p>
          <a:p>
            <a:r>
              <a:rPr lang="en-US" dirty="0"/>
              <a:t>Split –rib technique :- </a:t>
            </a:r>
          </a:p>
          <a:p>
            <a:r>
              <a:rPr lang="en-US" dirty="0"/>
              <a:t>After exposing the rib, straight longitudinal incision is made in its center by means of an oscillating electrical bone saw.</a:t>
            </a:r>
          </a:p>
          <a:p>
            <a:r>
              <a:rPr lang="en-US" dirty="0"/>
              <a:t>The rib is then sectioned transversely at either ends of the primary incision.     </a:t>
            </a:r>
          </a:p>
          <a:p>
            <a:pPr marL="0" indent="0">
              <a:buNone/>
            </a:pPr>
            <a:endParaRPr lang="en-US" dirty="0"/>
          </a:p>
        </p:txBody>
      </p:sp>
    </p:spTree>
    <p:extLst>
      <p:ext uri="{BB962C8B-B14F-4D97-AF65-F5344CB8AC3E}">
        <p14:creationId xmlns:p14="http://schemas.microsoft.com/office/powerpoint/2010/main" val="3237749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1330C6-1A86-45F7-9F98-9144548DA4AA}"/>
              </a:ext>
            </a:extLst>
          </p:cNvPr>
          <p:cNvSpPr>
            <a:spLocks noGrp="1"/>
          </p:cNvSpPr>
          <p:nvPr>
            <p:ph idx="1"/>
          </p:nvPr>
        </p:nvSpPr>
        <p:spPr>
          <a:xfrm>
            <a:off x="838200" y="787791"/>
            <a:ext cx="10515600" cy="5389172"/>
          </a:xfrm>
        </p:spPr>
        <p:txBody>
          <a:bodyPr/>
          <a:lstStyle/>
          <a:p>
            <a:r>
              <a:rPr lang="en-US" dirty="0"/>
              <a:t>Closure of rib incision is accomplished by placing 4 to 5 interrupted sutures of either stainless steel wire or heavy black braided silk around the rib.</a:t>
            </a:r>
          </a:p>
          <a:p>
            <a:r>
              <a:rPr lang="en-US" dirty="0"/>
              <a:t>Muscles closed in layers and skin sutured as usual.</a:t>
            </a:r>
          </a:p>
          <a:p>
            <a:r>
              <a:rPr lang="en-US" dirty="0"/>
              <a:t>It provides maximum exposure of the pleural space without involvement of rib retractors. </a:t>
            </a:r>
          </a:p>
          <a:p>
            <a:r>
              <a:rPr lang="en-US" dirty="0"/>
              <a:t>Closure is simple and quick.</a:t>
            </a:r>
          </a:p>
          <a:p>
            <a:endParaRPr lang="en-US" dirty="0"/>
          </a:p>
        </p:txBody>
      </p:sp>
    </p:spTree>
    <p:extLst>
      <p:ext uri="{BB962C8B-B14F-4D97-AF65-F5344CB8AC3E}">
        <p14:creationId xmlns:p14="http://schemas.microsoft.com/office/powerpoint/2010/main" val="2553895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D487162-2767-4DCE-870C-D9E3582B404A}"/>
              </a:ext>
            </a:extLst>
          </p:cNvPr>
          <p:cNvSpPr>
            <a:spLocks noGrp="1"/>
          </p:cNvSpPr>
          <p:nvPr>
            <p:ph idx="1"/>
          </p:nvPr>
        </p:nvSpPr>
        <p:spPr>
          <a:xfrm>
            <a:off x="838200" y="914400"/>
            <a:ext cx="10515600" cy="5262563"/>
          </a:xfrm>
        </p:spPr>
        <p:txBody>
          <a:bodyPr/>
          <a:lstStyle/>
          <a:p>
            <a:r>
              <a:rPr lang="en-US" dirty="0"/>
              <a:t>SURGICAL APPROACH OF THORACIC CAVITY IN BOVINE</a:t>
            </a:r>
          </a:p>
          <a:p>
            <a:r>
              <a:rPr lang="en-US" dirty="0"/>
              <a:t>Thoracocentesis                                        5</a:t>
            </a:r>
            <a:r>
              <a:rPr lang="en-US" baseline="30000" dirty="0"/>
              <a:t>th</a:t>
            </a:r>
            <a:r>
              <a:rPr lang="en-US" dirty="0"/>
              <a:t> to 7</a:t>
            </a:r>
            <a:r>
              <a:rPr lang="en-US" baseline="30000" dirty="0"/>
              <a:t>th</a:t>
            </a:r>
            <a:r>
              <a:rPr lang="en-US" dirty="0"/>
              <a:t> intercostal space </a:t>
            </a:r>
          </a:p>
          <a:p>
            <a:r>
              <a:rPr lang="en-US" dirty="0"/>
              <a:t>Drainage of pericardial sac                      5</a:t>
            </a:r>
            <a:r>
              <a:rPr lang="en-US" baseline="30000" dirty="0"/>
              <a:t>th</a:t>
            </a:r>
            <a:r>
              <a:rPr lang="en-US" dirty="0"/>
              <a:t> Intercostal space or 5</a:t>
            </a:r>
            <a:r>
              <a:rPr lang="en-US" baseline="30000" dirty="0"/>
              <a:t>th</a:t>
            </a:r>
            <a:r>
              <a:rPr lang="en-US" dirty="0"/>
              <a:t> rib</a:t>
            </a:r>
          </a:p>
          <a:p>
            <a:r>
              <a:rPr lang="en-US" dirty="0"/>
              <a:t>Pericardiectomy/ Pericardiotomy          5</a:t>
            </a:r>
            <a:r>
              <a:rPr lang="en-US" baseline="30000" dirty="0"/>
              <a:t>th</a:t>
            </a:r>
            <a:r>
              <a:rPr lang="en-US" dirty="0"/>
              <a:t> rib</a:t>
            </a:r>
          </a:p>
          <a:p>
            <a:r>
              <a:rPr lang="en-US" dirty="0"/>
              <a:t>Diaphragmatic herniorrhaphy                6</a:t>
            </a:r>
            <a:r>
              <a:rPr lang="en-US" baseline="30000" dirty="0"/>
              <a:t>th</a:t>
            </a:r>
            <a:r>
              <a:rPr lang="en-US" dirty="0"/>
              <a:t> or 7</a:t>
            </a:r>
            <a:r>
              <a:rPr lang="en-US" baseline="30000" dirty="0"/>
              <a:t>th</a:t>
            </a:r>
            <a:r>
              <a:rPr lang="en-US" dirty="0"/>
              <a:t> rib </a:t>
            </a:r>
          </a:p>
          <a:p>
            <a:r>
              <a:rPr lang="en-US" dirty="0"/>
              <a:t>Diaphragmatic abscess                            7</a:t>
            </a:r>
            <a:r>
              <a:rPr lang="en-US" baseline="30000" dirty="0"/>
              <a:t>th</a:t>
            </a:r>
            <a:r>
              <a:rPr lang="en-US" dirty="0"/>
              <a:t> rib</a:t>
            </a:r>
          </a:p>
          <a:p>
            <a:r>
              <a:rPr lang="en-US" dirty="0"/>
              <a:t>Pneumonectomy                                       5</a:t>
            </a:r>
            <a:r>
              <a:rPr lang="en-US" baseline="30000" dirty="0"/>
              <a:t>th</a:t>
            </a:r>
            <a:r>
              <a:rPr lang="en-US" dirty="0"/>
              <a:t> rib</a:t>
            </a:r>
          </a:p>
          <a:p>
            <a:pPr marL="0" indent="0">
              <a:buNone/>
            </a:pPr>
            <a:endParaRPr lang="en-US" dirty="0"/>
          </a:p>
        </p:txBody>
      </p:sp>
    </p:spTree>
    <p:extLst>
      <p:ext uri="{BB962C8B-B14F-4D97-AF65-F5344CB8AC3E}">
        <p14:creationId xmlns:p14="http://schemas.microsoft.com/office/powerpoint/2010/main" val="3550814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A35119-3AAE-430D-BD2D-E72D5CA82371}"/>
              </a:ext>
            </a:extLst>
          </p:cNvPr>
          <p:cNvSpPr>
            <a:spLocks noGrp="1"/>
          </p:cNvSpPr>
          <p:nvPr>
            <p:ph idx="1"/>
          </p:nvPr>
        </p:nvSpPr>
        <p:spPr>
          <a:xfrm>
            <a:off x="838200" y="689317"/>
            <a:ext cx="10515600" cy="5487646"/>
          </a:xfrm>
        </p:spPr>
        <p:txBody>
          <a:bodyPr>
            <a:normAutofit lnSpcReduction="10000"/>
          </a:bodyPr>
          <a:lstStyle/>
          <a:p>
            <a:r>
              <a:rPr lang="en-US" dirty="0"/>
              <a:t>THORACOCENTESIS:- indicated to collect the fluid for physical, cytological, biochemical and culture and sensitivity tests.</a:t>
            </a:r>
          </a:p>
          <a:p>
            <a:r>
              <a:rPr lang="en-US" dirty="0"/>
              <a:t>These tests help to point the cause of the effusions.</a:t>
            </a:r>
          </a:p>
          <a:p>
            <a:r>
              <a:rPr lang="en-US" dirty="0"/>
              <a:t>All aseptic precautions should be used for thoracocentesis to avoid introduction of infection.</a:t>
            </a:r>
          </a:p>
          <a:p>
            <a:r>
              <a:rPr lang="en-US" dirty="0"/>
              <a:t>Pneumothorax:- Air accumulates in the pleural space.</a:t>
            </a:r>
          </a:p>
          <a:p>
            <a:r>
              <a:rPr lang="en-US" dirty="0"/>
              <a:t>THORACIC WOUNDS: Wound occur as a result of trauma.</a:t>
            </a:r>
          </a:p>
          <a:p>
            <a:r>
              <a:rPr lang="en-US" dirty="0"/>
              <a:t>It is necessary to prevent pneumothorax and collapse of lung.</a:t>
            </a:r>
          </a:p>
          <a:p>
            <a:r>
              <a:rPr lang="en-US" dirty="0"/>
              <a:t>Rib fractures due to blow to the thoracic wall cause splinters or sharp rib ends which may penetrate the lungs to cause pneumothorax.</a:t>
            </a:r>
          </a:p>
          <a:p>
            <a:r>
              <a:rPr lang="en-US" dirty="0"/>
              <a:t>Non penetrating wounds are common.</a:t>
            </a:r>
          </a:p>
          <a:p>
            <a:pPr marL="0" indent="0">
              <a:buNone/>
            </a:pPr>
            <a:r>
              <a:rPr lang="en-US" dirty="0"/>
              <a:t>  </a:t>
            </a:r>
          </a:p>
        </p:txBody>
      </p:sp>
    </p:spTree>
    <p:extLst>
      <p:ext uri="{BB962C8B-B14F-4D97-AF65-F5344CB8AC3E}">
        <p14:creationId xmlns:p14="http://schemas.microsoft.com/office/powerpoint/2010/main" val="2982695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B32D-FD98-4A38-92B4-CABF9CF6CBEF}"/>
              </a:ext>
            </a:extLst>
          </p:cNvPr>
          <p:cNvSpPr>
            <a:spLocks noGrp="1"/>
          </p:cNvSpPr>
          <p:nvPr>
            <p:ph type="title"/>
          </p:nvPr>
        </p:nvSpPr>
        <p:spPr/>
        <p:txBody>
          <a:bodyPr/>
          <a:lstStyle/>
          <a:p>
            <a:pPr algn="ctr"/>
            <a:r>
              <a:rPr lang="en-US" dirty="0"/>
              <a:t>TRAUMATIC PERICARDITIS</a:t>
            </a:r>
          </a:p>
        </p:txBody>
      </p:sp>
      <p:sp>
        <p:nvSpPr>
          <p:cNvPr id="3" name="Content Placeholder 2">
            <a:extLst>
              <a:ext uri="{FF2B5EF4-FFF2-40B4-BE49-F238E27FC236}">
                <a16:creationId xmlns:a16="http://schemas.microsoft.com/office/drawing/2014/main" id="{EB6FE648-02E6-4300-AF12-A6319F23CAAC}"/>
              </a:ext>
            </a:extLst>
          </p:cNvPr>
          <p:cNvSpPr>
            <a:spLocks noGrp="1"/>
          </p:cNvSpPr>
          <p:nvPr>
            <p:ph idx="1"/>
          </p:nvPr>
        </p:nvSpPr>
        <p:spPr/>
        <p:txBody>
          <a:bodyPr/>
          <a:lstStyle/>
          <a:p>
            <a:r>
              <a:rPr lang="en-US" dirty="0"/>
              <a:t>It is occurs as a result of penetration of the pericardium by sharp foreign body.</a:t>
            </a:r>
          </a:p>
          <a:p>
            <a:r>
              <a:rPr lang="en-US" dirty="0"/>
              <a:t>Distance between reticulum and pericardium is only few cm.</a:t>
            </a:r>
          </a:p>
          <a:p>
            <a:r>
              <a:rPr lang="en-US" dirty="0"/>
              <a:t>Sharp foreign body can easily pierce the diaphragm and enter the pericardium.</a:t>
            </a:r>
          </a:p>
          <a:p>
            <a:r>
              <a:rPr lang="en-US" dirty="0"/>
              <a:t>Exudative, suppurative or constrictive pericarditis characterized by symptoms of toxemia or congestive heart failure.</a:t>
            </a:r>
          </a:p>
          <a:p>
            <a:r>
              <a:rPr lang="en-US" dirty="0"/>
              <a:t>Higher incidence in pregnant or recently calved animals as increased intraabdominal pressure pushes the foreign body towards thorax.</a:t>
            </a:r>
          </a:p>
        </p:txBody>
      </p:sp>
    </p:spTree>
    <p:extLst>
      <p:ext uri="{BB962C8B-B14F-4D97-AF65-F5344CB8AC3E}">
        <p14:creationId xmlns:p14="http://schemas.microsoft.com/office/powerpoint/2010/main" val="88066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4234BBE-2A47-4B0D-8A8B-CF8B2E1D429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29125" y="2401094"/>
            <a:ext cx="3333750" cy="2543175"/>
          </a:xfrm>
        </p:spPr>
      </p:pic>
    </p:spTree>
    <p:extLst>
      <p:ext uri="{BB962C8B-B14F-4D97-AF65-F5344CB8AC3E}">
        <p14:creationId xmlns:p14="http://schemas.microsoft.com/office/powerpoint/2010/main" val="3618774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BF483D-0CF8-41D7-9D88-DEF7D5CF93EF}"/>
              </a:ext>
            </a:extLst>
          </p:cNvPr>
          <p:cNvSpPr>
            <a:spLocks noGrp="1"/>
          </p:cNvSpPr>
          <p:nvPr>
            <p:ph idx="1"/>
          </p:nvPr>
        </p:nvSpPr>
        <p:spPr>
          <a:xfrm>
            <a:off x="838200" y="914400"/>
            <a:ext cx="10515600" cy="5262563"/>
          </a:xfrm>
        </p:spPr>
        <p:txBody>
          <a:bodyPr/>
          <a:lstStyle/>
          <a:p>
            <a:r>
              <a:rPr lang="en-US" dirty="0"/>
              <a:t>Pericardium may be pierced.</a:t>
            </a:r>
          </a:p>
          <a:p>
            <a:r>
              <a:rPr lang="en-US" dirty="0"/>
              <a:t>Sometime pierce the myocardium and come through thoracic wall.</a:t>
            </a:r>
          </a:p>
          <a:p>
            <a:r>
              <a:rPr lang="en-US" dirty="0"/>
              <a:t>Abscess forms on either side of chest behind the elbow.</a:t>
            </a:r>
          </a:p>
          <a:p>
            <a:r>
              <a:rPr lang="en-US" dirty="0"/>
              <a:t>In few cases come into reticulum and rarely come in faeces.</a:t>
            </a:r>
          </a:p>
          <a:p>
            <a:r>
              <a:rPr lang="en-US" dirty="0"/>
              <a:t>Trauma to pericardium initiates inflammation and exudates continue to accumulate in the pericardial sac.</a:t>
            </a:r>
          </a:p>
          <a:p>
            <a:r>
              <a:rPr lang="en-US" dirty="0"/>
              <a:t>Contamination spreads.</a:t>
            </a:r>
          </a:p>
          <a:p>
            <a:r>
              <a:rPr lang="en-US" dirty="0"/>
              <a:t>Formation of adhesions between epicardium and pericardium.</a:t>
            </a:r>
          </a:p>
          <a:p>
            <a:r>
              <a:rPr lang="en-US" dirty="0"/>
              <a:t>Fluid accumulates in the Pericardial sac impairs pump of heart.</a:t>
            </a:r>
          </a:p>
          <a:p>
            <a:r>
              <a:rPr lang="en-US" dirty="0"/>
              <a:t>Exhibits signs of congestive heart failure.</a:t>
            </a:r>
          </a:p>
          <a:p>
            <a:endParaRPr lang="en-US" dirty="0"/>
          </a:p>
          <a:p>
            <a:endParaRPr lang="en-US" dirty="0"/>
          </a:p>
        </p:txBody>
      </p:sp>
    </p:spTree>
    <p:extLst>
      <p:ext uri="{BB962C8B-B14F-4D97-AF65-F5344CB8AC3E}">
        <p14:creationId xmlns:p14="http://schemas.microsoft.com/office/powerpoint/2010/main" val="1851912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D5C66A-6C76-4B29-A9F4-46D250A81984}"/>
              </a:ext>
            </a:extLst>
          </p:cNvPr>
          <p:cNvSpPr>
            <a:spLocks noGrp="1"/>
          </p:cNvSpPr>
          <p:nvPr>
            <p:ph idx="1"/>
          </p:nvPr>
        </p:nvSpPr>
        <p:spPr>
          <a:xfrm>
            <a:off x="838200" y="745588"/>
            <a:ext cx="10515600" cy="5431375"/>
          </a:xfrm>
        </p:spPr>
        <p:txBody>
          <a:bodyPr/>
          <a:lstStyle/>
          <a:p>
            <a:r>
              <a:rPr lang="en-US" dirty="0"/>
              <a:t>Right sided heart failure is common.</a:t>
            </a:r>
          </a:p>
          <a:p>
            <a:r>
              <a:rPr lang="en-US" dirty="0"/>
              <a:t>Absorption bacterial toxins.</a:t>
            </a:r>
          </a:p>
          <a:p>
            <a:r>
              <a:rPr lang="en-US" dirty="0"/>
              <a:t>CLINICAL SIGNS:- Complete anorexia, drop in milk yield and reluctance to walk, walk with short steps and stiff gait, Pyrexia, increased pulse rate, abdominal respiration, arched back, abducted elbows, grunting, brisket oedema.</a:t>
            </a:r>
          </a:p>
          <a:p>
            <a:r>
              <a:rPr lang="en-US" dirty="0"/>
              <a:t>Oedema of jaw, dewlap and ventral abdominal region extending upto udder indicating in advance cases, indicating congestive heart failure.</a:t>
            </a:r>
          </a:p>
          <a:p>
            <a:r>
              <a:rPr lang="en-US" dirty="0"/>
              <a:t>The jugular veins engorged and show pulsation.</a:t>
            </a:r>
          </a:p>
          <a:p>
            <a:r>
              <a:rPr lang="en-US" dirty="0"/>
              <a:t>Initially pericardial friction sounds are heard on auscultation.</a:t>
            </a:r>
          </a:p>
          <a:p>
            <a:r>
              <a:rPr lang="en-US" dirty="0"/>
              <a:t>Later muffled heart sound in more fluid content</a:t>
            </a:r>
          </a:p>
          <a:p>
            <a:endParaRPr lang="en-US" dirty="0"/>
          </a:p>
        </p:txBody>
      </p:sp>
    </p:spTree>
    <p:extLst>
      <p:ext uri="{BB962C8B-B14F-4D97-AF65-F5344CB8AC3E}">
        <p14:creationId xmlns:p14="http://schemas.microsoft.com/office/powerpoint/2010/main" val="3463123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434B06D-9852-4EBB-A2EF-5688425917D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48443" y="1800665"/>
            <a:ext cx="3713871" cy="3193366"/>
          </a:xfrm>
        </p:spPr>
      </p:pic>
    </p:spTree>
    <p:extLst>
      <p:ext uri="{BB962C8B-B14F-4D97-AF65-F5344CB8AC3E}">
        <p14:creationId xmlns:p14="http://schemas.microsoft.com/office/powerpoint/2010/main" val="245361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BE237-0FF1-422A-BAB9-7DB58D3AAA98}"/>
              </a:ext>
            </a:extLst>
          </p:cNvPr>
          <p:cNvSpPr>
            <a:spLocks noGrp="1"/>
          </p:cNvSpPr>
          <p:nvPr>
            <p:ph idx="1"/>
          </p:nvPr>
        </p:nvSpPr>
        <p:spPr>
          <a:xfrm>
            <a:off x="838200" y="872197"/>
            <a:ext cx="10515600" cy="5304766"/>
          </a:xfrm>
        </p:spPr>
        <p:txBody>
          <a:bodyPr/>
          <a:lstStyle/>
          <a:p>
            <a:r>
              <a:rPr lang="en-US" dirty="0"/>
              <a:t>Splashing heart sound if gas.</a:t>
            </a:r>
          </a:p>
          <a:p>
            <a:r>
              <a:rPr lang="en-US" dirty="0"/>
              <a:t>Prognosis is poor with signs of congestive failure.</a:t>
            </a:r>
          </a:p>
          <a:p>
            <a:r>
              <a:rPr lang="en-US" dirty="0"/>
              <a:t>DIAGNOSIS:-</a:t>
            </a:r>
          </a:p>
          <a:p>
            <a:r>
              <a:rPr lang="en-US" dirty="0"/>
              <a:t>Clinical signs, Pericardiocentesis and radiography.</a:t>
            </a:r>
          </a:p>
          <a:p>
            <a:r>
              <a:rPr lang="en-US" dirty="0"/>
              <a:t>Hematological, biochemical and electrocardiographic changes indicate severity .</a:t>
            </a:r>
          </a:p>
          <a:p>
            <a:r>
              <a:rPr lang="en-US" dirty="0"/>
              <a:t>Pericardiocentesis through 5</a:t>
            </a:r>
            <a:r>
              <a:rPr lang="en-US" baseline="30000" dirty="0"/>
              <a:t>th</a:t>
            </a:r>
            <a:r>
              <a:rPr lang="en-US" dirty="0"/>
              <a:t> or 6</a:t>
            </a:r>
            <a:r>
              <a:rPr lang="en-US" baseline="30000" dirty="0"/>
              <a:t>th</a:t>
            </a:r>
            <a:r>
              <a:rPr lang="en-US" dirty="0"/>
              <a:t> intercostal space shows offensive odour fluid.</a:t>
            </a:r>
          </a:p>
          <a:p>
            <a:r>
              <a:rPr lang="en-US" dirty="0"/>
              <a:t> low erythrocyte count,  Hb and packed cell volume </a:t>
            </a:r>
            <a:r>
              <a:rPr lang="en-US" dirty="0" err="1"/>
              <a:t>alongwith</a:t>
            </a:r>
            <a:r>
              <a:rPr lang="en-US" dirty="0"/>
              <a:t> leukocytosis, neutrophilia and elevated ESR</a:t>
            </a:r>
          </a:p>
          <a:p>
            <a:r>
              <a:rPr lang="en-US" dirty="0"/>
              <a:t>Urine is acidic albuminuria. </a:t>
            </a:r>
          </a:p>
          <a:p>
            <a:endParaRPr lang="en-US" dirty="0"/>
          </a:p>
          <a:p>
            <a:pPr marL="0" indent="0">
              <a:buNone/>
            </a:pPr>
            <a:endParaRPr lang="en-US" dirty="0"/>
          </a:p>
        </p:txBody>
      </p:sp>
    </p:spTree>
    <p:extLst>
      <p:ext uri="{BB962C8B-B14F-4D97-AF65-F5344CB8AC3E}">
        <p14:creationId xmlns:p14="http://schemas.microsoft.com/office/powerpoint/2010/main" val="847379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520A5-FE5C-4A17-B889-E78D1F26DAF1}"/>
              </a:ext>
            </a:extLst>
          </p:cNvPr>
          <p:cNvSpPr>
            <a:spLocks noGrp="1"/>
          </p:cNvSpPr>
          <p:nvPr>
            <p:ph type="title"/>
          </p:nvPr>
        </p:nvSpPr>
        <p:spPr/>
        <p:txBody>
          <a:bodyPr/>
          <a:lstStyle/>
          <a:p>
            <a:pPr algn="ctr"/>
            <a:r>
              <a:rPr lang="en-US" dirty="0"/>
              <a:t>THORACOTOMY</a:t>
            </a:r>
          </a:p>
        </p:txBody>
      </p:sp>
      <p:sp>
        <p:nvSpPr>
          <p:cNvPr id="3" name="Content Placeholder 2">
            <a:extLst>
              <a:ext uri="{FF2B5EF4-FFF2-40B4-BE49-F238E27FC236}">
                <a16:creationId xmlns:a16="http://schemas.microsoft.com/office/drawing/2014/main" id="{ED7E03AD-955A-4827-B917-5198F8375320}"/>
              </a:ext>
            </a:extLst>
          </p:cNvPr>
          <p:cNvSpPr>
            <a:spLocks noGrp="1"/>
          </p:cNvSpPr>
          <p:nvPr>
            <p:ph idx="1"/>
          </p:nvPr>
        </p:nvSpPr>
        <p:spPr/>
        <p:txBody>
          <a:bodyPr/>
          <a:lstStyle/>
          <a:p>
            <a:r>
              <a:rPr lang="en-US" dirty="0"/>
              <a:t>Means opening of thoracic cavity.</a:t>
            </a:r>
          </a:p>
          <a:p>
            <a:r>
              <a:rPr lang="en-US" dirty="0"/>
              <a:t>Techniques are </a:t>
            </a:r>
          </a:p>
          <a:p>
            <a:r>
              <a:rPr lang="en-US" dirty="0"/>
              <a:t>(</a:t>
            </a:r>
            <a:r>
              <a:rPr lang="en-US" dirty="0" err="1"/>
              <a:t>i</a:t>
            </a:r>
            <a:r>
              <a:rPr lang="en-US" dirty="0"/>
              <a:t>) Intercostal incision </a:t>
            </a:r>
          </a:p>
          <a:p>
            <a:r>
              <a:rPr lang="en-US" dirty="0"/>
              <a:t>(ii) Rib resection</a:t>
            </a:r>
          </a:p>
          <a:p>
            <a:r>
              <a:rPr lang="en-US" dirty="0"/>
              <a:t>(iii) Split – rib incision</a:t>
            </a:r>
          </a:p>
          <a:p>
            <a:r>
              <a:rPr lang="en-US" dirty="0"/>
              <a:t>Thoracotomy through </a:t>
            </a:r>
            <a:r>
              <a:rPr lang="en-US" dirty="0" err="1"/>
              <a:t>paracostal</a:t>
            </a:r>
            <a:r>
              <a:rPr lang="en-US" dirty="0"/>
              <a:t> abdominal incision is mainly indicated to repair rents in diaphragm or to drain diaphragmatic abscess.</a:t>
            </a:r>
          </a:p>
          <a:p>
            <a:endParaRPr lang="en-US" dirty="0"/>
          </a:p>
        </p:txBody>
      </p:sp>
    </p:spTree>
    <p:extLst>
      <p:ext uri="{BB962C8B-B14F-4D97-AF65-F5344CB8AC3E}">
        <p14:creationId xmlns:p14="http://schemas.microsoft.com/office/powerpoint/2010/main" val="2798209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46D251B7-D943-4AA8-9BCA-5A43203D4A0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01329" y="1842868"/>
            <a:ext cx="4965896" cy="3010486"/>
          </a:xfrm>
        </p:spPr>
      </p:pic>
    </p:spTree>
    <p:extLst>
      <p:ext uri="{BB962C8B-B14F-4D97-AF65-F5344CB8AC3E}">
        <p14:creationId xmlns:p14="http://schemas.microsoft.com/office/powerpoint/2010/main" val="3452919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6C49E9-7661-4FF9-A898-13AFAD6FACF0}"/>
              </a:ext>
            </a:extLst>
          </p:cNvPr>
          <p:cNvSpPr>
            <a:spLocks noGrp="1"/>
          </p:cNvSpPr>
          <p:nvPr>
            <p:ph idx="1"/>
          </p:nvPr>
        </p:nvSpPr>
        <p:spPr>
          <a:xfrm>
            <a:off x="838200" y="773723"/>
            <a:ext cx="10515600" cy="5403240"/>
          </a:xfrm>
        </p:spPr>
        <p:txBody>
          <a:bodyPr/>
          <a:lstStyle/>
          <a:p>
            <a:r>
              <a:rPr lang="en-US" dirty="0"/>
              <a:t>Jugular veins distended and pulsatile.</a:t>
            </a:r>
          </a:p>
          <a:p>
            <a:r>
              <a:rPr lang="en-US" dirty="0"/>
              <a:t>Lateral radiography of chest to diagnose the foreign body and shadow of heart.</a:t>
            </a:r>
          </a:p>
          <a:p>
            <a:r>
              <a:rPr lang="en-US" dirty="0"/>
              <a:t>Radiography of chest helps to differentiate pericarditis from DH.</a:t>
            </a:r>
          </a:p>
          <a:p>
            <a:r>
              <a:rPr lang="en-US" dirty="0"/>
              <a:t>Pericardiocentesis.</a:t>
            </a:r>
          </a:p>
          <a:p>
            <a:r>
              <a:rPr lang="en-US" dirty="0"/>
              <a:t>TREATMENT :-</a:t>
            </a:r>
          </a:p>
          <a:p>
            <a:r>
              <a:rPr lang="en-US" dirty="0"/>
              <a:t>Conservative treatment- diuretics, antimicrobial therapy.</a:t>
            </a:r>
          </a:p>
          <a:p>
            <a:r>
              <a:rPr lang="en-US" dirty="0"/>
              <a:t>Elevation of front feet by 15-20cm.</a:t>
            </a:r>
          </a:p>
          <a:p>
            <a:r>
              <a:rPr lang="en-US" dirty="0"/>
              <a:t>Surgical treatment:-</a:t>
            </a:r>
          </a:p>
          <a:p>
            <a:r>
              <a:rPr lang="en-US" dirty="0"/>
              <a:t>Pericardiocentesis, Pericardiotomy or Pericardiectomy with or without pericardial graft.</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218316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5967C6-8671-4164-B4A3-C2A234B00BCA}"/>
              </a:ext>
            </a:extLst>
          </p:cNvPr>
          <p:cNvSpPr>
            <a:spLocks noGrp="1"/>
          </p:cNvSpPr>
          <p:nvPr>
            <p:ph idx="1"/>
          </p:nvPr>
        </p:nvSpPr>
        <p:spPr>
          <a:xfrm>
            <a:off x="838200" y="717452"/>
            <a:ext cx="10515600" cy="5431375"/>
          </a:xfrm>
        </p:spPr>
        <p:txBody>
          <a:bodyPr/>
          <a:lstStyle/>
          <a:p>
            <a:r>
              <a:rPr lang="en-US" dirty="0"/>
              <a:t>Pericardiocentesis – drain the fluid from the pericardial sac and inject antibiotics and proteolytic enzymes.</a:t>
            </a:r>
          </a:p>
          <a:p>
            <a:r>
              <a:rPr lang="en-US" dirty="0"/>
              <a:t>Pericardiocentesis done in standing animal.</a:t>
            </a:r>
          </a:p>
          <a:p>
            <a:r>
              <a:rPr lang="en-US" dirty="0"/>
              <a:t>Large bore needle is inserted between 4</a:t>
            </a:r>
            <a:r>
              <a:rPr lang="en-US" baseline="30000" dirty="0"/>
              <a:t>th</a:t>
            </a:r>
            <a:r>
              <a:rPr lang="en-US" dirty="0"/>
              <a:t> and 5</a:t>
            </a:r>
            <a:r>
              <a:rPr lang="en-US" baseline="30000" dirty="0"/>
              <a:t>th</a:t>
            </a:r>
            <a:r>
              <a:rPr lang="en-US" dirty="0"/>
              <a:t> intercostal space at the level of elbow region.</a:t>
            </a:r>
          </a:p>
          <a:p>
            <a:r>
              <a:rPr lang="en-US" dirty="0"/>
              <a:t>Pericardiotomy –</a:t>
            </a:r>
          </a:p>
          <a:p>
            <a:r>
              <a:rPr lang="en-US" dirty="0"/>
              <a:t>Laparoruminotomy done before pericardiotomy.</a:t>
            </a:r>
          </a:p>
          <a:p>
            <a:r>
              <a:rPr lang="en-US" dirty="0"/>
              <a:t>Foreign body penetrating diaphragm or pericardium should be removed.</a:t>
            </a:r>
          </a:p>
          <a:p>
            <a:r>
              <a:rPr lang="en-US" dirty="0"/>
              <a:t>Pericardiotomy involves incising the pericardium and draining the</a:t>
            </a:r>
          </a:p>
          <a:p>
            <a:pPr marL="0" indent="0">
              <a:buNone/>
            </a:pPr>
            <a:r>
              <a:rPr lang="en-US" dirty="0"/>
              <a:t>  fluid. </a:t>
            </a:r>
          </a:p>
          <a:p>
            <a:endParaRPr lang="en-US" dirty="0"/>
          </a:p>
          <a:p>
            <a:endParaRPr lang="en-US" dirty="0"/>
          </a:p>
        </p:txBody>
      </p:sp>
    </p:spTree>
    <p:extLst>
      <p:ext uri="{BB962C8B-B14F-4D97-AF65-F5344CB8AC3E}">
        <p14:creationId xmlns:p14="http://schemas.microsoft.com/office/powerpoint/2010/main" val="340885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40A42-92BA-407A-8C1A-A3C6237F4B09}"/>
              </a:ext>
            </a:extLst>
          </p:cNvPr>
          <p:cNvSpPr>
            <a:spLocks noGrp="1"/>
          </p:cNvSpPr>
          <p:nvPr>
            <p:ph idx="1"/>
          </p:nvPr>
        </p:nvSpPr>
        <p:spPr>
          <a:xfrm>
            <a:off x="838200" y="886265"/>
            <a:ext cx="10515600" cy="5290698"/>
          </a:xfrm>
        </p:spPr>
        <p:txBody>
          <a:bodyPr/>
          <a:lstStyle/>
          <a:p>
            <a:r>
              <a:rPr lang="en-US" dirty="0"/>
              <a:t>The main objectives of pericardiocentesis are to drain fluid from pericardial sac and inject antibiotics and proteolytic enzymes.</a:t>
            </a:r>
          </a:p>
          <a:p>
            <a:r>
              <a:rPr lang="en-US" dirty="0"/>
              <a:t>It is temporary relief.</a:t>
            </a:r>
          </a:p>
          <a:p>
            <a:r>
              <a:rPr lang="en-US" dirty="0"/>
              <a:t> Pericardiocentesis done in standing animal with forelimb drawn forward.</a:t>
            </a:r>
          </a:p>
          <a:p>
            <a:r>
              <a:rPr lang="en-US" dirty="0"/>
              <a:t>Needle inserted between 4</a:t>
            </a:r>
            <a:r>
              <a:rPr lang="en-US" baseline="30000" dirty="0"/>
              <a:t>th</a:t>
            </a:r>
            <a:r>
              <a:rPr lang="en-US" dirty="0"/>
              <a:t> and 6</a:t>
            </a:r>
            <a:r>
              <a:rPr lang="en-US" baseline="30000" dirty="0"/>
              <a:t>th</a:t>
            </a:r>
            <a:r>
              <a:rPr lang="en-US" dirty="0"/>
              <a:t> intercostal space in left side.</a:t>
            </a:r>
          </a:p>
          <a:p>
            <a:r>
              <a:rPr lang="en-US" dirty="0" err="1"/>
              <a:t>Laparorumenotomy</a:t>
            </a:r>
            <a:r>
              <a:rPr lang="en-US" dirty="0"/>
              <a:t> done before pericardiotomy to remove the FB,s.</a:t>
            </a:r>
          </a:p>
          <a:p>
            <a:r>
              <a:rPr lang="en-US" dirty="0"/>
              <a:t> Select the early cases.</a:t>
            </a:r>
          </a:p>
          <a:p>
            <a:r>
              <a:rPr lang="en-US" dirty="0"/>
              <a:t>Surgery should be done early diagnosis and has not lost compete appetite, good body condition and young.</a:t>
            </a:r>
          </a:p>
          <a:p>
            <a:r>
              <a:rPr lang="en-US" dirty="0"/>
              <a:t>Thoracic approach mentioned earlier.</a:t>
            </a:r>
          </a:p>
          <a:p>
            <a:endParaRPr lang="en-US" dirty="0"/>
          </a:p>
          <a:p>
            <a:endParaRPr lang="en-US" dirty="0"/>
          </a:p>
        </p:txBody>
      </p:sp>
    </p:spTree>
    <p:extLst>
      <p:ext uri="{BB962C8B-B14F-4D97-AF65-F5344CB8AC3E}">
        <p14:creationId xmlns:p14="http://schemas.microsoft.com/office/powerpoint/2010/main" val="4227274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776293-8FC1-47AB-BADB-2D003D44C0A8}"/>
              </a:ext>
            </a:extLst>
          </p:cNvPr>
          <p:cNvSpPr>
            <a:spLocks noGrp="1"/>
          </p:cNvSpPr>
          <p:nvPr>
            <p:ph idx="1"/>
          </p:nvPr>
        </p:nvSpPr>
        <p:spPr>
          <a:xfrm>
            <a:off x="838200" y="872197"/>
            <a:ext cx="10515600" cy="5304766"/>
          </a:xfrm>
        </p:spPr>
        <p:txBody>
          <a:bodyPr/>
          <a:lstStyle/>
          <a:p>
            <a:r>
              <a:rPr lang="en-US" dirty="0"/>
              <a:t>5% DNS given intravenously during surgery.</a:t>
            </a:r>
          </a:p>
          <a:p>
            <a:r>
              <a:rPr lang="en-US" dirty="0"/>
              <a:t>Following thoracotomy, pericardiotomy or pericardiectomy done.</a:t>
            </a:r>
          </a:p>
          <a:p>
            <a:r>
              <a:rPr lang="en-US" dirty="0"/>
              <a:t>Pericardiotomy involves incising the pericardium and draining the fluid.</a:t>
            </a:r>
          </a:p>
          <a:p>
            <a:r>
              <a:rPr lang="en-US" dirty="0"/>
              <a:t>Many effusions are bread and butter type remove the exudate to clear the pericardium.</a:t>
            </a:r>
          </a:p>
          <a:p>
            <a:r>
              <a:rPr lang="en-US" dirty="0"/>
              <a:t>Foreign body removed.</a:t>
            </a:r>
          </a:p>
          <a:p>
            <a:r>
              <a:rPr lang="en-US" dirty="0"/>
              <a:t>Wash the cavity with warm isotonic saline solution containing antibiotics.</a:t>
            </a:r>
          </a:p>
          <a:p>
            <a:r>
              <a:rPr lang="en-US" dirty="0"/>
              <a:t>Pericardial and pleural incision closed with continuous suture </a:t>
            </a:r>
            <a:r>
              <a:rPr lang="en-US" dirty="0" err="1"/>
              <a:t>suture</a:t>
            </a:r>
            <a:r>
              <a:rPr lang="en-US" dirty="0"/>
              <a:t> using absorbable suture material.</a:t>
            </a:r>
          </a:p>
          <a:p>
            <a:endParaRPr lang="en-US" dirty="0"/>
          </a:p>
        </p:txBody>
      </p:sp>
    </p:spTree>
    <p:extLst>
      <p:ext uri="{BB962C8B-B14F-4D97-AF65-F5344CB8AC3E}">
        <p14:creationId xmlns:p14="http://schemas.microsoft.com/office/powerpoint/2010/main" val="3228129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99DB1A-E84E-4461-BEB1-2CDA58A101FE}"/>
              </a:ext>
            </a:extLst>
          </p:cNvPr>
          <p:cNvSpPr>
            <a:spLocks noGrp="1"/>
          </p:cNvSpPr>
          <p:nvPr>
            <p:ph idx="1"/>
          </p:nvPr>
        </p:nvSpPr>
        <p:spPr>
          <a:xfrm>
            <a:off x="838200" y="815926"/>
            <a:ext cx="10515600" cy="5361037"/>
          </a:xfrm>
        </p:spPr>
        <p:txBody>
          <a:bodyPr/>
          <a:lstStyle/>
          <a:p>
            <a:r>
              <a:rPr lang="en-US" dirty="0"/>
              <a:t>Penicillin is sprinkled inside cavity.</a:t>
            </a:r>
          </a:p>
          <a:p>
            <a:r>
              <a:rPr lang="en-US" dirty="0"/>
              <a:t>Close the thoracic cavity as usual.</a:t>
            </a:r>
          </a:p>
          <a:p>
            <a:r>
              <a:rPr lang="en-US" dirty="0"/>
              <a:t>Sometime drainage tube attached inside the pericardial sac.</a:t>
            </a:r>
          </a:p>
          <a:p>
            <a:r>
              <a:rPr lang="en-US" dirty="0"/>
              <a:t>Flushing with mild antibiotic solution containing proteolytic enzyme daily for several days until no discharge from the sac.</a:t>
            </a:r>
          </a:p>
          <a:p>
            <a:pPr marL="0" indent="0">
              <a:buNone/>
            </a:pP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905579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1BF144-06B9-4A96-8831-4E78A2365547}"/>
              </a:ext>
            </a:extLst>
          </p:cNvPr>
          <p:cNvSpPr>
            <a:spLocks noGrp="1"/>
          </p:cNvSpPr>
          <p:nvPr>
            <p:ph idx="1"/>
          </p:nvPr>
        </p:nvSpPr>
        <p:spPr>
          <a:xfrm>
            <a:off x="838200" y="998806"/>
            <a:ext cx="10515600" cy="5178157"/>
          </a:xfrm>
        </p:spPr>
        <p:txBody>
          <a:bodyPr/>
          <a:lstStyle/>
          <a:p>
            <a:r>
              <a:rPr lang="en-US" dirty="0"/>
              <a:t>Occurs in high producing adult dairy cows in age group of 3-7 years.</a:t>
            </a:r>
          </a:p>
          <a:p>
            <a:r>
              <a:rPr lang="en-US" dirty="0"/>
              <a:t>Reported in bulls, calves and sheep.</a:t>
            </a:r>
          </a:p>
          <a:p>
            <a:r>
              <a:rPr lang="en-US" dirty="0"/>
              <a:t>RDA is relatively more frequent than LDA.</a:t>
            </a:r>
          </a:p>
          <a:p>
            <a:r>
              <a:rPr lang="en-US" dirty="0"/>
              <a:t>Rare in buffaloes.</a:t>
            </a:r>
          </a:p>
          <a:p>
            <a:r>
              <a:rPr lang="en-US" dirty="0"/>
              <a:t>In DH part of abomasum gets herniated along with reticulum.</a:t>
            </a:r>
          </a:p>
          <a:p>
            <a:r>
              <a:rPr lang="en-US" dirty="0"/>
              <a:t>Exhibit signs of DH without signs of abomasal involvement.</a:t>
            </a:r>
          </a:p>
          <a:p>
            <a:r>
              <a:rPr lang="en-US" dirty="0"/>
              <a:t>Correction of DH cures the condition.</a:t>
            </a:r>
          </a:p>
          <a:p>
            <a:r>
              <a:rPr lang="en-US" dirty="0"/>
              <a:t>Detected only by laparoruminotomy.</a:t>
            </a:r>
          </a:p>
          <a:p>
            <a:r>
              <a:rPr lang="en-US" dirty="0"/>
              <a:t>Occur at any time of gestation</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197068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2162E-AD38-4979-9499-CE0804709A3D}"/>
              </a:ext>
            </a:extLst>
          </p:cNvPr>
          <p:cNvSpPr>
            <a:spLocks noGrp="1"/>
          </p:cNvSpPr>
          <p:nvPr>
            <p:ph type="title"/>
          </p:nvPr>
        </p:nvSpPr>
        <p:spPr/>
        <p:txBody>
          <a:bodyPr/>
          <a:lstStyle/>
          <a:p>
            <a:pPr algn="ctr"/>
            <a:r>
              <a:rPr lang="en-US" dirty="0"/>
              <a:t>ABOMASAL DISPLACEMENT</a:t>
            </a:r>
          </a:p>
        </p:txBody>
      </p:sp>
      <p:sp>
        <p:nvSpPr>
          <p:cNvPr id="3" name="Content Placeholder 2">
            <a:extLst>
              <a:ext uri="{FF2B5EF4-FFF2-40B4-BE49-F238E27FC236}">
                <a16:creationId xmlns:a16="http://schemas.microsoft.com/office/drawing/2014/main" id="{F54BC1A2-7FCC-41D6-A21C-C3FE7D0BDC99}"/>
              </a:ext>
            </a:extLst>
          </p:cNvPr>
          <p:cNvSpPr>
            <a:spLocks noGrp="1"/>
          </p:cNvSpPr>
          <p:nvPr>
            <p:ph idx="1"/>
          </p:nvPr>
        </p:nvSpPr>
        <p:spPr/>
        <p:txBody>
          <a:bodyPr/>
          <a:lstStyle/>
          <a:p>
            <a:r>
              <a:rPr lang="en-US" dirty="0"/>
              <a:t>The abomasum is wandering organ due loose attachment with greater and lesser omentum.</a:t>
            </a:r>
          </a:p>
          <a:p>
            <a:r>
              <a:rPr lang="en-US" dirty="0"/>
              <a:t>Easily displace to left (left displacement of abomasum or LDA)</a:t>
            </a:r>
          </a:p>
          <a:p>
            <a:r>
              <a:rPr lang="en-US" dirty="0"/>
              <a:t>Displace right (Right displacement of abomasum or RDA)</a:t>
            </a:r>
          </a:p>
          <a:p>
            <a:r>
              <a:rPr lang="en-US" dirty="0"/>
              <a:t>Rotation on its mesenteric axis results in an abomasal torsion or abomasal volvulus.</a:t>
            </a:r>
          </a:p>
          <a:p>
            <a:r>
              <a:rPr lang="en-US" dirty="0"/>
              <a:t>Countries where feed consists of high proportion of grains and concentrates than roughage. </a:t>
            </a:r>
          </a:p>
          <a:p>
            <a:endParaRPr lang="en-US" dirty="0"/>
          </a:p>
        </p:txBody>
      </p:sp>
    </p:spTree>
    <p:extLst>
      <p:ext uri="{BB962C8B-B14F-4D97-AF65-F5344CB8AC3E}">
        <p14:creationId xmlns:p14="http://schemas.microsoft.com/office/powerpoint/2010/main" val="18825417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925CBF-4802-4FAE-BFF8-76BA07D0E347}"/>
              </a:ext>
            </a:extLst>
          </p:cNvPr>
          <p:cNvSpPr>
            <a:spLocks noGrp="1"/>
          </p:cNvSpPr>
          <p:nvPr>
            <p:ph idx="1"/>
          </p:nvPr>
        </p:nvSpPr>
        <p:spPr>
          <a:xfrm>
            <a:off x="838200" y="914400"/>
            <a:ext cx="10515600" cy="5262563"/>
          </a:xfrm>
        </p:spPr>
        <p:txBody>
          <a:bodyPr/>
          <a:lstStyle/>
          <a:p>
            <a:r>
              <a:rPr lang="en-US" dirty="0"/>
              <a:t>High incidence three weeks antepartum to four weeks postpartum.</a:t>
            </a:r>
          </a:p>
          <a:p>
            <a:r>
              <a:rPr lang="en-US" dirty="0"/>
              <a:t>The LDA occurs more frequently antepartum while RDA and AV higher postpartum. </a:t>
            </a:r>
          </a:p>
          <a:p>
            <a:r>
              <a:rPr lang="en-US" dirty="0" err="1"/>
              <a:t>Aetiology</a:t>
            </a:r>
            <a:r>
              <a:rPr lang="en-US" dirty="0"/>
              <a:t>:- </a:t>
            </a:r>
          </a:p>
          <a:p>
            <a:r>
              <a:rPr lang="en-US" dirty="0"/>
              <a:t>Spontaneous recovery from LDA leading to RDA.</a:t>
            </a:r>
          </a:p>
          <a:p>
            <a:r>
              <a:rPr lang="en-US" dirty="0"/>
              <a:t>RDA is more serious problem as some degree of volvulus exists.</a:t>
            </a:r>
          </a:p>
          <a:p>
            <a:r>
              <a:rPr lang="en-US" dirty="0"/>
              <a:t>Few cases volvulus of the reticulum and abomasum associated.</a:t>
            </a:r>
          </a:p>
          <a:p>
            <a:r>
              <a:rPr lang="en-US" dirty="0"/>
              <a:t>No exact etiology.</a:t>
            </a:r>
          </a:p>
          <a:p>
            <a:r>
              <a:rPr lang="en-US" dirty="0"/>
              <a:t>Abomasal atony with increased gas production may act as a predisposing causes.</a:t>
            </a:r>
          </a:p>
          <a:p>
            <a:endParaRPr lang="en-US" dirty="0"/>
          </a:p>
        </p:txBody>
      </p:sp>
    </p:spTree>
    <p:extLst>
      <p:ext uri="{BB962C8B-B14F-4D97-AF65-F5344CB8AC3E}">
        <p14:creationId xmlns:p14="http://schemas.microsoft.com/office/powerpoint/2010/main" val="4075751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383D3A-6A57-45F7-9FBE-5ECFC86DEE8A}"/>
              </a:ext>
            </a:extLst>
          </p:cNvPr>
          <p:cNvSpPr>
            <a:spLocks noGrp="1"/>
          </p:cNvSpPr>
          <p:nvPr>
            <p:ph idx="1"/>
          </p:nvPr>
        </p:nvSpPr>
        <p:spPr>
          <a:xfrm>
            <a:off x="838200" y="1097280"/>
            <a:ext cx="10515600" cy="5079683"/>
          </a:xfrm>
        </p:spPr>
        <p:txBody>
          <a:bodyPr/>
          <a:lstStyle/>
          <a:p>
            <a:r>
              <a:rPr lang="en-US" dirty="0"/>
              <a:t>Feeding of high concentrate ration increases production VFA.</a:t>
            </a:r>
          </a:p>
          <a:p>
            <a:r>
              <a:rPr lang="en-US" dirty="0"/>
              <a:t>Unabsorbed VFA pass from rumen into abomasum and decrease the contractility.</a:t>
            </a:r>
          </a:p>
          <a:p>
            <a:r>
              <a:rPr lang="en-US" dirty="0"/>
              <a:t>Results accumulation of ingesta in the abomasum with production of large volumes of gases causing distention and displacement of the organ.</a:t>
            </a:r>
          </a:p>
          <a:p>
            <a:r>
              <a:rPr lang="en-US" dirty="0"/>
              <a:t>A linear relationship has been reported between the amounts of grains fed and amount of gases produced.</a:t>
            </a:r>
          </a:p>
          <a:p>
            <a:r>
              <a:rPr lang="en-US" dirty="0"/>
              <a:t> Hypocalcemia, metritis, mastitis, ketonuria, traumatic reticulitis may decrease the motility of abomasum predispose to displacement.</a:t>
            </a:r>
          </a:p>
          <a:p>
            <a:endParaRPr lang="en-US" dirty="0"/>
          </a:p>
        </p:txBody>
      </p:sp>
    </p:spTree>
    <p:extLst>
      <p:ext uri="{BB962C8B-B14F-4D97-AF65-F5344CB8AC3E}">
        <p14:creationId xmlns:p14="http://schemas.microsoft.com/office/powerpoint/2010/main" val="3192636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1075115E-522B-402F-BB02-DD73D1A5200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28271" y="1941343"/>
            <a:ext cx="3291840" cy="2602522"/>
          </a:xfrm>
        </p:spPr>
      </p:pic>
    </p:spTree>
    <p:extLst>
      <p:ext uri="{BB962C8B-B14F-4D97-AF65-F5344CB8AC3E}">
        <p14:creationId xmlns:p14="http://schemas.microsoft.com/office/powerpoint/2010/main" val="26743523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612401-991B-4DEA-8376-60AD1CE19FCF}"/>
              </a:ext>
            </a:extLst>
          </p:cNvPr>
          <p:cNvSpPr>
            <a:spLocks noGrp="1"/>
          </p:cNvSpPr>
          <p:nvPr>
            <p:ph idx="1"/>
          </p:nvPr>
        </p:nvSpPr>
        <p:spPr>
          <a:xfrm>
            <a:off x="838200" y="970671"/>
            <a:ext cx="10515600" cy="5206292"/>
          </a:xfrm>
        </p:spPr>
        <p:txBody>
          <a:bodyPr/>
          <a:lstStyle/>
          <a:p>
            <a:r>
              <a:rPr lang="en-US" dirty="0"/>
              <a:t>Metabolic alkalosis also reduces abomasal contractions.</a:t>
            </a:r>
          </a:p>
          <a:p>
            <a:r>
              <a:rPr lang="en-US" dirty="0"/>
              <a:t>During pregnancy rumen is lifted by gravid uterus.</a:t>
            </a:r>
          </a:p>
          <a:p>
            <a:r>
              <a:rPr lang="en-US" dirty="0"/>
              <a:t>Abomasum may slide to the left under the rumen.</a:t>
            </a:r>
          </a:p>
          <a:p>
            <a:r>
              <a:rPr lang="en-US" dirty="0"/>
              <a:t>Following parturition rumen will come to its normal position.</a:t>
            </a:r>
          </a:p>
          <a:p>
            <a:r>
              <a:rPr lang="en-US" dirty="0"/>
              <a:t>Distended and atonic abomasum get trapped between the rumen and </a:t>
            </a:r>
          </a:p>
          <a:p>
            <a:r>
              <a:rPr lang="en-US" dirty="0"/>
              <a:t>Left abdominal wall to cause LDA.</a:t>
            </a:r>
          </a:p>
          <a:p>
            <a:r>
              <a:rPr lang="en-US" dirty="0"/>
              <a:t>Clinical signs:-</a:t>
            </a:r>
          </a:p>
          <a:p>
            <a:r>
              <a:rPr lang="en-US" dirty="0"/>
              <a:t>LDA – Intermittent anorexia, gradual decrease in milk yield and ketosis, rapid loss of body condition, dull, listless, shifting of weight from one leg to other due to abdominal pain, Scanty faeces diarrhoeic constipated.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814946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D528DB-FD80-49AD-954E-A43AB892FD33}"/>
              </a:ext>
            </a:extLst>
          </p:cNvPr>
          <p:cNvSpPr>
            <a:spLocks noGrp="1"/>
          </p:cNvSpPr>
          <p:nvPr>
            <p:ph idx="1"/>
          </p:nvPr>
        </p:nvSpPr>
        <p:spPr>
          <a:xfrm>
            <a:off x="838200" y="984738"/>
            <a:ext cx="10515600" cy="5192225"/>
          </a:xfrm>
        </p:spPr>
        <p:txBody>
          <a:bodyPr/>
          <a:lstStyle/>
          <a:p>
            <a:r>
              <a:rPr lang="en-US" dirty="0"/>
              <a:t>Sluggish and weak rumen movement, T, HR, RR are normal, dehydration.</a:t>
            </a:r>
          </a:p>
          <a:p>
            <a:r>
              <a:rPr lang="en-US" dirty="0"/>
              <a:t>High pitched tympanic resonance (ping) heard oval area along a line from the left elbow to tuber coxae. </a:t>
            </a:r>
          </a:p>
          <a:p>
            <a:r>
              <a:rPr lang="en-US" dirty="0"/>
              <a:t>Bulging of left paralumbar fossa.</a:t>
            </a:r>
          </a:p>
          <a:p>
            <a:r>
              <a:rPr lang="en-US" dirty="0"/>
              <a:t>LDA rarely palpated per rectal examination.</a:t>
            </a:r>
          </a:p>
          <a:p>
            <a:r>
              <a:rPr lang="en-US" dirty="0"/>
              <a:t>Simple dilatation of abomasum and RDA are similar to LDA.</a:t>
            </a:r>
          </a:p>
          <a:p>
            <a:r>
              <a:rPr lang="en-US" dirty="0"/>
              <a:t>The distended abomasum may be palpated caudal to last rib.</a:t>
            </a:r>
          </a:p>
          <a:p>
            <a:r>
              <a:rPr lang="en-US" dirty="0"/>
              <a:t>Tympanic resonance heard cranial to right para lumber fossa.</a:t>
            </a:r>
          </a:p>
          <a:p>
            <a:r>
              <a:rPr lang="en-US" dirty="0"/>
              <a:t>In AV signs are more pronounced.  </a:t>
            </a:r>
          </a:p>
          <a:p>
            <a:endParaRPr lang="en-US" b="1" dirty="0"/>
          </a:p>
        </p:txBody>
      </p:sp>
    </p:spTree>
    <p:extLst>
      <p:ext uri="{BB962C8B-B14F-4D97-AF65-F5344CB8AC3E}">
        <p14:creationId xmlns:p14="http://schemas.microsoft.com/office/powerpoint/2010/main" val="592340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CA99E78-8169-41AE-A781-67ECF7369C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3872" y="1463040"/>
            <a:ext cx="3756072" cy="3530991"/>
          </a:xfrm>
        </p:spPr>
      </p:pic>
    </p:spTree>
    <p:extLst>
      <p:ext uri="{BB962C8B-B14F-4D97-AF65-F5344CB8AC3E}">
        <p14:creationId xmlns:p14="http://schemas.microsoft.com/office/powerpoint/2010/main" val="1957891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3A03E55-92C8-470B-9CA6-6004CE639B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2250" y="1085056"/>
            <a:ext cx="6667500" cy="4695825"/>
          </a:xfrm>
        </p:spPr>
      </p:pic>
    </p:spTree>
    <p:extLst>
      <p:ext uri="{BB962C8B-B14F-4D97-AF65-F5344CB8AC3E}">
        <p14:creationId xmlns:p14="http://schemas.microsoft.com/office/powerpoint/2010/main" val="2904725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667CB0E-C727-4E06-94E9-892302DE543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7525" y="1271588"/>
            <a:ext cx="6076950" cy="4562475"/>
          </a:xfrm>
        </p:spPr>
      </p:pic>
    </p:spTree>
    <p:extLst>
      <p:ext uri="{BB962C8B-B14F-4D97-AF65-F5344CB8AC3E}">
        <p14:creationId xmlns:p14="http://schemas.microsoft.com/office/powerpoint/2010/main" val="12068232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50F0644-1519-41C8-8D65-25918BAC02D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2172" y="1800665"/>
            <a:ext cx="3784210" cy="3221501"/>
          </a:xfrm>
        </p:spPr>
      </p:pic>
    </p:spTree>
    <p:extLst>
      <p:ext uri="{BB962C8B-B14F-4D97-AF65-F5344CB8AC3E}">
        <p14:creationId xmlns:p14="http://schemas.microsoft.com/office/powerpoint/2010/main" val="1372831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68D97C8-C074-400E-9A7F-B8C66B19740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26745" y="1617785"/>
            <a:ext cx="3263703" cy="3010486"/>
          </a:xfrm>
        </p:spPr>
      </p:pic>
    </p:spTree>
    <p:extLst>
      <p:ext uri="{BB962C8B-B14F-4D97-AF65-F5344CB8AC3E}">
        <p14:creationId xmlns:p14="http://schemas.microsoft.com/office/powerpoint/2010/main" val="7130992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21A94B7-CC12-4513-B977-922BF1EFF6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7500" y="1018381"/>
            <a:ext cx="6477000" cy="4857750"/>
          </a:xfrm>
        </p:spPr>
      </p:pic>
    </p:spTree>
    <p:extLst>
      <p:ext uri="{BB962C8B-B14F-4D97-AF65-F5344CB8AC3E}">
        <p14:creationId xmlns:p14="http://schemas.microsoft.com/office/powerpoint/2010/main" val="544871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CB5772-CD2B-46F1-A8B8-FC0D59AA3030}"/>
              </a:ext>
            </a:extLst>
          </p:cNvPr>
          <p:cNvSpPr>
            <a:spLocks noGrp="1"/>
          </p:cNvSpPr>
          <p:nvPr>
            <p:ph idx="1"/>
          </p:nvPr>
        </p:nvSpPr>
        <p:spPr>
          <a:xfrm>
            <a:off x="838200" y="829994"/>
            <a:ext cx="10515600" cy="5346969"/>
          </a:xfrm>
        </p:spPr>
        <p:txBody>
          <a:bodyPr>
            <a:normAutofit/>
          </a:bodyPr>
          <a:lstStyle/>
          <a:p>
            <a:r>
              <a:rPr lang="en-US" dirty="0"/>
              <a:t> These signs include abrupt drop in milk yield, complete anorexia, acute abdominal pain and scanty faeces.</a:t>
            </a:r>
          </a:p>
          <a:p>
            <a:r>
              <a:rPr lang="en-US" dirty="0"/>
              <a:t>Diagnosis:- History, clinical signs, detection of tympanic resonance.</a:t>
            </a:r>
          </a:p>
          <a:p>
            <a:r>
              <a:rPr lang="en-US" dirty="0"/>
              <a:t>Rapid heart rate and drop in milk yield help to differentiate AV from RDA.</a:t>
            </a:r>
          </a:p>
          <a:p>
            <a:r>
              <a:rPr lang="en-US" dirty="0" err="1"/>
              <a:t>Liptek</a:t>
            </a:r>
            <a:r>
              <a:rPr lang="en-US" dirty="0"/>
              <a:t> test:- A 18 gauge needle is inserted aseptically just below the area of resonant ping in the left (LDA) or right (RDA) abdominal wall fluid is aspirated. </a:t>
            </a:r>
          </a:p>
          <a:p>
            <a:r>
              <a:rPr lang="en-US" dirty="0"/>
              <a:t>If pH of fluid is between 1-4 indicates an abomasum.</a:t>
            </a:r>
          </a:p>
          <a:p>
            <a:r>
              <a:rPr lang="en-US" dirty="0"/>
              <a:t>If pH 5-7 indicate rumen fluid.</a:t>
            </a:r>
          </a:p>
          <a:p>
            <a:endParaRPr lang="en-US" dirty="0"/>
          </a:p>
        </p:txBody>
      </p:sp>
    </p:spTree>
    <p:extLst>
      <p:ext uri="{BB962C8B-B14F-4D97-AF65-F5344CB8AC3E}">
        <p14:creationId xmlns:p14="http://schemas.microsoft.com/office/powerpoint/2010/main" val="21367335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F795B6-1B8A-49E0-ACE5-5FFDB4D9F50E}"/>
              </a:ext>
            </a:extLst>
          </p:cNvPr>
          <p:cNvSpPr>
            <a:spLocks noGrp="1"/>
          </p:cNvSpPr>
          <p:nvPr>
            <p:ph idx="1"/>
          </p:nvPr>
        </p:nvSpPr>
        <p:spPr>
          <a:xfrm>
            <a:off x="838200" y="1023766"/>
            <a:ext cx="10515600" cy="4351338"/>
          </a:xfrm>
        </p:spPr>
        <p:txBody>
          <a:bodyPr/>
          <a:lstStyle/>
          <a:p>
            <a:r>
              <a:rPr lang="en-US" dirty="0"/>
              <a:t>TREATMENT:</a:t>
            </a:r>
          </a:p>
          <a:p>
            <a:r>
              <a:rPr lang="en-US" dirty="0"/>
              <a:t>Correction of the displaced abomasum, restoration of GI motility, rehydration and correction of metabolic disorders.</a:t>
            </a:r>
          </a:p>
          <a:p>
            <a:r>
              <a:rPr lang="en-US" dirty="0"/>
              <a:t>Calcium borogluconate, neostigmine, saline cathartics etc.</a:t>
            </a:r>
          </a:p>
          <a:p>
            <a:r>
              <a:rPr lang="en-US" dirty="0"/>
              <a:t>Administration of warm saline solution and mineral oils evacuate GI content.</a:t>
            </a:r>
          </a:p>
          <a:p>
            <a:r>
              <a:rPr lang="en-US" dirty="0"/>
              <a:t>Roll the animal side by side place in dorsal recumbency.</a:t>
            </a:r>
          </a:p>
          <a:p>
            <a:r>
              <a:rPr lang="en-US" dirty="0"/>
              <a:t>Fixation of abomasum and omentum to body wall.</a:t>
            </a:r>
          </a:p>
        </p:txBody>
      </p:sp>
    </p:spTree>
    <p:extLst>
      <p:ext uri="{BB962C8B-B14F-4D97-AF65-F5344CB8AC3E}">
        <p14:creationId xmlns:p14="http://schemas.microsoft.com/office/powerpoint/2010/main" val="837163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5B51B814-D70B-440C-AE73-8A30697817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7525" y="1200944"/>
            <a:ext cx="6076950" cy="4562475"/>
          </a:xfrm>
        </p:spPr>
      </p:pic>
    </p:spTree>
    <p:extLst>
      <p:ext uri="{BB962C8B-B14F-4D97-AF65-F5344CB8AC3E}">
        <p14:creationId xmlns:p14="http://schemas.microsoft.com/office/powerpoint/2010/main" val="18954507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63D32-1545-4E01-A487-ECCF7C8777AD}"/>
              </a:ext>
            </a:extLst>
          </p:cNvPr>
          <p:cNvSpPr>
            <a:spLocks noGrp="1"/>
          </p:cNvSpPr>
          <p:nvPr>
            <p:ph type="title"/>
          </p:nvPr>
        </p:nvSpPr>
        <p:spPr/>
        <p:txBody>
          <a:bodyPr/>
          <a:lstStyle/>
          <a:p>
            <a:r>
              <a:rPr lang="en-US" dirty="0"/>
              <a:t>Left flank omentopexy (Utrecht method)</a:t>
            </a:r>
          </a:p>
        </p:txBody>
      </p:sp>
      <p:sp>
        <p:nvSpPr>
          <p:cNvPr id="3" name="Content Placeholder 2">
            <a:extLst>
              <a:ext uri="{FF2B5EF4-FFF2-40B4-BE49-F238E27FC236}">
                <a16:creationId xmlns:a16="http://schemas.microsoft.com/office/drawing/2014/main" id="{1D122EC2-E7CB-4580-92C4-5A5737884CC5}"/>
              </a:ext>
            </a:extLst>
          </p:cNvPr>
          <p:cNvSpPr>
            <a:spLocks noGrp="1"/>
          </p:cNvSpPr>
          <p:nvPr>
            <p:ph idx="1"/>
          </p:nvPr>
        </p:nvSpPr>
        <p:spPr/>
        <p:txBody>
          <a:bodyPr/>
          <a:lstStyle/>
          <a:p>
            <a:r>
              <a:rPr lang="en-US" dirty="0"/>
              <a:t>Abdomen entered through 20cm long vertical incision in left flank.</a:t>
            </a:r>
          </a:p>
          <a:p>
            <a:r>
              <a:rPr lang="en-US" dirty="0"/>
              <a:t>Abomasum lies under the incision.</a:t>
            </a:r>
          </a:p>
          <a:p>
            <a:r>
              <a:rPr lang="en-US" dirty="0"/>
              <a:t>Greater omentum located needle threaded with 2 </a:t>
            </a:r>
            <a:r>
              <a:rPr lang="en-US" dirty="0" err="1"/>
              <a:t>metre</a:t>
            </a:r>
            <a:r>
              <a:rPr lang="en-US" dirty="0"/>
              <a:t> passed in or out of omentum with mattress suture over 7 cm.</a:t>
            </a:r>
          </a:p>
          <a:p>
            <a:r>
              <a:rPr lang="en-US" dirty="0"/>
              <a:t>Suture material should extend from each end of suture.</a:t>
            </a:r>
          </a:p>
          <a:p>
            <a:r>
              <a:rPr lang="en-US" dirty="0"/>
              <a:t>Abomasum is decompressed using a 13-14 gauge needle attached to rubber tube.</a:t>
            </a:r>
          </a:p>
          <a:p>
            <a:r>
              <a:rPr lang="en-US" dirty="0"/>
              <a:t>Abomasum is pushed to the normal position.</a:t>
            </a:r>
          </a:p>
          <a:p>
            <a:endParaRPr lang="en-US" dirty="0"/>
          </a:p>
          <a:p>
            <a:pPr marL="0" indent="0">
              <a:buNone/>
            </a:pPr>
            <a:endParaRPr lang="en-US" dirty="0"/>
          </a:p>
        </p:txBody>
      </p:sp>
    </p:spTree>
    <p:extLst>
      <p:ext uri="{BB962C8B-B14F-4D97-AF65-F5344CB8AC3E}">
        <p14:creationId xmlns:p14="http://schemas.microsoft.com/office/powerpoint/2010/main" val="31657372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20EF20-83E3-4CBE-B68D-094462055CEB}"/>
              </a:ext>
            </a:extLst>
          </p:cNvPr>
          <p:cNvSpPr>
            <a:spLocks noGrp="1"/>
          </p:cNvSpPr>
          <p:nvPr>
            <p:ph idx="1"/>
          </p:nvPr>
        </p:nvSpPr>
        <p:spPr>
          <a:xfrm>
            <a:off x="838200" y="829994"/>
            <a:ext cx="10515600" cy="5346969"/>
          </a:xfrm>
        </p:spPr>
        <p:txBody>
          <a:bodyPr/>
          <a:lstStyle/>
          <a:p>
            <a:r>
              <a:rPr lang="en-US" dirty="0"/>
              <a:t>Both end of suture carried along the internal body wall and forced through the ventral midline to midline.</a:t>
            </a:r>
          </a:p>
          <a:p>
            <a:r>
              <a:rPr lang="en-US" dirty="0"/>
              <a:t>Assistant grasp the two ends suture pulled and </a:t>
            </a:r>
            <a:r>
              <a:rPr lang="en-US" dirty="0" err="1"/>
              <a:t>and</a:t>
            </a:r>
            <a:r>
              <a:rPr lang="en-US" dirty="0"/>
              <a:t> tied outside the body wall.</a:t>
            </a:r>
          </a:p>
          <a:p>
            <a:r>
              <a:rPr lang="en-US" dirty="0"/>
              <a:t>After 4 weeks suture removed close to skin.</a:t>
            </a:r>
          </a:p>
          <a:p>
            <a:r>
              <a:rPr lang="en-US" dirty="0"/>
              <a:t>LEFT AND RIGHT FLANK ABOMASOPEXY:-</a:t>
            </a:r>
          </a:p>
          <a:p>
            <a:r>
              <a:rPr lang="en-US" dirty="0"/>
              <a:t>Similar to left flank omentopexy </a:t>
            </a:r>
          </a:p>
          <a:p>
            <a:r>
              <a:rPr lang="en-US" dirty="0"/>
              <a:t>Suture is placed in simple continuous or interlocking in musculature of the greater curvature of abomasum.</a:t>
            </a:r>
          </a:p>
          <a:p>
            <a:r>
              <a:rPr lang="en-US" dirty="0"/>
              <a:t>The ends are brought through ventral abdominal like omentopexy</a:t>
            </a:r>
          </a:p>
          <a:p>
            <a:r>
              <a:rPr lang="en-US" dirty="0"/>
              <a:t>Left flank-LDA and right flank-RDA.   </a:t>
            </a:r>
          </a:p>
          <a:p>
            <a:pPr marL="0" indent="0">
              <a:buNone/>
            </a:pPr>
            <a:endParaRPr lang="en-US" dirty="0"/>
          </a:p>
        </p:txBody>
      </p:sp>
    </p:spTree>
    <p:extLst>
      <p:ext uri="{BB962C8B-B14F-4D97-AF65-F5344CB8AC3E}">
        <p14:creationId xmlns:p14="http://schemas.microsoft.com/office/powerpoint/2010/main" val="16222020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68538F-3B55-4B8B-B080-FB8F846622FD}"/>
              </a:ext>
            </a:extLst>
          </p:cNvPr>
          <p:cNvSpPr>
            <a:spLocks noGrp="1"/>
          </p:cNvSpPr>
          <p:nvPr>
            <p:ph idx="1"/>
          </p:nvPr>
        </p:nvSpPr>
        <p:spPr>
          <a:xfrm>
            <a:off x="838200" y="914400"/>
            <a:ext cx="10515600" cy="5262563"/>
          </a:xfrm>
        </p:spPr>
        <p:txBody>
          <a:bodyPr/>
          <a:lstStyle/>
          <a:p>
            <a:r>
              <a:rPr lang="en-US" dirty="0"/>
              <a:t>Right flank omentopexy:- </a:t>
            </a:r>
          </a:p>
          <a:p>
            <a:r>
              <a:rPr lang="en-US" dirty="0"/>
              <a:t>Right flank laparotomy is done in the standing animal.</a:t>
            </a:r>
          </a:p>
          <a:p>
            <a:r>
              <a:rPr lang="en-US" dirty="0"/>
              <a:t>Abomasum is decompressed and volvulus corrected and abomasum   repositioned.</a:t>
            </a:r>
          </a:p>
          <a:p>
            <a:r>
              <a:rPr lang="en-US" dirty="0"/>
              <a:t>Two mattress suture of heavy catgut, one each cranial and caudal to incision are placed through peritoneum, transverse abdominal muscles and fold of omentum.</a:t>
            </a:r>
          </a:p>
          <a:p>
            <a:r>
              <a:rPr lang="en-US" dirty="0"/>
              <a:t>The peritoneum and transverse muscles are then sutured in simple continuous pattern incorporating omentum.</a:t>
            </a:r>
          </a:p>
          <a:p>
            <a:r>
              <a:rPr lang="en-US" dirty="0"/>
              <a:t>The laparotomy incision is closed in usual manner.</a:t>
            </a:r>
          </a:p>
          <a:p>
            <a:pPr marL="0" indent="0">
              <a:buNone/>
            </a:pPr>
            <a:endParaRPr lang="en-US" dirty="0"/>
          </a:p>
          <a:p>
            <a:endParaRPr lang="en-US" dirty="0"/>
          </a:p>
        </p:txBody>
      </p:sp>
    </p:spTree>
    <p:extLst>
      <p:ext uri="{BB962C8B-B14F-4D97-AF65-F5344CB8AC3E}">
        <p14:creationId xmlns:p14="http://schemas.microsoft.com/office/powerpoint/2010/main" val="29288460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4B9C29-52F3-4EB2-A318-348CDBEF0E5B}"/>
              </a:ext>
            </a:extLst>
          </p:cNvPr>
          <p:cNvSpPr>
            <a:spLocks noGrp="1"/>
          </p:cNvSpPr>
          <p:nvPr>
            <p:ph idx="1"/>
          </p:nvPr>
        </p:nvSpPr>
        <p:spPr>
          <a:xfrm>
            <a:off x="838200" y="914400"/>
            <a:ext cx="10515600" cy="5262563"/>
          </a:xfrm>
        </p:spPr>
        <p:txBody>
          <a:bodyPr/>
          <a:lstStyle/>
          <a:p>
            <a:r>
              <a:rPr lang="en-US" dirty="0"/>
              <a:t>The aim is to produce adhesions between parietal and visceral peritoneum covering the greater omentum to hold omasum in normal position.</a:t>
            </a:r>
          </a:p>
          <a:p>
            <a:r>
              <a:rPr lang="en-US" dirty="0"/>
              <a:t>Ventral paramedian abomasopexy:-</a:t>
            </a:r>
          </a:p>
          <a:p>
            <a:r>
              <a:rPr lang="en-US" dirty="0"/>
              <a:t>The technique is used in both LDA and RDA.</a:t>
            </a:r>
          </a:p>
          <a:p>
            <a:r>
              <a:rPr lang="en-US" dirty="0"/>
              <a:t>Surgery done under dorsal recumbency by sedation.</a:t>
            </a:r>
          </a:p>
          <a:p>
            <a:r>
              <a:rPr lang="en-US" dirty="0"/>
              <a:t>The abdominal cavity entered through long incision between the ventral midline and right subcutaneous abdominal vein starting from just caudal to xiphoid process and cranial to umbilicus. </a:t>
            </a:r>
          </a:p>
          <a:p>
            <a:r>
              <a:rPr lang="en-US" dirty="0"/>
              <a:t>The abomasum is pulled towards incision, decompressed and repositioned.</a:t>
            </a:r>
          </a:p>
          <a:p>
            <a:endParaRPr lang="en-US" dirty="0"/>
          </a:p>
          <a:p>
            <a:endParaRPr lang="en-US" dirty="0"/>
          </a:p>
        </p:txBody>
      </p:sp>
    </p:spTree>
    <p:extLst>
      <p:ext uri="{BB962C8B-B14F-4D97-AF65-F5344CB8AC3E}">
        <p14:creationId xmlns:p14="http://schemas.microsoft.com/office/powerpoint/2010/main" val="42798627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C00ECA-CA4F-45C3-AC92-461F1A584499}"/>
              </a:ext>
            </a:extLst>
          </p:cNvPr>
          <p:cNvSpPr>
            <a:spLocks noGrp="1"/>
          </p:cNvSpPr>
          <p:nvPr>
            <p:ph idx="1"/>
          </p:nvPr>
        </p:nvSpPr>
        <p:spPr>
          <a:xfrm>
            <a:off x="838200" y="703385"/>
            <a:ext cx="10515600" cy="5473578"/>
          </a:xfrm>
        </p:spPr>
        <p:txBody>
          <a:bodyPr/>
          <a:lstStyle/>
          <a:p>
            <a:r>
              <a:rPr lang="en-US" dirty="0"/>
              <a:t> The greater curvature is sutured to the peritoneum and muscles of lateral aspect of the paramedian incision.</a:t>
            </a:r>
          </a:p>
          <a:p>
            <a:r>
              <a:rPr lang="en-US" dirty="0"/>
              <a:t>The abdomen incision is closed routinely. </a:t>
            </a:r>
          </a:p>
          <a:p>
            <a:r>
              <a:rPr lang="en-US" dirty="0"/>
              <a:t>This technique is easy.</a:t>
            </a:r>
          </a:p>
          <a:p>
            <a:endParaRPr lang="en-US" dirty="0"/>
          </a:p>
        </p:txBody>
      </p:sp>
    </p:spTree>
    <p:extLst>
      <p:ext uri="{BB962C8B-B14F-4D97-AF65-F5344CB8AC3E}">
        <p14:creationId xmlns:p14="http://schemas.microsoft.com/office/powerpoint/2010/main" val="42808857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B7D22-1141-4F4B-B726-DC47F7E11353}"/>
              </a:ext>
            </a:extLst>
          </p:cNvPr>
          <p:cNvSpPr>
            <a:spLocks noGrp="1"/>
          </p:cNvSpPr>
          <p:nvPr>
            <p:ph type="title"/>
          </p:nvPr>
        </p:nvSpPr>
        <p:spPr/>
        <p:txBody>
          <a:bodyPr/>
          <a:lstStyle/>
          <a:p>
            <a:pPr algn="ctr"/>
            <a:r>
              <a:rPr lang="en-US" dirty="0"/>
              <a:t>CAECAL DILATION AND TORSION </a:t>
            </a:r>
          </a:p>
        </p:txBody>
      </p:sp>
      <p:sp>
        <p:nvSpPr>
          <p:cNvPr id="3" name="Content Placeholder 2">
            <a:extLst>
              <a:ext uri="{FF2B5EF4-FFF2-40B4-BE49-F238E27FC236}">
                <a16:creationId xmlns:a16="http://schemas.microsoft.com/office/drawing/2014/main" id="{A165DCE1-8749-41F1-BD4F-0C740174628B}"/>
              </a:ext>
            </a:extLst>
          </p:cNvPr>
          <p:cNvSpPr>
            <a:spLocks noGrp="1"/>
          </p:cNvSpPr>
          <p:nvPr>
            <p:ph idx="1"/>
          </p:nvPr>
        </p:nvSpPr>
        <p:spPr>
          <a:xfrm>
            <a:off x="838200" y="1825625"/>
            <a:ext cx="10515600" cy="4667250"/>
          </a:xfrm>
        </p:spPr>
        <p:txBody>
          <a:bodyPr/>
          <a:lstStyle/>
          <a:p>
            <a:r>
              <a:rPr lang="en-US" dirty="0"/>
              <a:t>It involves distension, displacement and torsion of caecum.</a:t>
            </a:r>
          </a:p>
          <a:p>
            <a:r>
              <a:rPr lang="en-US" dirty="0"/>
              <a:t>Free end of caecum in cattle is devoid of mesentery lead to rotation.</a:t>
            </a:r>
          </a:p>
          <a:p>
            <a:r>
              <a:rPr lang="en-US" dirty="0"/>
              <a:t>Dilatation may proceed to torsion.</a:t>
            </a:r>
          </a:p>
          <a:p>
            <a:r>
              <a:rPr lang="en-US" dirty="0"/>
              <a:t>After parturition and pregnant animal of cow, bullocks, sheep and goats may observed.</a:t>
            </a:r>
          </a:p>
          <a:p>
            <a:r>
              <a:rPr lang="en-US" dirty="0"/>
              <a:t>Also observed in buffalo.</a:t>
            </a:r>
          </a:p>
          <a:p>
            <a:r>
              <a:rPr lang="en-US" dirty="0"/>
              <a:t> Etiology not known But excessive grain feeding is animal reported.</a:t>
            </a:r>
          </a:p>
          <a:p>
            <a:r>
              <a:rPr lang="en-US" dirty="0"/>
              <a:t>Feeding of excessive grain – increased VFA and gas - Atony or hypomotility of caecum - dilation and torsion of the organ</a:t>
            </a:r>
          </a:p>
        </p:txBody>
      </p:sp>
    </p:spTree>
    <p:extLst>
      <p:ext uri="{BB962C8B-B14F-4D97-AF65-F5344CB8AC3E}">
        <p14:creationId xmlns:p14="http://schemas.microsoft.com/office/powerpoint/2010/main" val="31924777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253C69-E6D5-40A6-99BC-BF81FDD549E9}"/>
              </a:ext>
            </a:extLst>
          </p:cNvPr>
          <p:cNvSpPr>
            <a:spLocks noGrp="1"/>
          </p:cNvSpPr>
          <p:nvPr>
            <p:ph idx="1"/>
          </p:nvPr>
        </p:nvSpPr>
        <p:spPr>
          <a:xfrm>
            <a:off x="838200" y="675249"/>
            <a:ext cx="10515600" cy="5501714"/>
          </a:xfrm>
        </p:spPr>
        <p:txBody>
          <a:bodyPr/>
          <a:lstStyle/>
          <a:p>
            <a:r>
              <a:rPr lang="en-US" dirty="0"/>
              <a:t>CLINICAL SIGNS :-</a:t>
            </a:r>
          </a:p>
          <a:p>
            <a:r>
              <a:rPr lang="en-US" dirty="0"/>
              <a:t>Simple dilatation of caecum may be acute if torsion occurs.</a:t>
            </a:r>
          </a:p>
          <a:p>
            <a:r>
              <a:rPr lang="en-US" dirty="0" err="1"/>
              <a:t>Symtom</a:t>
            </a:r>
            <a:r>
              <a:rPr lang="en-US" dirty="0"/>
              <a:t> similar to bowel obstruction.</a:t>
            </a:r>
          </a:p>
          <a:p>
            <a:r>
              <a:rPr lang="en-US" dirty="0"/>
              <a:t>Early cases abdominal pain.</a:t>
            </a:r>
          </a:p>
          <a:p>
            <a:r>
              <a:rPr lang="en-US" dirty="0"/>
              <a:t>Rapid loss of appetite, cessation of defaecation and dehydration.</a:t>
            </a:r>
          </a:p>
          <a:p>
            <a:r>
              <a:rPr lang="en-US" dirty="0"/>
              <a:t>T, PR and HR are normal in simple dilatation but subnormal Temp and tachycardia in case torsion.</a:t>
            </a:r>
          </a:p>
          <a:p>
            <a:r>
              <a:rPr lang="en-US" dirty="0"/>
              <a:t>Hypomotility of rumen or atony of rumen present in most of the cases.</a:t>
            </a:r>
          </a:p>
          <a:p>
            <a:r>
              <a:rPr lang="en-US" dirty="0"/>
              <a:t>The right paralumbar fossa may be distended and tympanic resonance may be heard.</a:t>
            </a:r>
          </a:p>
        </p:txBody>
      </p:sp>
    </p:spTree>
    <p:extLst>
      <p:ext uri="{BB962C8B-B14F-4D97-AF65-F5344CB8AC3E}">
        <p14:creationId xmlns:p14="http://schemas.microsoft.com/office/powerpoint/2010/main" val="28757326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E78F5CA-ACD4-476E-9C5E-FBC33F8E099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300" t="9124" r="6284" b="13139"/>
          <a:stretch/>
        </p:blipFill>
        <p:spPr>
          <a:xfrm>
            <a:off x="3291840" y="928469"/>
            <a:ext cx="6063175" cy="4121834"/>
          </a:xfrm>
        </p:spPr>
      </p:pic>
    </p:spTree>
    <p:extLst>
      <p:ext uri="{BB962C8B-B14F-4D97-AF65-F5344CB8AC3E}">
        <p14:creationId xmlns:p14="http://schemas.microsoft.com/office/powerpoint/2010/main" val="12364684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A074FE-1B16-4C37-947D-670AACAE5595}"/>
              </a:ext>
            </a:extLst>
          </p:cNvPr>
          <p:cNvSpPr>
            <a:spLocks noGrp="1"/>
          </p:cNvSpPr>
          <p:nvPr>
            <p:ph idx="1"/>
          </p:nvPr>
        </p:nvSpPr>
        <p:spPr>
          <a:xfrm>
            <a:off x="838200" y="801858"/>
            <a:ext cx="10515600" cy="5598942"/>
          </a:xfrm>
        </p:spPr>
        <p:txBody>
          <a:bodyPr>
            <a:normAutofit/>
          </a:bodyPr>
          <a:lstStyle/>
          <a:p>
            <a:r>
              <a:rPr lang="en-US" dirty="0"/>
              <a:t>Similar resonance is heard in case of RDA but resonant area is smaller and more caudal in caecal dilation.</a:t>
            </a:r>
          </a:p>
          <a:p>
            <a:r>
              <a:rPr lang="en-US" dirty="0"/>
              <a:t>The distended caecum may be rectally palpable like long cylindrical movable gas filled structure.</a:t>
            </a:r>
          </a:p>
          <a:p>
            <a:r>
              <a:rPr lang="en-US" dirty="0"/>
              <a:t>Rupture of caecum may cause death.</a:t>
            </a:r>
          </a:p>
          <a:p>
            <a:r>
              <a:rPr lang="en-US" dirty="0"/>
              <a:t>DIAGNOSIS:- </a:t>
            </a:r>
          </a:p>
          <a:p>
            <a:r>
              <a:rPr lang="en-US" dirty="0"/>
              <a:t>History, clinical signs, auscultation and percussion and rectal palpation.</a:t>
            </a:r>
          </a:p>
          <a:p>
            <a:r>
              <a:rPr lang="en-US" dirty="0"/>
              <a:t>Right flank laparotomy.</a:t>
            </a:r>
          </a:p>
          <a:p>
            <a:r>
              <a:rPr lang="en-US" dirty="0"/>
              <a:t>Hypochloraemic, hypokalemic metabolic alkalosis.</a:t>
            </a:r>
          </a:p>
          <a:p>
            <a:r>
              <a:rPr lang="en-US" dirty="0"/>
              <a:t>Hemoconcentration, azotaemia observed.</a:t>
            </a:r>
          </a:p>
          <a:p>
            <a:endParaRPr lang="en-US" dirty="0"/>
          </a:p>
          <a:p>
            <a:endParaRPr lang="en-US" dirty="0"/>
          </a:p>
        </p:txBody>
      </p:sp>
    </p:spTree>
    <p:extLst>
      <p:ext uri="{BB962C8B-B14F-4D97-AF65-F5344CB8AC3E}">
        <p14:creationId xmlns:p14="http://schemas.microsoft.com/office/powerpoint/2010/main" val="37760714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3F963E-8FB4-49D4-BBE3-2BF2C7925E2A}"/>
              </a:ext>
            </a:extLst>
          </p:cNvPr>
          <p:cNvSpPr>
            <a:spLocks noGrp="1"/>
          </p:cNvSpPr>
          <p:nvPr>
            <p:ph idx="1"/>
          </p:nvPr>
        </p:nvSpPr>
        <p:spPr>
          <a:xfrm>
            <a:off x="838200" y="872197"/>
            <a:ext cx="10515600" cy="5304766"/>
          </a:xfrm>
        </p:spPr>
        <p:txBody>
          <a:bodyPr/>
          <a:lstStyle/>
          <a:p>
            <a:r>
              <a:rPr lang="en-US" dirty="0"/>
              <a:t>Similar finding are also observed in bowel obstruction.</a:t>
            </a:r>
          </a:p>
          <a:p>
            <a:pPr marL="0" indent="0">
              <a:buNone/>
            </a:pPr>
            <a:r>
              <a:rPr lang="en-US" dirty="0"/>
              <a:t> TREATMENT:-</a:t>
            </a:r>
          </a:p>
          <a:p>
            <a:r>
              <a:rPr lang="en-US" dirty="0"/>
              <a:t>Conservative treatment in case of dilatation without torsion.</a:t>
            </a:r>
          </a:p>
          <a:p>
            <a:r>
              <a:rPr lang="en-US" dirty="0"/>
              <a:t>It is parasympathomimetic drugs such as neostigmine.</a:t>
            </a:r>
          </a:p>
          <a:p>
            <a:r>
              <a:rPr lang="en-US" dirty="0"/>
              <a:t>It can given S/C every 3 to 4 </a:t>
            </a:r>
            <a:r>
              <a:rPr lang="en-US" dirty="0" err="1"/>
              <a:t>hrs</a:t>
            </a:r>
            <a:r>
              <a:rPr lang="en-US" dirty="0"/>
              <a:t> over 2 to 3 days in gradually decrease dose 12.5 mg to 2.5 mg </a:t>
            </a:r>
          </a:p>
          <a:p>
            <a:r>
              <a:rPr lang="en-US" dirty="0"/>
              <a:t>Alternative continuous drip of drug (200 mg in 10 </a:t>
            </a:r>
            <a:r>
              <a:rPr lang="en-US" dirty="0" err="1"/>
              <a:t>litres</a:t>
            </a:r>
            <a:r>
              <a:rPr lang="en-US" dirty="0"/>
              <a:t> of normal saline.</a:t>
            </a:r>
          </a:p>
          <a:p>
            <a:r>
              <a:rPr lang="en-US" dirty="0"/>
              <a:t>Liquid paraffin oral purgative.</a:t>
            </a:r>
          </a:p>
          <a:p>
            <a:pPr marL="0" indent="0">
              <a:buNone/>
            </a:pPr>
            <a:endParaRPr lang="en-US" dirty="0"/>
          </a:p>
        </p:txBody>
      </p:sp>
    </p:spTree>
    <p:extLst>
      <p:ext uri="{BB962C8B-B14F-4D97-AF65-F5344CB8AC3E}">
        <p14:creationId xmlns:p14="http://schemas.microsoft.com/office/powerpoint/2010/main" val="1039310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E52FC26-F1F3-4E6A-854E-113BE823B73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9306" y="773724"/>
            <a:ext cx="7244860" cy="5190978"/>
          </a:xfrm>
        </p:spPr>
      </p:pic>
    </p:spTree>
    <p:extLst>
      <p:ext uri="{BB962C8B-B14F-4D97-AF65-F5344CB8AC3E}">
        <p14:creationId xmlns:p14="http://schemas.microsoft.com/office/powerpoint/2010/main" val="27006688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AA2771-03C9-4994-943E-12C23557906D}"/>
              </a:ext>
            </a:extLst>
          </p:cNvPr>
          <p:cNvSpPr>
            <a:spLocks noGrp="1"/>
          </p:cNvSpPr>
          <p:nvPr>
            <p:ph idx="1"/>
          </p:nvPr>
        </p:nvSpPr>
        <p:spPr>
          <a:xfrm>
            <a:off x="838200" y="759655"/>
            <a:ext cx="10515600" cy="5417308"/>
          </a:xfrm>
        </p:spPr>
        <p:txBody>
          <a:bodyPr/>
          <a:lstStyle/>
          <a:p>
            <a:r>
              <a:rPr lang="en-US" dirty="0"/>
              <a:t>Above fails surgery indicated.</a:t>
            </a:r>
          </a:p>
          <a:p>
            <a:r>
              <a:rPr lang="en-US" dirty="0"/>
              <a:t>Right flank laparotomy is done standing animal and free end of caecum is exteriorized. </a:t>
            </a:r>
          </a:p>
          <a:p>
            <a:r>
              <a:rPr lang="en-US" dirty="0"/>
              <a:t>Packing the laparotomy wound and caecotomy done to remove the content.</a:t>
            </a:r>
          </a:p>
          <a:p>
            <a:r>
              <a:rPr lang="en-US" dirty="0"/>
              <a:t>Caecum is closed after cleaning with NS.</a:t>
            </a:r>
          </a:p>
          <a:p>
            <a:r>
              <a:rPr lang="en-US" dirty="0"/>
              <a:t>Suturing done with absorbable suture material like enterotomy.</a:t>
            </a:r>
          </a:p>
          <a:p>
            <a:r>
              <a:rPr lang="en-US" dirty="0"/>
              <a:t>Torsion is corrected and caecum paled in normal position.</a:t>
            </a:r>
          </a:p>
          <a:p>
            <a:r>
              <a:rPr lang="en-US" dirty="0"/>
              <a:t>The laparotomy wound is closed in the usual manner.</a:t>
            </a:r>
          </a:p>
          <a:p>
            <a:r>
              <a:rPr lang="en-US" dirty="0"/>
              <a:t>Typhlectomy is also indicated in necrosed caecum.</a:t>
            </a:r>
          </a:p>
          <a:p>
            <a:r>
              <a:rPr lang="en-US" dirty="0"/>
              <a:t>Blood vessels ligated and resected necrosed caecum</a:t>
            </a:r>
          </a:p>
        </p:txBody>
      </p:sp>
    </p:spTree>
    <p:extLst>
      <p:ext uri="{BB962C8B-B14F-4D97-AF65-F5344CB8AC3E}">
        <p14:creationId xmlns:p14="http://schemas.microsoft.com/office/powerpoint/2010/main" val="8993993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89BE4-DE5B-4B1C-9458-67A83BE07F97}"/>
              </a:ext>
            </a:extLst>
          </p:cNvPr>
          <p:cNvSpPr>
            <a:spLocks noGrp="1"/>
          </p:cNvSpPr>
          <p:nvPr>
            <p:ph idx="1"/>
          </p:nvPr>
        </p:nvSpPr>
        <p:spPr>
          <a:xfrm>
            <a:off x="838200" y="1195754"/>
            <a:ext cx="10515600" cy="4981209"/>
          </a:xfrm>
        </p:spPr>
        <p:txBody>
          <a:bodyPr/>
          <a:lstStyle/>
          <a:p>
            <a:r>
              <a:rPr lang="en-US" dirty="0"/>
              <a:t>Ileum and colon are anastomosed by Connell pattern using chromic catgut</a:t>
            </a:r>
          </a:p>
        </p:txBody>
      </p:sp>
    </p:spTree>
    <p:extLst>
      <p:ext uri="{BB962C8B-B14F-4D97-AF65-F5344CB8AC3E}">
        <p14:creationId xmlns:p14="http://schemas.microsoft.com/office/powerpoint/2010/main" val="86716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161F7-4F5E-4A27-833C-8E8EA3B5E5A7}"/>
              </a:ext>
            </a:extLst>
          </p:cNvPr>
          <p:cNvSpPr>
            <a:spLocks noGrp="1"/>
          </p:cNvSpPr>
          <p:nvPr>
            <p:ph idx="1"/>
          </p:nvPr>
        </p:nvSpPr>
        <p:spPr>
          <a:xfrm>
            <a:off x="838200" y="689317"/>
            <a:ext cx="10515600" cy="5487646"/>
          </a:xfrm>
        </p:spPr>
        <p:txBody>
          <a:bodyPr>
            <a:normAutofit/>
          </a:bodyPr>
          <a:lstStyle/>
          <a:p>
            <a:r>
              <a:rPr lang="en-US" dirty="0"/>
              <a:t>Pre-operative evaluation of the lesion by percussion, auscultation and radiography and ultrasonography of the chest can help to outline the exact location of the lesion.</a:t>
            </a:r>
          </a:p>
          <a:p>
            <a:r>
              <a:rPr lang="en-US" dirty="0"/>
              <a:t>Intercostal Incision:- Intercostal incision should be placed cranial to rib as intercostal vessels are located caudally.</a:t>
            </a:r>
          </a:p>
          <a:p>
            <a:r>
              <a:rPr lang="en-US" dirty="0"/>
              <a:t>The incision should be extended with scissors to the desired length.</a:t>
            </a:r>
          </a:p>
          <a:p>
            <a:r>
              <a:rPr lang="en-US" dirty="0"/>
              <a:t>A self retraining rib retractor is used for adequate exposure of the intrathoracic organs.</a:t>
            </a:r>
          </a:p>
          <a:p>
            <a:r>
              <a:rPr lang="en-US" dirty="0"/>
              <a:t>A series of interrupted sutures are placed around the adjacent ribs using nonabsorbable suture material for closure of the wound.</a:t>
            </a:r>
          </a:p>
          <a:p>
            <a:pPr marL="0" indent="0">
              <a:buNone/>
            </a:pPr>
            <a:r>
              <a:rPr lang="en-US" dirty="0"/>
              <a:t>  </a:t>
            </a:r>
          </a:p>
        </p:txBody>
      </p:sp>
    </p:spTree>
    <p:extLst>
      <p:ext uri="{BB962C8B-B14F-4D97-AF65-F5344CB8AC3E}">
        <p14:creationId xmlns:p14="http://schemas.microsoft.com/office/powerpoint/2010/main" val="25100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6D6C77-33B7-430F-B92B-A5C0E9108A24}"/>
              </a:ext>
            </a:extLst>
          </p:cNvPr>
          <p:cNvSpPr>
            <a:spLocks noGrp="1"/>
          </p:cNvSpPr>
          <p:nvPr>
            <p:ph idx="1"/>
          </p:nvPr>
        </p:nvSpPr>
        <p:spPr>
          <a:xfrm>
            <a:off x="838200" y="787791"/>
            <a:ext cx="10515600" cy="5389172"/>
          </a:xfrm>
        </p:spPr>
        <p:txBody>
          <a:bodyPr/>
          <a:lstStyle/>
          <a:p>
            <a:r>
              <a:rPr lang="en-US" dirty="0"/>
              <a:t>A simple continuous suture in the intercostal muscles seals the incision against air leaks.</a:t>
            </a:r>
          </a:p>
          <a:p>
            <a:r>
              <a:rPr lang="en-US" dirty="0"/>
              <a:t>The overlying muscles and skin are in routine manner.</a:t>
            </a:r>
          </a:p>
          <a:p>
            <a:r>
              <a:rPr lang="en-US" dirty="0"/>
              <a:t>Rib resection:- After skin and muscles have been incised a longitudinal incision is made on the periosteum of the exposed rib.</a:t>
            </a:r>
          </a:p>
          <a:p>
            <a:r>
              <a:rPr lang="en-US" dirty="0"/>
              <a:t>The periosteum is stripped from the lateral surface and cranial and caudal borders of the rib with help of periosteal elevator. </a:t>
            </a:r>
          </a:p>
          <a:p>
            <a:r>
              <a:rPr lang="en-US" dirty="0"/>
              <a:t>A curved haemostat introduced between the periosteum and medial surface of the rib is moved up and down to separate the periosteum completely from the rib. </a:t>
            </a:r>
          </a:p>
          <a:p>
            <a:r>
              <a:rPr lang="en-US" dirty="0"/>
              <a:t>To expose the periosteal bed, the rib is resected with wire saw at the proximal end.</a:t>
            </a:r>
          </a:p>
        </p:txBody>
      </p:sp>
    </p:spTree>
    <p:extLst>
      <p:ext uri="{BB962C8B-B14F-4D97-AF65-F5344CB8AC3E}">
        <p14:creationId xmlns:p14="http://schemas.microsoft.com/office/powerpoint/2010/main" val="3678920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B626CA9B-C5C4-49D7-AC36-3E89D93EA62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7525" y="1222375"/>
            <a:ext cx="6076950" cy="4562475"/>
          </a:xfrm>
        </p:spPr>
      </p:pic>
    </p:spTree>
    <p:extLst>
      <p:ext uri="{BB962C8B-B14F-4D97-AF65-F5344CB8AC3E}">
        <p14:creationId xmlns:p14="http://schemas.microsoft.com/office/powerpoint/2010/main" val="402955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6F8B3842-7FFF-4C66-BAC5-0C434A47A35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30525" y="1147762"/>
            <a:ext cx="6076950" cy="4562475"/>
          </a:xfrm>
        </p:spPr>
      </p:pic>
    </p:spTree>
    <p:extLst>
      <p:ext uri="{BB962C8B-B14F-4D97-AF65-F5344CB8AC3E}">
        <p14:creationId xmlns:p14="http://schemas.microsoft.com/office/powerpoint/2010/main" val="3271160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2647</Words>
  <Application>Microsoft Office PowerPoint</Application>
  <PresentationFormat>Widescreen</PresentationFormat>
  <Paragraphs>253</Paragraphs>
  <Slides>51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Calibri Light</vt:lpstr>
      <vt:lpstr>Office Theme</vt:lpstr>
      <vt:lpstr>UNIT-5 (REGIONAL SURGERY-II) UG COURSES</vt:lpstr>
      <vt:lpstr>THORACOTOMY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TRAUMATIC PERICARDITIS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ABOMASAL DISPLACEMENT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Left flank omentopexy (Utrecht method)</vt:lpstr>
      <vt:lpstr>PowerPoint Presentation</vt:lpstr>
      <vt:lpstr>PowerPoint Presentation</vt:lpstr>
      <vt:lpstr>PowerPoint Presentation</vt:lpstr>
      <vt:lpstr>PowerPoint Presentation</vt:lpstr>
      <vt:lpstr>CAECAL DILATION AND TORSION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82</cp:revision>
  <dcterms:created xsi:type="dcterms:W3CDTF">2020-04-15T07:40:50Z</dcterms:created>
  <dcterms:modified xsi:type="dcterms:W3CDTF">2020-04-21T10:32:21Z</dcterms:modified>
</cp:coreProperties>
</file>