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7772400" cy="147002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Accident of gestation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IN" sz="3600" dirty="0">
                <a:latin typeface="AR BLANCA" pitchFamily="2" charset="0"/>
              </a:rPr>
              <a:t>Cont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6019800"/>
          </a:xfrm>
        </p:spPr>
        <p:txBody>
          <a:bodyPr>
            <a:normAutofit/>
          </a:bodyPr>
          <a:lstStyle/>
          <a:p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Bull dog calve</a:t>
            </a:r>
          </a:p>
          <a:p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Mummification</a:t>
            </a:r>
          </a:p>
          <a:p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Congenital Dropsy in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ayrshires</a:t>
            </a:r>
            <a:endParaRPr lang="en-IN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Anchylosed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or muscle contracture monsters</a:t>
            </a:r>
          </a:p>
          <a:p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Prolonged gestation </a:t>
            </a:r>
          </a:p>
          <a:p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Hydrocephalus in all breed</a:t>
            </a:r>
          </a:p>
          <a:p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Cryptorchidisim</a:t>
            </a:r>
            <a:endParaRPr lang="en-IN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Ovarian and testicular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hypoplasia</a:t>
            </a:r>
            <a:endParaRPr lang="en-IN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Segmental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aplasia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wolffian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duct and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Mularian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duct called white heifer diseases</a:t>
            </a:r>
          </a:p>
          <a:p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Scrotal and inguinal hernia</a:t>
            </a:r>
          </a:p>
          <a:p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Sperm defect in Friesian</a:t>
            </a:r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IN" sz="3200" dirty="0"/>
              <a:t>Common developmental abnormality in bovine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Schistoma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reflexus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: Ruminant and Swine</a:t>
            </a:r>
          </a:p>
          <a:p>
            <a:pPr algn="just">
              <a:buNone/>
            </a:pP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    Visible sign of abnormality :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Angulation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of vertebral Column of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fetus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; Incomplete chest and abdominal cavity</a:t>
            </a:r>
          </a:p>
          <a:p>
            <a:pPr algn="just">
              <a:buNone/>
            </a:pP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     Cause: Genetic transmission from bull to offspring</a:t>
            </a:r>
          </a:p>
          <a:p>
            <a:pPr algn="just">
              <a:buNone/>
            </a:pPr>
            <a:endParaRPr lang="en-IN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Persomus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elumbis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: Ruminant and Swine</a:t>
            </a:r>
          </a:p>
          <a:p>
            <a:pPr algn="just">
              <a:buNone/>
            </a:pP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    Visible signs of abnormality :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Hypoplasia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aplasia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of spinal chord of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fetus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in thoracic region ; loss of joint movement ; rigidity of posterior limb ; atrophy of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musscles</a:t>
            </a:r>
            <a:endParaRPr lang="en-IN" sz="27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IN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Double monster: Ruminant and Swine</a:t>
            </a:r>
          </a:p>
          <a:p>
            <a:pPr algn="just">
              <a:buNone/>
            </a:pP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    Visible sign of abnormality; Anterior duplication is very common</a:t>
            </a:r>
          </a:p>
          <a:p>
            <a:pPr algn="just">
              <a:buNone/>
            </a:pPr>
            <a:endParaRPr lang="en-IN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Rectovaginal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constriction</a:t>
            </a:r>
          </a:p>
          <a:p>
            <a:pPr algn="just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Abortion and causes of infertility in farm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181600"/>
          </a:xfrm>
        </p:spPr>
        <p:txBody>
          <a:bodyPr>
            <a:normAutofit/>
          </a:bodyPr>
          <a:lstStyle/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Abortion: expulsion of living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fetus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prior to attainment of viable age/dead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fetus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of recognisable size at any stage of gestation from the gravid uterus of the dam </a:t>
            </a:r>
          </a:p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Premature birth of immature viable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fetuses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is called premature birth</a:t>
            </a:r>
          </a:p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Dead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fetus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expelled at term are called still birth</a:t>
            </a: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52600" y="914400"/>
            <a:ext cx="6019800" cy="152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962400" y="457200"/>
            <a:ext cx="1371600" cy="228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Causes</a:t>
            </a:r>
          </a:p>
        </p:txBody>
      </p:sp>
      <p:sp>
        <p:nvSpPr>
          <p:cNvPr id="10" name="Down Arrow 9"/>
          <p:cNvSpPr/>
          <p:nvPr/>
        </p:nvSpPr>
        <p:spPr>
          <a:xfrm>
            <a:off x="7543800" y="914400"/>
            <a:ext cx="408432" cy="914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Down Arrow 10"/>
          <p:cNvSpPr/>
          <p:nvPr/>
        </p:nvSpPr>
        <p:spPr>
          <a:xfrm>
            <a:off x="1676400" y="914400"/>
            <a:ext cx="332232" cy="9906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990600" y="1905000"/>
            <a:ext cx="2971800" cy="152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Non- Infectious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3600" y="1828800"/>
            <a:ext cx="2971800" cy="30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Infectious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914400" y="20574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Down Arrow 14"/>
          <p:cNvSpPr/>
          <p:nvPr/>
        </p:nvSpPr>
        <p:spPr>
          <a:xfrm>
            <a:off x="2362200" y="20574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Down Arrow 15"/>
          <p:cNvSpPr/>
          <p:nvPr/>
        </p:nvSpPr>
        <p:spPr>
          <a:xfrm>
            <a:off x="3810000" y="20574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6248400" y="2133600"/>
            <a:ext cx="152400" cy="426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0" y="2590800"/>
            <a:ext cx="14478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Physical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2590800"/>
            <a:ext cx="14478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Genetic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76600" y="2590800"/>
            <a:ext cx="19812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Environmental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6477000" y="2590800"/>
            <a:ext cx="1295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Bacterial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6477000" y="3276600"/>
            <a:ext cx="1295400" cy="5608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err="1"/>
              <a:t>Mycotic</a:t>
            </a:r>
            <a:endParaRPr lang="en-IN" b="1" dirty="0"/>
          </a:p>
        </p:txBody>
      </p:sp>
      <p:sp>
        <p:nvSpPr>
          <p:cNvPr id="23" name="Right Arrow 22"/>
          <p:cNvSpPr/>
          <p:nvPr/>
        </p:nvSpPr>
        <p:spPr>
          <a:xfrm>
            <a:off x="6477000" y="4343400"/>
            <a:ext cx="1371600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err="1"/>
              <a:t>Protozoal</a:t>
            </a:r>
            <a:endParaRPr lang="en-IN" b="1" dirty="0"/>
          </a:p>
        </p:txBody>
      </p:sp>
      <p:sp>
        <p:nvSpPr>
          <p:cNvPr id="24" name="Right Arrow 23"/>
          <p:cNvSpPr/>
          <p:nvPr/>
        </p:nvSpPr>
        <p:spPr>
          <a:xfrm>
            <a:off x="6477000" y="5029200"/>
            <a:ext cx="12192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Viral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3581400" y="28956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/>
          <p:cNvSpPr/>
          <p:nvPr/>
        </p:nvSpPr>
        <p:spPr>
          <a:xfrm>
            <a:off x="2286000" y="3429000"/>
            <a:ext cx="3581400" cy="1524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Mineral and Vitamin </a:t>
            </a:r>
            <a:r>
              <a:rPr lang="en-IN" b="1" dirty="0" err="1"/>
              <a:t>difficiency</a:t>
            </a:r>
            <a:endParaRPr lang="en-IN" b="1" dirty="0"/>
          </a:p>
        </p:txBody>
      </p:sp>
      <p:sp>
        <p:nvSpPr>
          <p:cNvPr id="27" name="Down Arrow 26"/>
          <p:cNvSpPr/>
          <p:nvPr/>
        </p:nvSpPr>
        <p:spPr>
          <a:xfrm>
            <a:off x="3581400" y="36576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ectangle 27"/>
          <p:cNvSpPr/>
          <p:nvPr/>
        </p:nvSpPr>
        <p:spPr>
          <a:xfrm>
            <a:off x="3276600" y="4191000"/>
            <a:ext cx="914400" cy="2286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toxic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3581400" y="44958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Rectangle 29"/>
          <p:cNvSpPr/>
          <p:nvPr/>
        </p:nvSpPr>
        <p:spPr>
          <a:xfrm>
            <a:off x="2667000" y="5029200"/>
            <a:ext cx="2209800" cy="152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Hormonal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334000"/>
          </a:xfrm>
        </p:spPr>
        <p:txBody>
          <a:bodyPr>
            <a:normAutofit/>
          </a:bodyPr>
          <a:lstStyle/>
          <a:p>
            <a:pPr algn="just"/>
            <a:r>
              <a:rPr lang="en-IN" sz="2500" dirty="0"/>
              <a:t>Bacterial-</a:t>
            </a:r>
            <a:r>
              <a:rPr lang="en-IN" sz="2500" dirty="0" err="1"/>
              <a:t>Brucellla</a:t>
            </a:r>
            <a:r>
              <a:rPr lang="en-IN" sz="2500" dirty="0"/>
              <a:t>; </a:t>
            </a:r>
            <a:r>
              <a:rPr lang="en-IN" sz="2500" dirty="0" err="1"/>
              <a:t>Leptospira</a:t>
            </a:r>
            <a:r>
              <a:rPr lang="en-IN" sz="2500" dirty="0"/>
              <a:t>; mycobacterium;  </a:t>
            </a:r>
            <a:r>
              <a:rPr lang="en-IN" sz="2500" dirty="0" err="1"/>
              <a:t>V.fetus</a:t>
            </a:r>
            <a:r>
              <a:rPr lang="en-IN" sz="2500" dirty="0"/>
              <a:t>; Streptococcus; </a:t>
            </a:r>
            <a:r>
              <a:rPr lang="en-IN" sz="2500" dirty="0" err="1"/>
              <a:t>Diplococcus</a:t>
            </a:r>
            <a:r>
              <a:rPr lang="en-IN" sz="2500" dirty="0"/>
              <a:t>; E coli; </a:t>
            </a:r>
            <a:r>
              <a:rPr lang="en-IN" sz="2500" dirty="0" err="1"/>
              <a:t>Alkaligenes</a:t>
            </a:r>
            <a:r>
              <a:rPr lang="en-IN" sz="2500" dirty="0"/>
              <a:t>; </a:t>
            </a:r>
            <a:r>
              <a:rPr lang="en-IN" sz="2500" dirty="0" err="1"/>
              <a:t>Pseudomonus</a:t>
            </a:r>
            <a:r>
              <a:rPr lang="en-IN" sz="2500" dirty="0"/>
              <a:t>;  C. </a:t>
            </a:r>
            <a:r>
              <a:rPr lang="en-IN" sz="2500" dirty="0" err="1"/>
              <a:t>Pyogenes</a:t>
            </a:r>
            <a:endParaRPr lang="en-IN" sz="2500" dirty="0"/>
          </a:p>
          <a:p>
            <a:pPr algn="just">
              <a:buNone/>
            </a:pPr>
            <a:endParaRPr lang="en-IN" sz="2500" dirty="0"/>
          </a:p>
          <a:p>
            <a:pPr algn="just"/>
            <a:r>
              <a:rPr lang="en-IN" sz="2500" dirty="0"/>
              <a:t>Viral- IBR; IVP; Epizootic bovine </a:t>
            </a:r>
            <a:r>
              <a:rPr lang="en-IN" sz="2500" dirty="0" err="1"/>
              <a:t>abotion</a:t>
            </a:r>
            <a:r>
              <a:rPr lang="en-IN" sz="2500" dirty="0"/>
              <a:t> (Chlamydia)</a:t>
            </a:r>
          </a:p>
          <a:p>
            <a:pPr algn="just"/>
            <a:r>
              <a:rPr lang="en-IN" sz="2500" dirty="0" err="1"/>
              <a:t>Mycotic</a:t>
            </a:r>
            <a:r>
              <a:rPr lang="en-IN" sz="2500" dirty="0"/>
              <a:t>- </a:t>
            </a:r>
            <a:r>
              <a:rPr lang="en-IN" sz="2500" dirty="0" err="1"/>
              <a:t>Aspergillus</a:t>
            </a:r>
            <a:r>
              <a:rPr lang="en-IN" sz="2500" dirty="0"/>
              <a:t>; yeast</a:t>
            </a:r>
          </a:p>
          <a:p>
            <a:pPr algn="just">
              <a:buNone/>
            </a:pPr>
            <a:endParaRPr lang="en-IN" sz="2500" dirty="0"/>
          </a:p>
          <a:p>
            <a:pPr algn="just"/>
            <a:r>
              <a:rPr lang="en-IN" sz="2500" dirty="0"/>
              <a:t>Protozoa- </a:t>
            </a:r>
            <a:r>
              <a:rPr lang="en-IN" sz="2500" dirty="0" err="1"/>
              <a:t>Trichomonus</a:t>
            </a:r>
            <a:r>
              <a:rPr lang="en-IN" sz="2500" dirty="0"/>
              <a:t> </a:t>
            </a:r>
            <a:r>
              <a:rPr lang="en-IN" sz="2500" dirty="0" err="1"/>
              <a:t>fetus</a:t>
            </a:r>
            <a:r>
              <a:rPr lang="en-IN" sz="2500" dirty="0"/>
              <a:t>; Toxoplasmosis; </a:t>
            </a:r>
            <a:r>
              <a:rPr lang="en-IN" sz="2500" dirty="0" err="1"/>
              <a:t>Trypnosomiasis</a:t>
            </a:r>
            <a:r>
              <a:rPr lang="en-IN" sz="2500" dirty="0"/>
              <a:t>; </a:t>
            </a:r>
            <a:r>
              <a:rPr lang="en-IN" sz="2500" dirty="0" err="1"/>
              <a:t>Anaplasmosis</a:t>
            </a:r>
            <a:r>
              <a:rPr lang="en-IN" sz="2500" dirty="0"/>
              <a:t> and </a:t>
            </a:r>
            <a:r>
              <a:rPr lang="en-IN" sz="2500" dirty="0" err="1"/>
              <a:t>Babesia</a:t>
            </a:r>
            <a:endParaRPr lang="en-IN" sz="2500" dirty="0"/>
          </a:p>
          <a:p>
            <a:endParaRPr lang="en-IN" sz="2500" dirty="0"/>
          </a:p>
        </p:txBody>
      </p:sp>
      <p:sp>
        <p:nvSpPr>
          <p:cNvPr id="4" name="Rectangle 3"/>
          <p:cNvSpPr/>
          <p:nvPr/>
        </p:nvSpPr>
        <p:spPr>
          <a:xfrm>
            <a:off x="3429000" y="30480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Infectious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Non-Infectious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Nutritional- Starvations; malnutrition; </a:t>
            </a:r>
            <a:r>
              <a:rPr lang="en-IN" dirty="0" err="1"/>
              <a:t>Vit</a:t>
            </a:r>
            <a:r>
              <a:rPr lang="en-IN" dirty="0"/>
              <a:t> A </a:t>
            </a:r>
            <a:r>
              <a:rPr lang="en-IN" dirty="0" err="1"/>
              <a:t>difficiency</a:t>
            </a:r>
            <a:r>
              <a:rPr lang="en-IN" dirty="0"/>
              <a:t>; Iodine deficiency</a:t>
            </a:r>
          </a:p>
          <a:p>
            <a:pPr>
              <a:buNone/>
            </a:pPr>
            <a:endParaRPr lang="en-IN" dirty="0"/>
          </a:p>
          <a:p>
            <a:pPr algn="just"/>
            <a:r>
              <a:rPr lang="en-IN" dirty="0"/>
              <a:t>Physical causes-Accidental insemination in </a:t>
            </a:r>
            <a:r>
              <a:rPr lang="en-IN" dirty="0" err="1"/>
              <a:t>preg</a:t>
            </a:r>
            <a:r>
              <a:rPr lang="en-IN" dirty="0"/>
              <a:t> uterus; rupture of amniotic </a:t>
            </a:r>
            <a:r>
              <a:rPr lang="en-IN" dirty="0" err="1"/>
              <a:t>vessicles</a:t>
            </a:r>
            <a:r>
              <a:rPr lang="en-IN" dirty="0"/>
              <a:t>; Trauma to embryo; removal of CL and torsion</a:t>
            </a:r>
          </a:p>
          <a:p>
            <a:endParaRPr lang="en-IN" dirty="0"/>
          </a:p>
          <a:p>
            <a:r>
              <a:rPr lang="en-IN" dirty="0"/>
              <a:t>Genetic causes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63562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Brucellosis in cattle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248400"/>
          </a:xfrm>
        </p:spPr>
        <p:txBody>
          <a:bodyPr>
            <a:normAutofit/>
          </a:bodyPr>
          <a:lstStyle/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diseases brucellosis in cattle also called Contagious or infectious abortion or Bang disease</a:t>
            </a:r>
          </a:p>
          <a:p>
            <a:pPr algn="just"/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Etilogy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- Br.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; The organisms grow intracellular</a:t>
            </a:r>
          </a:p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is mainly infective for cattle. The other animal also get infected are Sheep; goat; dog; Swine and horse</a:t>
            </a:r>
          </a:p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Site</a:t>
            </a:r>
          </a:p>
          <a:p>
            <a:pPr algn="just">
              <a:buFont typeface="Wingdings" pitchFamily="2" charset="2"/>
              <a:buChar char="q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Founded in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chorion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of placenta in the pregnant animal and produces severe pathologic changes like necrosis and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also in the digestive tract and lungs of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fetus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It remains as persistent infections in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udder,suprsmammary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gland, retropharyngeal,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limph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nodes of adult cattle</a:t>
            </a:r>
          </a:p>
          <a:p>
            <a:pPr algn="just">
              <a:buFont typeface="Wingdings" pitchFamily="2" charset="2"/>
              <a:buChar char="q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Joint and Bursa</a:t>
            </a:r>
          </a:p>
          <a:p>
            <a:pPr algn="just">
              <a:buFont typeface="Wingdings" pitchFamily="2" charset="2"/>
              <a:buChar char="q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 testes,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Epididymis,V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differenia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and seminal Vesicle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486400"/>
          </a:xfrm>
        </p:spPr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By purchase of infected cow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Infected material from one farm to other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Contact of infected animal</a:t>
            </a:r>
          </a:p>
          <a:p>
            <a:r>
              <a:rPr lang="en-IN" dirty="0" err="1">
                <a:latin typeface="Times New Roman" pitchFamily="18" charset="0"/>
                <a:cs typeface="Times New Roman" pitchFamily="18" charset="0"/>
              </a:rPr>
              <a:t>Ingestation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of the feeds and water contaminated by genital discharge of infected animal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AI with infected semen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 and Symptoms of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/>
              <a:t>Abortion usually takes place from 6</a:t>
            </a:r>
            <a:r>
              <a:rPr lang="en-IN" baseline="30000" dirty="0"/>
              <a:t>th</a:t>
            </a:r>
            <a:r>
              <a:rPr lang="en-IN" dirty="0"/>
              <a:t> to 9</a:t>
            </a:r>
            <a:r>
              <a:rPr lang="en-IN" baseline="30000" dirty="0"/>
              <a:t>th</a:t>
            </a:r>
            <a:r>
              <a:rPr lang="en-IN" dirty="0"/>
              <a:t> month of pregnancy</a:t>
            </a:r>
          </a:p>
          <a:p>
            <a:pPr algn="just">
              <a:buNone/>
            </a:pPr>
            <a:endParaRPr lang="en-IN" dirty="0"/>
          </a:p>
          <a:p>
            <a:pPr algn="just"/>
            <a:r>
              <a:rPr lang="en-IN" dirty="0"/>
              <a:t>Udder development and oedema of vulvae</a:t>
            </a:r>
          </a:p>
          <a:p>
            <a:pPr algn="just">
              <a:buNone/>
            </a:pPr>
            <a:endParaRPr lang="en-IN" dirty="0"/>
          </a:p>
          <a:p>
            <a:pPr algn="just"/>
            <a:r>
              <a:rPr lang="en-IN" dirty="0" err="1"/>
              <a:t>Fetal</a:t>
            </a:r>
            <a:r>
              <a:rPr lang="en-IN" dirty="0"/>
              <a:t> membrane is found to be </a:t>
            </a:r>
            <a:r>
              <a:rPr lang="en-IN" dirty="0" err="1"/>
              <a:t>edematus</a:t>
            </a:r>
            <a:r>
              <a:rPr lang="en-IN" dirty="0"/>
              <a:t>, haemorrhagic, leathery and even necrotic</a:t>
            </a:r>
          </a:p>
          <a:p>
            <a:pPr algn="just">
              <a:buNone/>
            </a:pPr>
            <a:endParaRPr lang="en-IN" dirty="0"/>
          </a:p>
          <a:p>
            <a:pPr algn="just"/>
            <a:r>
              <a:rPr lang="en-IN" dirty="0"/>
              <a:t>RFM and </a:t>
            </a:r>
            <a:r>
              <a:rPr lang="en-IN" dirty="0" err="1"/>
              <a:t>metritis</a:t>
            </a:r>
            <a:r>
              <a:rPr lang="en-IN" dirty="0"/>
              <a:t> are common symptoms</a:t>
            </a:r>
          </a:p>
          <a:p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Developmental</a:t>
            </a:r>
            <a:r>
              <a:rPr lang="en-IN" sz="3200" b="1" dirty="0"/>
              <a:t> </a:t>
            </a:r>
            <a:r>
              <a:rPr lang="en-IN" sz="3200" b="1" dirty="0">
                <a:solidFill>
                  <a:srgbClr val="FF0000"/>
                </a:solidFill>
              </a:rPr>
              <a:t>Anomalies of </a:t>
            </a:r>
            <a:r>
              <a:rPr lang="en-IN" sz="3200" b="1" dirty="0" err="1">
                <a:solidFill>
                  <a:srgbClr val="FF0000"/>
                </a:solidFill>
              </a:rPr>
              <a:t>Conceptus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Embryopathy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- Suffering of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conceptus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from various diseases.</a:t>
            </a:r>
          </a:p>
          <a:p>
            <a:pPr algn="just">
              <a:buNone/>
            </a:pP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The harmful effect on developing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conceptus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occurs during 0-14, 14-35 &amp;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stage from 35 days onward </a:t>
            </a:r>
          </a:p>
          <a:p>
            <a:pPr algn="just">
              <a:buNone/>
            </a:pP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Zona-pellucida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–effective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barier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to protect early embryo or up to 9 days post fertilization  from viral infection</a:t>
            </a:r>
          </a:p>
          <a:p>
            <a:pPr algn="just">
              <a:buNone/>
            </a:pP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Embryo- growth &amp; differentiation of cells are maximum.</a:t>
            </a:r>
          </a:p>
          <a:p>
            <a:pPr algn="just"/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Germs cells –arranges into layer</a:t>
            </a:r>
          </a:p>
          <a:p>
            <a:pPr algn="just">
              <a:buNone/>
            </a:pP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Organogenesis- start in orderly sequences under control of gene.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95400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2800" dirty="0">
                <a:latin typeface="AR BERKLEY" pitchFamily="2" charset="0"/>
              </a:rPr>
              <a:t>Cont</a:t>
            </a:r>
            <a:r>
              <a:rPr lang="en-IN" sz="28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1"/>
            <a:ext cx="8610600" cy="2514600"/>
          </a:xfrm>
        </p:spPr>
        <p:txBody>
          <a:bodyPr>
            <a:normAutofit/>
          </a:bodyPr>
          <a:lstStyle/>
          <a:p>
            <a:pPr algn="just"/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Genetic defect-Heredity or mutation  or some extraneous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teratogens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including viruses may interfere the biochemical reaction in the developing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fetus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----------lead to an aberration in the development in the intrauterine life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581400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Placental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Blastostatin</a:t>
            </a: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sustance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from endometrial secretion of Pig inhibits the synthesis of DNA in 16 day old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trophoblast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and cause embryonic death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Viral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>
            <a:normAutofit/>
          </a:bodyPr>
          <a:lstStyle/>
          <a:p>
            <a:pPr algn="just"/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myxovirus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, herpes virus,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picorna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virus and rubella infection -------------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teratogenic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in mammal</a:t>
            </a:r>
          </a:p>
          <a:p>
            <a:pPr algn="just">
              <a:buNone/>
            </a:pP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In farm animals- viruses of BT in sheep, swine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fever,IBR,BVD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, Equine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rhinopneumonitis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, equine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arteritis</a:t>
            </a: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Viral infection ------changes in chromosome of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fetus</a:t>
            </a: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BVD ---------------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Occular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defect,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cerebellar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dysplacia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, hydrocephalus, impairment in immunological competence</a:t>
            </a:r>
          </a:p>
          <a:p>
            <a:pPr algn="just">
              <a:buNone/>
            </a:pP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BT in pregnant cows ---------------- abortion, still birth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prognathia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500" dirty="0" err="1">
                <a:latin typeface="Times New Roman" pitchFamily="18" charset="0"/>
                <a:cs typeface="Times New Roman" pitchFamily="18" charset="0"/>
              </a:rPr>
              <a:t>hydroencephaly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dummy calf syndrome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Adverse effect of </a:t>
            </a:r>
            <a:r>
              <a:rPr lang="en-IN" sz="3200" b="1" dirty="0" err="1">
                <a:solidFill>
                  <a:srgbClr val="FF0000"/>
                </a:solidFill>
              </a:rPr>
              <a:t>teratogens</a:t>
            </a:r>
            <a:r>
              <a:rPr lang="en-IN" sz="3200" b="1" dirty="0">
                <a:solidFill>
                  <a:srgbClr val="FF0000"/>
                </a:solidFill>
              </a:rPr>
              <a:t> on organogenesis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715000"/>
          </a:xfrm>
        </p:spPr>
        <p:txBody>
          <a:bodyPr>
            <a:normAutofit fontScale="85000" lnSpcReduction="10000"/>
          </a:bodyPr>
          <a:lstStyle/>
          <a:p>
            <a:r>
              <a:rPr lang="en-IN" dirty="0"/>
              <a:t>Improper differentiation of </a:t>
            </a:r>
          </a:p>
          <a:p>
            <a:pPr>
              <a:buFont typeface="Wingdings" pitchFamily="2" charset="2"/>
              <a:buChar char="q"/>
            </a:pPr>
            <a:r>
              <a:rPr lang="en-IN" dirty="0"/>
              <a:t>Palate                                 </a:t>
            </a:r>
          </a:p>
          <a:p>
            <a:pPr>
              <a:buFont typeface="Wingdings" pitchFamily="2" charset="2"/>
              <a:buChar char="q"/>
            </a:pPr>
            <a:r>
              <a:rPr lang="en-IN" dirty="0"/>
              <a:t>Cerebellum</a:t>
            </a:r>
          </a:p>
          <a:p>
            <a:pPr>
              <a:buFont typeface="Wingdings" pitchFamily="2" charset="2"/>
              <a:buChar char="q"/>
            </a:pPr>
            <a:r>
              <a:rPr lang="en-IN" dirty="0" err="1"/>
              <a:t>Urogenital</a:t>
            </a:r>
            <a:r>
              <a:rPr lang="en-IN" dirty="0"/>
              <a:t> system</a:t>
            </a:r>
          </a:p>
          <a:p>
            <a:pPr>
              <a:buNone/>
            </a:pPr>
            <a:r>
              <a:rPr lang="en-IN" dirty="0"/>
              <a:t>                                                                                       </a:t>
            </a:r>
          </a:p>
          <a:p>
            <a:pPr algn="ctr">
              <a:buNone/>
            </a:pPr>
            <a:r>
              <a:rPr lang="en-IN" dirty="0"/>
              <a:t>Death of </a:t>
            </a:r>
            <a:r>
              <a:rPr lang="en-IN" dirty="0" err="1"/>
              <a:t>fetus</a:t>
            </a:r>
            <a:r>
              <a:rPr lang="en-IN" dirty="0"/>
              <a:t> followed </a:t>
            </a:r>
            <a:r>
              <a:rPr lang="en-IN" dirty="0" err="1"/>
              <a:t>resorption</a:t>
            </a:r>
            <a:r>
              <a:rPr lang="en-IN" dirty="0"/>
              <a:t> and mummification </a:t>
            </a:r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dirty="0"/>
              <a:t>When aberration is of less severe</a:t>
            </a:r>
          </a:p>
          <a:p>
            <a:pPr algn="ctr">
              <a:buNone/>
            </a:pPr>
            <a:r>
              <a:rPr lang="en-IN" dirty="0"/>
              <a:t>  Structural deformity in </a:t>
            </a:r>
            <a:r>
              <a:rPr lang="en-IN" dirty="0" err="1"/>
              <a:t>fetus</a:t>
            </a:r>
            <a:r>
              <a:rPr lang="en-IN" dirty="0"/>
              <a:t> lead to </a:t>
            </a:r>
            <a:r>
              <a:rPr lang="en-IN" dirty="0" err="1"/>
              <a:t>dystocia</a:t>
            </a:r>
            <a:r>
              <a:rPr lang="en-IN" dirty="0"/>
              <a:t>, still birth and birth of stunted offspring</a:t>
            </a:r>
          </a:p>
          <a:p>
            <a:pPr>
              <a:buNone/>
            </a:pPr>
            <a:r>
              <a:rPr lang="en-IN" dirty="0"/>
              <a:t>                                                       </a:t>
            </a:r>
          </a:p>
        </p:txBody>
      </p:sp>
      <p:sp>
        <p:nvSpPr>
          <p:cNvPr id="7" name="Down Arrow 6"/>
          <p:cNvSpPr/>
          <p:nvPr/>
        </p:nvSpPr>
        <p:spPr>
          <a:xfrm>
            <a:off x="4343400" y="24384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4343400" y="41148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4525963"/>
          </a:xfrm>
        </p:spPr>
        <p:txBody>
          <a:bodyPr/>
          <a:lstStyle/>
          <a:p>
            <a:r>
              <a:rPr lang="en-IN" dirty="0"/>
              <a:t>Placental development       fatal growth ; Nutrition</a:t>
            </a:r>
          </a:p>
          <a:p>
            <a:r>
              <a:rPr lang="en-IN" dirty="0"/>
              <a:t>Unequal placental contact with </a:t>
            </a:r>
            <a:r>
              <a:rPr lang="en-IN" dirty="0" err="1"/>
              <a:t>endometrium</a:t>
            </a:r>
            <a:r>
              <a:rPr lang="en-IN" dirty="0"/>
              <a:t>-------- un equal size of equine twins , Sow and bitch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572000" y="5334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Arrow 5"/>
          <p:cNvSpPr/>
          <p:nvPr/>
        </p:nvSpPr>
        <p:spPr>
          <a:xfrm rot="10800000">
            <a:off x="4572000" y="762000"/>
            <a:ext cx="457200" cy="1219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/>
          </a:bodyPr>
          <a:lstStyle/>
          <a:p>
            <a:r>
              <a:rPr lang="en-IN" sz="3200" b="1" dirty="0"/>
              <a:t>Role  of hormone on development of </a:t>
            </a:r>
            <a:r>
              <a:rPr lang="en-IN" sz="3200" b="1" dirty="0" err="1"/>
              <a:t>conceptus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9600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P4 &amp; E2  in early pregnancy</a:t>
            </a:r>
          </a:p>
          <a:p>
            <a:pPr algn="just"/>
            <a:r>
              <a:rPr lang="en-IN" dirty="0"/>
              <a:t>Placental weight- estrogens production</a:t>
            </a:r>
          </a:p>
          <a:p>
            <a:pPr algn="just"/>
            <a:r>
              <a:rPr lang="en-IN" dirty="0"/>
              <a:t>Insulin &amp; </a:t>
            </a:r>
            <a:r>
              <a:rPr lang="en-IN" dirty="0" err="1"/>
              <a:t>cortsone</a:t>
            </a:r>
            <a:r>
              <a:rPr lang="en-IN" dirty="0"/>
              <a:t> influence the metabolic activity</a:t>
            </a:r>
          </a:p>
          <a:p>
            <a:pPr algn="just"/>
            <a:r>
              <a:rPr lang="en-IN" dirty="0" err="1"/>
              <a:t>Deffiency</a:t>
            </a:r>
            <a:r>
              <a:rPr lang="en-IN" dirty="0"/>
              <a:t> of Insulin and cortisone in early phase of </a:t>
            </a:r>
            <a:r>
              <a:rPr lang="en-IN" dirty="0" err="1"/>
              <a:t>fetal</a:t>
            </a:r>
            <a:r>
              <a:rPr lang="en-IN" dirty="0"/>
              <a:t> development --------adversely affect the growth and development of </a:t>
            </a:r>
            <a:r>
              <a:rPr lang="en-IN" dirty="0" err="1"/>
              <a:t>conceptus</a:t>
            </a:r>
            <a:endParaRPr lang="en-IN" dirty="0"/>
          </a:p>
          <a:p>
            <a:pPr algn="just"/>
            <a:r>
              <a:rPr lang="en-IN" dirty="0"/>
              <a:t>Conclusion – common genital malformation are influenced by a variety of etiological factors and are primarily dependant on genetic make-up of </a:t>
            </a:r>
            <a:r>
              <a:rPr lang="en-IN" dirty="0" err="1"/>
              <a:t>fetus</a:t>
            </a:r>
            <a:r>
              <a:rPr lang="en-IN" dirty="0"/>
              <a:t> and the dam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159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Chromosomal abnormality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Karyotype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- Numerical and morphological feature of chromosomes</a:t>
            </a:r>
          </a:p>
          <a:p>
            <a:pPr algn="just"/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Ovarian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aplasia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dygenesis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--- Turners syndrome (absence of sex chromosomes)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Ovarian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hypoplasia</a:t>
            </a:r>
            <a:endParaRPr lang="en-IN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Extra Sex chromosome (XXY)-----Testicular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aplasia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&amp; absence of secondary sexual character. Very rare in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bull,ram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, boar and dogs</a:t>
            </a:r>
          </a:p>
          <a:p>
            <a:pPr algn="just"/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Chromosomal Translocation---------reduced fertility &amp; embryonic death</a:t>
            </a:r>
          </a:p>
          <a:p>
            <a:pPr algn="just"/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Irradiation of pregnant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cows,ewes,sows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 and goat between 15-34 of pregnancy causes skeletal defects in their </a:t>
            </a:r>
            <a:r>
              <a:rPr lang="en-IN" sz="2700" dirty="0" err="1">
                <a:latin typeface="Times New Roman" pitchFamily="18" charset="0"/>
                <a:cs typeface="Times New Roman" pitchFamily="18" charset="0"/>
              </a:rPr>
              <a:t>progenny</a:t>
            </a:r>
            <a:r>
              <a:rPr lang="en-IN" sz="27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Inherited defects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n-IN" dirty="0" err="1">
                <a:latin typeface="Times New Roman" pitchFamily="18" charset="0"/>
                <a:cs typeface="Times New Roman" pitchFamily="18" charset="0"/>
              </a:rPr>
              <a:t>Atresia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ani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Scrotal and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umblical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hernia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C left palate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Malformation of skeleton and internal organ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IN" dirty="0" err="1">
                <a:latin typeface="Times New Roman" pitchFamily="18" charset="0"/>
                <a:cs typeface="Times New Roman" pitchFamily="18" charset="0"/>
              </a:rPr>
              <a:t>Cryptorchidism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Testicular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hypoplasia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Hermaphroditism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Segmental uterine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hypoplasia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in pig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940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 BERKLEY</vt:lpstr>
      <vt:lpstr>AR BLANCA</vt:lpstr>
      <vt:lpstr>Arial</vt:lpstr>
      <vt:lpstr>Calibri</vt:lpstr>
      <vt:lpstr>Times New Roman</vt:lpstr>
      <vt:lpstr>Wingdings</vt:lpstr>
      <vt:lpstr>Office Theme</vt:lpstr>
      <vt:lpstr>Accident of gestation</vt:lpstr>
      <vt:lpstr>Developmental Anomalies of Conceptus</vt:lpstr>
      <vt:lpstr>Cont.</vt:lpstr>
      <vt:lpstr>Viral Diseases</vt:lpstr>
      <vt:lpstr>Adverse effect of teratogens on organogenesis</vt:lpstr>
      <vt:lpstr>PowerPoint Presentation</vt:lpstr>
      <vt:lpstr>Role  of hormone on development of conceptus</vt:lpstr>
      <vt:lpstr>Chromosomal abnormality</vt:lpstr>
      <vt:lpstr>Inherited defects</vt:lpstr>
      <vt:lpstr>Cont</vt:lpstr>
      <vt:lpstr>Common developmental abnormality in bovine</vt:lpstr>
      <vt:lpstr>Abortion and causes of infertility in farm animals</vt:lpstr>
      <vt:lpstr>PowerPoint Presentation</vt:lpstr>
      <vt:lpstr>PowerPoint Presentation</vt:lpstr>
      <vt:lpstr>Non-Infectious</vt:lpstr>
      <vt:lpstr>Brucellosis in cattle</vt:lpstr>
      <vt:lpstr>Transmission</vt:lpstr>
      <vt:lpstr>Sign and Symptoms of diseases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ankesh kumar</dc:creator>
  <cp:lastModifiedBy>HP</cp:lastModifiedBy>
  <cp:revision>42</cp:revision>
  <dcterms:created xsi:type="dcterms:W3CDTF">2006-08-16T00:00:00Z</dcterms:created>
  <dcterms:modified xsi:type="dcterms:W3CDTF">2020-04-24T08:57:55Z</dcterms:modified>
</cp:coreProperties>
</file>