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460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277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8934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4862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858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4792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9816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101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398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452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78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858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7004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036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0764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094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3147F-B3B8-45E7-B86A-BA716DD0D422}" type="datetimeFigureOut">
              <a:rPr lang="en-IN" smtClean="0"/>
              <a:t>31-03-2020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09100F-A1BF-455D-A1C5-D34C63E348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855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71502" y="875645"/>
            <a:ext cx="5883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ACTINOMYCOSIS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071" y="1979861"/>
            <a:ext cx="4560203" cy="34901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661" y="5470047"/>
            <a:ext cx="4973021" cy="12348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28057" y="314597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UNIT-5</a:t>
            </a:r>
            <a:endParaRPr lang="en-IN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731829" y="2786743"/>
            <a:ext cx="1640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i="1" dirty="0" smtClean="0"/>
              <a:t>Anil Kumar</a:t>
            </a:r>
          </a:p>
          <a:p>
            <a:r>
              <a:rPr lang="en-IN" b="1" i="1" dirty="0" smtClean="0"/>
              <a:t>Asst. </a:t>
            </a:r>
            <a:r>
              <a:rPr lang="en-IN" b="1" i="1" dirty="0" err="1" smtClean="0"/>
              <a:t>Profesor</a:t>
            </a:r>
            <a:endParaRPr lang="en-IN" b="1" i="1" dirty="0" smtClean="0"/>
          </a:p>
          <a:p>
            <a:r>
              <a:rPr lang="en-IN" b="1" i="1" dirty="0" smtClean="0"/>
              <a:t>Dept. 0f VCC</a:t>
            </a:r>
            <a:endParaRPr lang="en-IN" b="1" i="1" dirty="0"/>
          </a:p>
        </p:txBody>
      </p:sp>
    </p:spTree>
    <p:extLst>
      <p:ext uri="{BB962C8B-B14F-4D97-AF65-F5344CB8AC3E}">
        <p14:creationId xmlns:p14="http://schemas.microsoft.com/office/powerpoint/2010/main" val="157396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911" y="0"/>
            <a:ext cx="10492740" cy="1280890"/>
          </a:xfrm>
        </p:spPr>
        <p:txBody>
          <a:bodyPr>
            <a:normAutofit/>
          </a:bodyPr>
          <a:lstStyle/>
          <a:p>
            <a:pPr algn="ctr"/>
            <a:r>
              <a:rPr lang="en-IN" sz="3100" b="1" dirty="0" smtClean="0"/>
              <a:t>ACTINOMYCOSIS</a:t>
            </a:r>
            <a:br>
              <a:rPr lang="en-IN" sz="3100" b="1" dirty="0" smtClean="0"/>
            </a:br>
            <a:r>
              <a:rPr lang="en-IN" sz="2700" b="1" dirty="0" smtClean="0"/>
              <a:t>(Lumpy jaw)</a:t>
            </a:r>
            <a:endParaRPr lang="en-IN" sz="2700" b="1" dirty="0"/>
          </a:p>
        </p:txBody>
      </p:sp>
      <p:sp>
        <p:nvSpPr>
          <p:cNvPr id="4" name="Oval 3"/>
          <p:cNvSpPr/>
          <p:nvPr/>
        </p:nvSpPr>
        <p:spPr>
          <a:xfrm rot="10800000" flipH="1" flipV="1">
            <a:off x="674370" y="1428750"/>
            <a:ext cx="4171953" cy="125195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err="1" smtClean="0">
                <a:solidFill>
                  <a:schemeClr val="tx1"/>
                </a:solidFill>
                <a:latin typeface="Algerian" panose="04020705040A02060702" pitchFamily="82" charset="0"/>
              </a:rPr>
              <a:t>Etiology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589271" y="954770"/>
            <a:ext cx="6469380" cy="17259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Actinomyces</a:t>
            </a:r>
            <a:r>
              <a:rPr lang="en-IN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bovis</a:t>
            </a:r>
            <a:endParaRPr lang="en-IN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positive, anaerobic, non-acid-fast rods, many of which are filamentous or branching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chronic, progressive, indurated, granulomatous, </a:t>
            </a:r>
            <a:r>
              <a:rPr lang="en-I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suppurative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abscess that most frequently involves the mandible, the maxillae, or other bony tissues in the head.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 rot="10800000" flipH="1" flipV="1">
            <a:off x="560053" y="3040375"/>
            <a:ext cx="4274819" cy="109728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Host range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772149" y="2983229"/>
            <a:ext cx="6286501" cy="12115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Cattle, less frequently sheep, pigs, dogs, and other mammals, including horses </a:t>
            </a:r>
          </a:p>
        </p:txBody>
      </p:sp>
      <p:sp>
        <p:nvSpPr>
          <p:cNvPr id="8" name="Oval 7"/>
          <p:cNvSpPr/>
          <p:nvPr/>
        </p:nvSpPr>
        <p:spPr>
          <a:xfrm>
            <a:off x="674370" y="4869180"/>
            <a:ext cx="3954780" cy="99441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TRANSMISSION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772149" y="4354830"/>
            <a:ext cx="6419851" cy="23888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abrasion, injury or wounds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I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Dental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alveoli at the time of eruption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alimentary canal of normal cattle may harbour </a:t>
            </a:r>
            <a:r>
              <a:rPr lang="en-IN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IN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bovis</a:t>
            </a:r>
            <a:r>
              <a:rPr lang="en-IN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from where the organisms may invade the </a:t>
            </a:r>
            <a:r>
              <a:rPr lang="en-I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subepithelial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tissues through injury by surface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enerally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affects cattle between 2 to 5 years ,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sporadic, rare animal to animal transmission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846323" y="1817735"/>
            <a:ext cx="7086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437" y="3317721"/>
            <a:ext cx="731583" cy="5425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437" y="5095089"/>
            <a:ext cx="731583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67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22910" y="1348740"/>
            <a:ext cx="3451860" cy="113157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PATHOGENISIS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66310" y="80010"/>
            <a:ext cx="7509510" cy="3028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dry stalky feed, grass seeds, coarse hay, and scrub can cause mouth abrasions that allow entry of infection.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adjacent bone frequently results in facial distortion, loose teeth (making chewing difficult), and dyspnoea from swelling into the nasal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of the head can be affected; however, the alveoli around the roots of the cheek teeth are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frequently involved.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primary lesion appears as a slow-growing, firm mass that is attached to or part of the mandible.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Ulceration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forms in some cases, with or without fistulous tracts, and drainage of purulent exudate may occur.</a:t>
            </a:r>
          </a:p>
        </p:txBody>
      </p:sp>
      <p:sp>
        <p:nvSpPr>
          <p:cNvPr id="6" name="Oval 5"/>
          <p:cNvSpPr/>
          <p:nvPr/>
        </p:nvSpPr>
        <p:spPr>
          <a:xfrm>
            <a:off x="560070" y="4371975"/>
            <a:ext cx="3314700" cy="11544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Clinical signs and </a:t>
            </a:r>
          </a:p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symptoms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06290" y="3234690"/>
            <a:ext cx="7772400" cy="36233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hard, painless, circumscribed protuberance usually at the level of central molar teeth of the mandible or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maxilla.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invasion damages the bony tissues followed by development of sinus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mandible and maxilla,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mastication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affected and thus there is impairment of digestion resulting to loss of general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Abscess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extend and may produce sinus to the skin surface where from, the purulent discharges are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drained.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may be loose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teeth or missing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teeth,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foul breath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hypersalivation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dysphagia.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adjacent lymph nodes are not affected and the disease does not spread through lymphatic channel.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874770" y="1672209"/>
            <a:ext cx="8915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771" y="4677894"/>
            <a:ext cx="731520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6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229" y="642887"/>
            <a:ext cx="6716485" cy="470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7386" y="5344887"/>
            <a:ext cx="703217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en-IN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Lumpy jaw in a cow. Classic mandibular lesion of </a:t>
            </a:r>
            <a:r>
              <a:rPr lang="en-IN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suppurative</a:t>
            </a:r>
            <a:r>
              <a:rPr lang="en-IN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proliferative osteomyelitis caused by </a:t>
            </a:r>
            <a:r>
              <a:rPr lang="en-IN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Actinomyces</a:t>
            </a:r>
            <a:r>
              <a:rPr lang="en-IN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bovis</a:t>
            </a:r>
            <a:r>
              <a:rPr lang="en-IN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907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0800000" flipH="1" flipV="1">
            <a:off x="1524539" y="751658"/>
            <a:ext cx="3401787" cy="11571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diagnosis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92140" y="365760"/>
            <a:ext cx="5566410" cy="21602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ased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clinical signs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gram-positive rods in yellowish “</a:t>
            </a:r>
            <a:r>
              <a:rPr lang="en-I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sulfur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granules” from aspirated purulent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Bacteriologic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histopathology, are confirmatory.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organism appears as long filaments, rods, and </a:t>
            </a:r>
            <a:r>
              <a:rPr lang="en-I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cocci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exudate from active lesions</a:t>
            </a:r>
          </a:p>
        </p:txBody>
      </p:sp>
      <p:sp>
        <p:nvSpPr>
          <p:cNvPr id="7" name="Oval 6"/>
          <p:cNvSpPr/>
          <p:nvPr/>
        </p:nvSpPr>
        <p:spPr>
          <a:xfrm rot="10800000" flipH="1" flipV="1">
            <a:off x="1653807" y="3263262"/>
            <a:ext cx="3272519" cy="105156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treatment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83580" y="2714625"/>
            <a:ext cx="5600700" cy="24003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Sodium iodide, treatment of choice (70 mg/kg of a 10%–20% solution, IV) is given once and repeated several times at 7- to 10-day intervals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Concurrent administration of antimicrobials, including 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penicillin </a:t>
            </a: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IN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oxytetracycline</a:t>
            </a:r>
            <a:r>
              <a:rPr lang="en-I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Surgery to debride large mandibular lesions </a:t>
            </a:r>
            <a:endParaRPr lang="en-I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0800000" flipH="1" flipV="1">
            <a:off x="1787431" y="5577839"/>
            <a:ext cx="3310349" cy="110870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control</a:t>
            </a:r>
            <a:endParaRPr lang="en-IN" b="1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6469380" y="5726430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ounded Rectangle 10"/>
          <p:cNvSpPr/>
          <p:nvPr/>
        </p:nvSpPr>
        <p:spPr>
          <a:xfrm>
            <a:off x="5886450" y="5303520"/>
            <a:ext cx="5749290" cy="155448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IN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</a:rPr>
              <a:t>A</a:t>
            </a:r>
            <a:r>
              <a:rPr lang="en-IN" dirty="0" smtClean="0">
                <a:solidFill>
                  <a:schemeClr val="tx1"/>
                </a:solidFill>
              </a:rPr>
              <a:t>voiding </a:t>
            </a:r>
            <a:r>
              <a:rPr lang="en-IN" dirty="0">
                <a:solidFill>
                  <a:schemeClr val="tx1"/>
                </a:solidFill>
              </a:rPr>
              <a:t>coarse</a:t>
            </a:r>
            <a:r>
              <a:rPr lang="en-IN">
                <a:solidFill>
                  <a:schemeClr val="tx1"/>
                </a:solidFill>
              </a:rPr>
              <a:t>, </a:t>
            </a:r>
            <a:r>
              <a:rPr lang="en-IN" smtClean="0">
                <a:solidFill>
                  <a:schemeClr val="tx1"/>
                </a:solidFill>
              </a:rPr>
              <a:t>steamy </a:t>
            </a:r>
            <a:r>
              <a:rPr lang="en-IN" dirty="0">
                <a:solidFill>
                  <a:schemeClr val="tx1"/>
                </a:solidFill>
              </a:rPr>
              <a:t>feeds or </a:t>
            </a:r>
            <a:r>
              <a:rPr lang="en-IN" dirty="0" smtClean="0">
                <a:solidFill>
                  <a:schemeClr val="tx1"/>
                </a:solidFill>
              </a:rPr>
              <a:t>feeds.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</a:rPr>
              <a:t>Isolation of infected animals and their treatment </a:t>
            </a:r>
            <a:endParaRPr lang="en-IN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</a:rPr>
              <a:t>Removal of contaminated materials and disposal of animals with discharging foci </a:t>
            </a:r>
            <a:endParaRPr lang="en-IN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 flipH="1">
            <a:off x="4994907" y="1274445"/>
            <a:ext cx="628651" cy="342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907" y="3545188"/>
            <a:ext cx="652329" cy="4896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950" y="5882622"/>
            <a:ext cx="652329" cy="44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2442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253</TotalTime>
  <Words>508</Words>
  <Application>Microsoft Office PowerPoint</Application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Algerian</vt:lpstr>
      <vt:lpstr>Arial</vt:lpstr>
      <vt:lpstr>Century Gothic</vt:lpstr>
      <vt:lpstr>Wingdings 3</vt:lpstr>
      <vt:lpstr>Wisp</vt:lpstr>
      <vt:lpstr>PowerPoint Presentation</vt:lpstr>
      <vt:lpstr>ACTINOMYCOSIS (Lumpy jaw)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Actinomycosis</dc:title>
  <dc:creator>HP</dc:creator>
  <cp:lastModifiedBy>Windows User</cp:lastModifiedBy>
  <cp:revision>23</cp:revision>
  <dcterms:created xsi:type="dcterms:W3CDTF">2019-08-06T04:55:52Z</dcterms:created>
  <dcterms:modified xsi:type="dcterms:W3CDTF">2020-03-31T15:47:05Z</dcterms:modified>
</cp:coreProperties>
</file>