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3" r:id="rId13"/>
    <p:sldId id="268" r:id="rId14"/>
    <p:sldId id="269" r:id="rId15"/>
    <p:sldId id="270" r:id="rId16"/>
    <p:sldId id="264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D3FB13-60C6-4C29-92BD-83F9F02CB6A7}" type="datetimeFigureOut">
              <a:rPr lang="en-US" smtClean="0"/>
              <a:pPr/>
              <a:t>4/8/2020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CE1431-8D11-47F1-A912-CB0264109509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00174"/>
            <a:ext cx="8229600" cy="4525963"/>
          </a:xfrm>
        </p:spPr>
        <p:txBody>
          <a:bodyPr/>
          <a:lstStyle/>
          <a:p>
            <a:pPr lvl="4">
              <a:buNone/>
            </a:pPr>
            <a:r>
              <a:rPr lang="en-IN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4">
              <a:buNone/>
            </a:pPr>
            <a:r>
              <a:rPr lang="en-IN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DR</a:t>
            </a:r>
            <a:r>
              <a:rPr lang="en-IN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Sonia Kumari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IN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Asstt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.Prof Cum Jr. Scientist</a:t>
            </a:r>
          </a:p>
          <a:p>
            <a:pPr lvl="4">
              <a:buNone/>
            </a:pP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Dairy Microbiology</a:t>
            </a:r>
          </a:p>
          <a:p>
            <a:pPr lvl="4">
              <a:buNone/>
            </a:pP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SGIDT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BASU</a:t>
            </a:r>
          </a:p>
          <a:p>
            <a:pPr lvl="4">
              <a:buNone/>
            </a:pP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Patna-800014</a:t>
            </a:r>
            <a:endParaRPr lang="en-IN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Starter Culture and Fermented Milk Products </a:t>
            </a:r>
            <a:endParaRPr lang="en-IN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New Doc 04-06-2020 22.26.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00200"/>
            <a:ext cx="6643734" cy="45259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Catalase</a:t>
            </a:r>
            <a:r>
              <a:rPr lang="en-IN" dirty="0" smtClean="0"/>
              <a:t> Test </a:t>
            </a:r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 activity or vitality test help helps to determine the rate of acid development by a starter culture prior to its use in the processing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Vat.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 example A stimulated cheese making process in the laboratory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Titratable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acidity test: In  the active fast acid producer,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itratable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acidity should not be less than 0.8% lactic acid at 30℃ within 16h.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cultures lose their activity due to acid injury if they are allowed to over ripen.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developed acidity in the range of 0.7 to 0.85% LA is optimal.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Activity rating: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358246" cy="49831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is used mainly for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mesophilic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type of cultures.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Steps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Prepare and sterilize the reconstituted milk.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Take 25 ml of heat treated (90℃, 10 min) reconstituted milk (NFDM) and add of starter culture @ 3% ml into skim milk tube with a sterilized pipettes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Place tubes of milk in a water bath at a temperature of 30-42°C for 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Incubate at 37.7°C for 3 1/2 hours.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At the end of incubation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period,from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each tube 10 g curd is taken in a porcelain dish and titrated with  N/10 sodium hydroxide with phenolphthalein indicator.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Horral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Elliker’s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Titratable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acidity is calculated and expressed as percent lactic acid as follows: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Acidity (% LA)=9xVolume of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consumed (ml)x Normality of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/Weight of curd sample taken for titration.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Results and Interference: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1. A titration value of 0.4 %LA or higher indicates that the culture should be well suited for cheese making.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2. A titration value of 0.30% to 0.35 % LA indicates a slow culture.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3. Starter developing acidity of less than 0.30 % LA invariably graded as inactive as it produces little or no acid during cheese manufacture.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Horral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Elliker’s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Preparation  of dye solution: Autoclave 200ml of distilled water in light resistant flask. Transfer one tablet of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Resazurin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tablet with clean dry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forcep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 the flask of hot water.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Allow the tablet to dissolve and let cool down. With the pipette, transfer 1 ml of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Resazurin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solution and label the tube.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Now transfer 10 ml of starter culture to the tube. Incubate it at 37℃ till complete reduction of dye to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leuco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compound.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Record the reduction time.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Resazurin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reduction time test: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Biochemical test generally carried out to check aroma and flavor producing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mesophilic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cultures (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dahi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lassi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buttermilk, cultured cream, cottage cheese etc.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based on the ability of such culture to produce acetyl methyl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carbinol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diacetyl,which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form pink colored complex with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creatine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test is also used to detect gas producing organisms in a non gas forming culture.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Voges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Proskauer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test/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Creatine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357298"/>
            <a:ext cx="814393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Voges</a:t>
            </a:r>
            <a:r>
              <a:rPr lang="en-US" dirty="0" smtClean="0"/>
              <a:t> </a:t>
            </a:r>
            <a:r>
              <a:rPr lang="en-US" dirty="0" err="1" smtClean="0"/>
              <a:t>Proskauer</a:t>
            </a:r>
            <a:r>
              <a:rPr lang="en-US" dirty="0" smtClean="0"/>
              <a:t> test/ </a:t>
            </a:r>
            <a:r>
              <a:rPr lang="en-US" dirty="0" err="1" smtClean="0"/>
              <a:t>Creatine</a:t>
            </a:r>
            <a:r>
              <a:rPr lang="en-US" dirty="0" smtClean="0"/>
              <a:t> Test:</a:t>
            </a:r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6115" y="2967335"/>
            <a:ext cx="30003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44" y="500042"/>
            <a:ext cx="8786874" cy="1500199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Activity &amp; Purity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Standards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Starter Cultures</a:t>
            </a:r>
            <a:endParaRPr lang="en-IN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2071678"/>
            <a:ext cx="8429684" cy="414340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production of a fermented milk product,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starter culture are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chosen based on certain properties.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good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starter should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assessed regularly.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quality control tests include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organoleptic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chemical and microbiological tests.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64360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dirty="0" smtClean="0"/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good starter should have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Ability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produce lactic acid at vigorous and steady rate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starter should be pure without any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contaminants</a:t>
            </a:r>
          </a:p>
          <a:p>
            <a:pPr algn="just"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 be able to grow rapidly in suitable organic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substances.</a:t>
            </a:r>
          </a:p>
          <a:p>
            <a:pPr algn="just"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can be easily cultivable in large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quantities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should be able to maintain physiological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constancy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 be able to produce necessary enzymes readily and profusely in order to bring about the desired chemical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 have the ability to carry out transformation under comparatively simple and workable modifications of environmental conditions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/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roperties of a Ideal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tarters</a:t>
            </a:r>
            <a: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algn="just">
              <a:buNone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Activity and purity of starter cultures can be assessed by </a:t>
            </a:r>
            <a:r>
              <a:rPr lang="en-US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organoleptic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chemical and microbial tests such as:</a:t>
            </a:r>
            <a:endParaRPr lang="en-IN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Organoleptic tests: Appearance, flavor and consistency</a:t>
            </a:r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Chemical tests: </a:t>
            </a:r>
            <a:endParaRPr lang="en-IN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Microbial tests</a:t>
            </a:r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Purity tests</a:t>
            </a:r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Activity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rating tests</a:t>
            </a:r>
            <a:endParaRPr lang="en-IN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ctivity and Purity tests of Starter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ultures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50720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				</a:t>
            </a:r>
            <a:r>
              <a:rPr lang="en-US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Body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body should be like firm custard. 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texture of curd should be able to retain its shape during gentle tapping of culture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 pronounced tapping it should break clearly and smoothly.</a:t>
            </a:r>
            <a:endParaRPr lang="en-IN" sz="3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Texture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shouldnot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  lump and whey pockets. 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should be smooth and viscous after thorough agitation.</a:t>
            </a:r>
            <a:endParaRPr lang="en-IN" sz="3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         Taste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clean and acidic, without bitterness and saltiness.</a:t>
            </a:r>
            <a:endParaRPr lang="en-IN" sz="3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Flavor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 have typical aroma.</a:t>
            </a:r>
          </a:p>
          <a:p>
            <a:pPr>
              <a:buFont typeface="Wingdings" pitchFamily="2" charset="2"/>
              <a:buChar char="Ø"/>
            </a:pP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free from off flavors like malty, bitterness, rancid, unclean, yeasty, fruity and putrid etc.</a:t>
            </a:r>
            <a:endParaRPr lang="en-IN" sz="3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Organoleptic tests</a:t>
            </a:r>
            <a:endParaRPr lang="en-IN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Chemical parameters used for assessing the activity of starters includes: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Titratable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acidity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Volatile fatty acid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Tests for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diacetyl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 acetyl methyl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carbinol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Tests for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acetaldehyde.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Chemical tests</a:t>
            </a:r>
            <a:endParaRPr lang="en-IN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Used for determining the activity and purity of starter microorganism are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Plate count test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microscopic count test: The ratio between rods and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cocci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can be obtained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Selective plating techniques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Tests for the contaminants like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coliforms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yeasts and molds (both should be absent in 1ml of culture).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Starter must be free from foreign bacteria, yeasts and molds.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Microbiological Methods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Microscopic or Chemical tests.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Microscopic examination: Grams staining or Newman‘s stain. Gram -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bacteria, spore formers, yeasts and molds and staphylococci etc should be absent. The lactic bacteria should appear as Gram +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cocci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or thin rods.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Activity rating: The starters are evaluated for their activity using different methods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Titratable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acidity test: The cultures lose their activity due to acid injury if they are allowed to over ripen. A acidity in the range of 0.7 to 0.85% LA is optimal.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Purity tests: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Tube method: 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Add 1.0 ml of hydrogen peroxide (3%) to about 5 ml of starter culture in a test tube, The appearance of gas bubbles indicates a positive test the absence of bubbles indicates negative test. As lactic acid bacteria are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catalase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negative a positive reaction indicates gross contamination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Slide Methods:  An alternative procedure for doing 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catalase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test is to perform by slide methods. Transfer two to three drops of actively growing culture on a clean glass slide and add equal drops of 3% hydrogen peroxide on the starter culture. Presence of effervescence indicates possible contamination of the given culture.</a:t>
            </a:r>
          </a:p>
          <a:p>
            <a:pPr>
              <a:buNone/>
            </a:pPr>
            <a:endParaRPr lang="en-IN" dirty="0" smtClean="0"/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Catalase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test-(Chemical Test)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204</TotalTime>
  <Words>937</Words>
  <Application>Microsoft Office PowerPoint</Application>
  <PresentationFormat>On-screen Show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Starter Culture and Fermented Milk Products </vt:lpstr>
      <vt:lpstr>Activity &amp; Purity Test/Standards for Starter Cultures</vt:lpstr>
      <vt:lpstr> Properties of a Ideal Starters </vt:lpstr>
      <vt:lpstr>Activity and Purity tests of Starter Cultures</vt:lpstr>
      <vt:lpstr>Organoleptic tests</vt:lpstr>
      <vt:lpstr>Chemical tests</vt:lpstr>
      <vt:lpstr>The Microbiological Methods</vt:lpstr>
      <vt:lpstr>Purity tests:</vt:lpstr>
      <vt:lpstr>Catalase test-(Chemical Test)</vt:lpstr>
      <vt:lpstr>Catalase Test </vt:lpstr>
      <vt:lpstr>Activity rating:</vt:lpstr>
      <vt:lpstr>Horral Elliker’s test:</vt:lpstr>
      <vt:lpstr>Horral Elliker’s test:</vt:lpstr>
      <vt:lpstr>Resazurin reduction time test:</vt:lpstr>
      <vt:lpstr>Voges Proskauer test/ Creatine Test:</vt:lpstr>
      <vt:lpstr>Voges Proskauer test/ Creatine Test:</vt:lpstr>
      <vt:lpstr>Slide 17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 &amp; Purity Test and Standards for Starter Cultures</dc:title>
  <dc:creator>HP</dc:creator>
  <cp:lastModifiedBy>HP</cp:lastModifiedBy>
  <cp:revision>24</cp:revision>
  <dcterms:created xsi:type="dcterms:W3CDTF">2020-04-06T14:02:06Z</dcterms:created>
  <dcterms:modified xsi:type="dcterms:W3CDTF">2020-04-08T14:28:27Z</dcterms:modified>
</cp:coreProperties>
</file>