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4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8883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500" y="825783"/>
            <a:ext cx="10121774" cy="1289868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Adrenergic Neurotransmission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6100" y="3826768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80" y="3382602"/>
            <a:ext cx="1291274" cy="13167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1164" y="3522303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7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21623"/>
              </p:ext>
            </p:extLst>
          </p:nvPr>
        </p:nvGraphicFramePr>
        <p:xfrm>
          <a:off x="495300" y="812799"/>
          <a:ext cx="11430000" cy="5943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211145">
                  <a:extLst>
                    <a:ext uri="{9D8B030D-6E8A-4147-A177-3AD203B41FA5}">
                      <a16:colId xmlns:a16="http://schemas.microsoft.com/office/drawing/2014/main" val="1491768952"/>
                    </a:ext>
                  </a:extLst>
                </a:gridCol>
                <a:gridCol w="2217855">
                  <a:extLst>
                    <a:ext uri="{9D8B030D-6E8A-4147-A177-3AD203B41FA5}">
                      <a16:colId xmlns:a16="http://schemas.microsoft.com/office/drawing/2014/main" val="1972465086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val="575928285"/>
                    </a:ext>
                  </a:extLst>
                </a:gridCol>
                <a:gridCol w="6032500">
                  <a:extLst>
                    <a:ext uri="{9D8B030D-6E8A-4147-A177-3AD203B41FA5}">
                      <a16:colId xmlns:a16="http://schemas.microsoft.com/office/drawing/2014/main" val="2697548491"/>
                    </a:ext>
                  </a:extLst>
                </a:gridCol>
              </a:tblGrid>
              <a:tr h="230415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tabLst>
                          <a:tab pos="1079500" algn="l"/>
                        </a:tabLst>
                      </a:pPr>
                      <a:r>
                        <a:rPr lang="en-US" sz="1900" b="1" dirty="0">
                          <a:effectLst/>
                          <a:latin typeface="Comic Sans MS" panose="030F0702030302020204" pitchFamily="66" charset="0"/>
                        </a:rPr>
                        <a:t>Receptor</a:t>
                      </a:r>
                      <a:endParaRPr lang="en-IN" sz="19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900" b="1" dirty="0">
                          <a:effectLst/>
                          <a:latin typeface="Comic Sans MS" panose="030F0702030302020204" pitchFamily="66" charset="0"/>
                        </a:rPr>
                        <a:t>Agonist</a:t>
                      </a:r>
                      <a:endParaRPr lang="en-IN" sz="19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900" b="1" dirty="0">
                          <a:effectLst/>
                          <a:latin typeface="Comic Sans MS" panose="030F0702030302020204" pitchFamily="66" charset="0"/>
                        </a:rPr>
                        <a:t>Antagonist</a:t>
                      </a:r>
                      <a:endParaRPr lang="en-IN" sz="19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900" b="1" dirty="0">
                          <a:effectLst/>
                          <a:latin typeface="Comic Sans MS" panose="030F0702030302020204" pitchFamily="66" charset="0"/>
                        </a:rPr>
                        <a:t>Tissue distribution &amp; Responses</a:t>
                      </a:r>
                      <a:endParaRPr lang="en-IN" sz="1900" b="1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752655"/>
                  </a:ext>
                </a:extLst>
              </a:tr>
              <a:tr h="1361405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l-GR" sz="1900" dirty="0" smtClean="0">
                          <a:latin typeface="Comic Sans MS" panose="030F0702030302020204" pitchFamily="66" charset="0"/>
                        </a:rPr>
                        <a:t>α</a:t>
                      </a:r>
                      <a:r>
                        <a:rPr lang="en-US" sz="1900" baseline="-25000" dirty="0" smtClean="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IN" sz="1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Epi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NE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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Iso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Phenylephrine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Prazosin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Vascular smooth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muscle: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Contraction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Genitourinary smooth m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.: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Contraction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Liver: 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Glycogenolysis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, gluconeogenesis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Intestinal smooth m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.: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Relaxation*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Heart: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Increased contractile force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10841"/>
                  </a:ext>
                </a:extLst>
              </a:tr>
              <a:tr h="1084942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l-GR" sz="1900" dirty="0" smtClean="0">
                          <a:latin typeface="Comic Sans MS" panose="030F0702030302020204" pitchFamily="66" charset="0"/>
                        </a:rPr>
                        <a:t>α</a:t>
                      </a:r>
                      <a:r>
                        <a:rPr lang="en-US" sz="1900" baseline="-25000" dirty="0" smtClean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IN" sz="1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Epi</a:t>
                      </a:r>
                      <a:r>
                        <a:rPr lang="en-US" sz="190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NE</a:t>
                      </a:r>
                      <a:r>
                        <a:rPr lang="en-US" sz="190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</a:t>
                      </a: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Iso</a:t>
                      </a:r>
                      <a:endParaRPr lang="en-IN" sz="190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Clonidine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Yohimbine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Pancreatic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islets: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↓ insulin secretion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Platelets: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Aggregation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Nerve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terminals: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Decreased release of NE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Vascular smooth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muscle: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Contraction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7743857"/>
                  </a:ext>
                </a:extLst>
              </a:tr>
              <a:tr h="808480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l-GR" sz="1900" dirty="0" smtClean="0">
                          <a:latin typeface="Comic Sans MS" panose="030F0702030302020204" pitchFamily="66" charset="0"/>
                        </a:rPr>
                        <a:t>β</a:t>
                      </a:r>
                      <a:r>
                        <a:rPr lang="en-US" sz="1900" baseline="-25000" dirty="0" smtClean="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IN" sz="1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Iso&gt; Epi=NE</a:t>
                      </a:r>
                      <a:endParaRPr lang="en-IN" sz="190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Dobutamine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Metoprolol</a:t>
                      </a:r>
                      <a:endParaRPr lang="en-IN" sz="190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Atenolol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6700" indent="-266700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Heart: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↑ force &amp; rate of contraction &amp; AV nodal conduction velocity.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Juxtaglomerular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cells: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↑ renin secretion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7418848"/>
                  </a:ext>
                </a:extLst>
              </a:tr>
              <a:tr h="1084942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l-GR" sz="1900" dirty="0" smtClean="0">
                          <a:latin typeface="Comic Sans MS" panose="030F0702030302020204" pitchFamily="66" charset="0"/>
                        </a:rPr>
                        <a:t>β</a:t>
                      </a:r>
                      <a:r>
                        <a:rPr lang="en-US" sz="1900" baseline="-25000" dirty="0" smtClean="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IN" sz="1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it-IT" sz="1900">
                          <a:effectLst/>
                          <a:latin typeface="Comic Sans MS" panose="030F0702030302020204" pitchFamily="66" charset="0"/>
                        </a:rPr>
                        <a:t>Iso&gt;Epi&gt;&gt;NE</a:t>
                      </a:r>
                      <a:endParaRPr lang="en-IN" sz="190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it-IT" sz="1900">
                          <a:effectLst/>
                          <a:latin typeface="Comic Sans MS" panose="030F0702030302020204" pitchFamily="66" charset="0"/>
                        </a:rPr>
                        <a:t>Terbutaline</a:t>
                      </a:r>
                      <a:endParaRPr lang="en-IN" sz="190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it-IT" sz="1900">
                          <a:effectLst/>
                          <a:latin typeface="Comic Sans MS" panose="030F0702030302020204" pitchFamily="66" charset="0"/>
                        </a:rPr>
                        <a:t>Salbutamol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it-IT" sz="1900" dirty="0" smtClean="0">
                          <a:effectLst/>
                          <a:latin typeface="Comic Sans MS" panose="030F0702030302020204" pitchFamily="66" charset="0"/>
                        </a:rPr>
                        <a:t>a-methyl propranolol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Smooth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muscles: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Relaxation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  [vascular, bronchial, GI &amp; genitourinary]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189230" indent="-189230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Skeletal muscles: 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Glycogenolysis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Liver: </a:t>
                      </a:r>
                      <a:r>
                        <a:rPr lang="en-US" sz="1900" dirty="0" err="1">
                          <a:effectLst/>
                          <a:latin typeface="Comic Sans MS" panose="030F0702030302020204" pitchFamily="66" charset="0"/>
                        </a:rPr>
                        <a:t>Glycogenolysis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, gluconeogenesis.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116128"/>
                  </a:ext>
                </a:extLst>
              </a:tr>
              <a:tr h="230415"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l-GR" sz="1900" dirty="0" smtClean="0">
                          <a:latin typeface="Comic Sans MS" panose="030F0702030302020204" pitchFamily="66" charset="0"/>
                        </a:rPr>
                        <a:t>β</a:t>
                      </a:r>
                      <a:r>
                        <a:rPr lang="en-US" sz="1900" baseline="-25000" dirty="0" smtClean="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n-IN" sz="1900" b="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Iso=NE&gt;Epi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600"/>
                        </a:lnSpc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  <a:latin typeface="Comic Sans MS" panose="030F0702030302020204" pitchFamily="66" charset="0"/>
                        </a:rPr>
                        <a:t>-</a:t>
                      </a:r>
                      <a:endParaRPr lang="en-IN" sz="19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26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  <a:sym typeface="Symbol" panose="05050102010706020507" pitchFamily="18" charset="2"/>
                        </a:rPr>
                        <a:t>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  Adipose </a:t>
                      </a:r>
                      <a:r>
                        <a:rPr lang="en-US" sz="1900" dirty="0" smtClean="0">
                          <a:effectLst/>
                          <a:latin typeface="Comic Sans MS" panose="030F0702030302020204" pitchFamily="66" charset="0"/>
                        </a:rPr>
                        <a:t>tissue: </a:t>
                      </a:r>
                      <a:r>
                        <a:rPr lang="en-US" sz="1900" dirty="0">
                          <a:effectLst/>
                          <a:latin typeface="Comic Sans MS" panose="030F0702030302020204" pitchFamily="66" charset="0"/>
                        </a:rPr>
                        <a:t>Lipolysis.</a:t>
                      </a:r>
                      <a:endParaRPr lang="en-IN" sz="19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8805130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3868" y="266700"/>
            <a:ext cx="10099232" cy="4008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Characteristics of sub-types of Adrenergic Receptors</a:t>
            </a:r>
            <a:endParaRPr lang="en-IN" sz="2800" b="1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37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Points to remember</a:t>
            </a:r>
            <a:endParaRPr lang="en-IN" sz="3600" b="1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>
                <a:latin typeface="Comic Sans MS" panose="030F0702030302020204" pitchFamily="66" charset="0"/>
              </a:rPr>
              <a:t> </a:t>
            </a:r>
            <a:r>
              <a:rPr lang="en-IN" dirty="0" smtClean="0">
                <a:latin typeface="Comic Sans MS" panose="030F0702030302020204" pitchFamily="66" charset="0"/>
              </a:rPr>
              <a:t>EPI </a:t>
            </a:r>
            <a:r>
              <a:rPr lang="en-IN" dirty="0">
                <a:latin typeface="Comic Sans MS" panose="030F0702030302020204" pitchFamily="66" charset="0"/>
              </a:rPr>
              <a:t>≥ NE &gt;&gt; isoproterenol for α adrenergic receptors.</a:t>
            </a:r>
          </a:p>
          <a:p>
            <a:pPr>
              <a:spcBef>
                <a:spcPts val="1800"/>
              </a:spcBef>
            </a:pPr>
            <a:r>
              <a:rPr lang="en-IN" dirty="0" smtClean="0">
                <a:latin typeface="Comic Sans MS" panose="030F0702030302020204" pitchFamily="66" charset="0"/>
              </a:rPr>
              <a:t>Isoproterenol </a:t>
            </a:r>
            <a:r>
              <a:rPr lang="en-IN" dirty="0">
                <a:latin typeface="Comic Sans MS" panose="030F0702030302020204" pitchFamily="66" charset="0"/>
              </a:rPr>
              <a:t>&gt; EPI ≥ NE for β adrenergic receptors.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mic Sans MS" panose="030F0702030302020204" pitchFamily="66" charset="0"/>
              </a:rPr>
              <a:t>Importat</a:t>
            </a:r>
            <a:r>
              <a:rPr lang="en-US" b="1" dirty="0" smtClean="0">
                <a:latin typeface="Comic Sans MS" panose="030F0702030302020204" pitchFamily="66" charset="0"/>
              </a:rPr>
              <a:t>:</a:t>
            </a:r>
            <a:endParaRPr lang="en-IN" dirty="0">
              <a:latin typeface="Comic Sans MS" panose="030F0702030302020204" pitchFamily="66" charset="0"/>
            </a:endParaRPr>
          </a:p>
          <a:p>
            <a:pPr lvl="0">
              <a:spcBef>
                <a:spcPts val="1800"/>
              </a:spcBef>
            </a:pPr>
            <a:r>
              <a:rPr lang="en-US" b="1" dirty="0">
                <a:latin typeface="Comic Sans MS" panose="030F0702030302020204" pitchFamily="66" charset="0"/>
              </a:rPr>
              <a:t>Epinephrine: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α</a:t>
            </a:r>
            <a:r>
              <a:rPr lang="en-US" baseline="-25000" dirty="0" smtClean="0">
                <a:latin typeface="Comic Sans MS" panose="030F0702030302020204" pitchFamily="66" charset="0"/>
              </a:rPr>
              <a:t>1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+ </a:t>
            </a:r>
            <a:r>
              <a:rPr lang="en-IN" dirty="0" smtClean="0">
                <a:latin typeface="Comic Sans MS" panose="030F0702030302020204" pitchFamily="66" charset="0"/>
              </a:rPr>
              <a:t>α</a:t>
            </a:r>
            <a:r>
              <a:rPr lang="en-US" baseline="-25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+ </a:t>
            </a:r>
            <a:r>
              <a:rPr lang="en-IN" dirty="0" smtClean="0">
                <a:latin typeface="Comic Sans MS" panose="030F0702030302020204" pitchFamily="66" charset="0"/>
              </a:rPr>
              <a:t>β</a:t>
            </a:r>
            <a:r>
              <a:rPr lang="en-US" baseline="-25000" dirty="0" smtClean="0">
                <a:latin typeface="Comic Sans MS" panose="030F0702030302020204" pitchFamily="66" charset="0"/>
              </a:rPr>
              <a:t>1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+ </a:t>
            </a:r>
            <a:r>
              <a:rPr lang="en-IN" dirty="0" smtClean="0">
                <a:latin typeface="Comic Sans MS" panose="030F0702030302020204" pitchFamily="66" charset="0"/>
              </a:rPr>
              <a:t>β</a:t>
            </a:r>
            <a:r>
              <a:rPr lang="en-US" baseline="-25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weak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β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action.</a:t>
            </a:r>
            <a:endParaRPr lang="en-IN" dirty="0">
              <a:latin typeface="Comic Sans MS" panose="030F0702030302020204" pitchFamily="66" charset="0"/>
            </a:endParaRPr>
          </a:p>
          <a:p>
            <a:pPr lvl="0">
              <a:spcBef>
                <a:spcPts val="1800"/>
              </a:spcBef>
            </a:pPr>
            <a:r>
              <a:rPr lang="en-US" b="1" dirty="0">
                <a:latin typeface="Comic Sans MS" panose="030F0702030302020204" pitchFamily="66" charset="0"/>
              </a:rPr>
              <a:t>Norepinephrine: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α</a:t>
            </a:r>
            <a:r>
              <a:rPr lang="en-US" baseline="-25000" dirty="0" smtClean="0">
                <a:latin typeface="Comic Sans MS" panose="030F0702030302020204" pitchFamily="66" charset="0"/>
              </a:rPr>
              <a:t>1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+ </a:t>
            </a:r>
            <a:r>
              <a:rPr lang="en-IN" dirty="0" smtClean="0">
                <a:latin typeface="Comic Sans MS" panose="030F0702030302020204" pitchFamily="66" charset="0"/>
              </a:rPr>
              <a:t>α</a:t>
            </a:r>
            <a:r>
              <a:rPr lang="en-US" baseline="-25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+ </a:t>
            </a:r>
            <a:r>
              <a:rPr lang="en-IN" dirty="0" smtClean="0">
                <a:latin typeface="Comic Sans MS" panose="030F0702030302020204" pitchFamily="66" charset="0"/>
              </a:rPr>
              <a:t>β</a:t>
            </a:r>
            <a:r>
              <a:rPr lang="en-US" baseline="-25000" dirty="0" smtClean="0">
                <a:latin typeface="Comic Sans MS" panose="030F0702030302020204" pitchFamily="66" charset="0"/>
              </a:rPr>
              <a:t>1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+ </a:t>
            </a:r>
            <a:r>
              <a:rPr lang="en-IN" dirty="0" smtClean="0">
                <a:latin typeface="Comic Sans MS" panose="030F0702030302020204" pitchFamily="66" charset="0"/>
              </a:rPr>
              <a:t>β</a:t>
            </a:r>
            <a:r>
              <a:rPr lang="en-US" baseline="-25000" dirty="0" smtClean="0">
                <a:latin typeface="Comic Sans MS" panose="030F0702030302020204" pitchFamily="66" charset="0"/>
              </a:rPr>
              <a:t>3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but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no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β</a:t>
            </a:r>
            <a:r>
              <a:rPr lang="en-US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action.</a:t>
            </a:r>
            <a:endParaRPr lang="en-IN" dirty="0">
              <a:latin typeface="Comic Sans MS" panose="030F0702030302020204" pitchFamily="66" charset="0"/>
            </a:endParaRPr>
          </a:p>
          <a:p>
            <a:pPr lvl="0">
              <a:spcBef>
                <a:spcPts val="1800"/>
              </a:spcBef>
            </a:pPr>
            <a:r>
              <a:rPr lang="en-US" b="1" dirty="0">
                <a:latin typeface="Comic Sans MS" panose="030F0702030302020204" pitchFamily="66" charset="0"/>
              </a:rPr>
              <a:t>Isoproterenol: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β</a:t>
            </a:r>
            <a:r>
              <a:rPr lang="en-US" baseline="-25000" dirty="0" smtClean="0">
                <a:latin typeface="Comic Sans MS" panose="030F0702030302020204" pitchFamily="66" charset="0"/>
              </a:rPr>
              <a:t>1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+ </a:t>
            </a:r>
            <a:r>
              <a:rPr lang="en-IN" dirty="0" smtClean="0">
                <a:latin typeface="Comic Sans MS" panose="030F0702030302020204" pitchFamily="66" charset="0"/>
              </a:rPr>
              <a:t>β</a:t>
            </a:r>
            <a:r>
              <a:rPr lang="en-US" baseline="-25000" dirty="0" smtClean="0">
                <a:latin typeface="Comic Sans MS" panose="030F0702030302020204" pitchFamily="66" charset="0"/>
              </a:rPr>
              <a:t>2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+ </a:t>
            </a:r>
            <a:r>
              <a:rPr lang="en-IN" dirty="0" smtClean="0">
                <a:latin typeface="Comic Sans MS" panose="030F0702030302020204" pitchFamily="66" charset="0"/>
              </a:rPr>
              <a:t>β</a:t>
            </a:r>
            <a:r>
              <a:rPr lang="en-US" baseline="-25000" dirty="0" smtClean="0">
                <a:latin typeface="Comic Sans MS" panose="030F0702030302020204" pitchFamily="66" charset="0"/>
              </a:rPr>
              <a:t>3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but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no </a:t>
            </a:r>
            <a:r>
              <a:rPr lang="en-IN" dirty="0">
                <a:solidFill>
                  <a:srgbClr val="FF0000"/>
                </a:solidFill>
                <a:latin typeface="Comic Sans MS" panose="030F0702030302020204" pitchFamily="66" charset="0"/>
              </a:rPr>
              <a:t>α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action.</a:t>
            </a:r>
            <a:endParaRPr lang="en-IN" dirty="0">
              <a:latin typeface="Comic Sans MS" panose="030F0702030302020204" pitchFamily="66" charset="0"/>
            </a:endParaRPr>
          </a:p>
          <a:p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27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530089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4497" y="1171970"/>
            <a:ext cx="1116198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3200"/>
              </a:lnSpc>
              <a:spcAft>
                <a:spcPts val="0"/>
              </a:spcAft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impulse transmission that is mediated by norepinephrine (post-ganglionic sympathetic nerve terminals and CNS), dopamine (CNS) and epinephrine (adrenal medulla) is in general called as adrenergic transmission. All these transmitters are also called as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catecholamines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lnSpc>
                <a:spcPts val="3200"/>
              </a:lnSpc>
              <a:spcBef>
                <a:spcPts val="600"/>
              </a:spcBef>
              <a:spcAft>
                <a:spcPts val="0"/>
              </a:spcAft>
            </a:pPr>
            <a:endParaRPr lang="en-US" sz="1100" b="1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just">
              <a:lnSpc>
                <a:spcPts val="32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CATECHOLAMINES:</a:t>
            </a:r>
            <a:endParaRPr lang="en-IN" sz="2400" dirty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90813" indent="-2690813" algn="just">
              <a:lnSpc>
                <a:spcPts val="3200"/>
              </a:lnSpc>
              <a:spcBef>
                <a:spcPts val="600"/>
              </a:spcBef>
              <a:spcAft>
                <a:spcPts val="0"/>
              </a:spcAft>
              <a:tabLst>
                <a:tab pos="1028700" algn="l"/>
              </a:tabLst>
            </a:pPr>
            <a:r>
              <a:rPr lang="en-US" sz="2400" u="sng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Norepinephrine</a:t>
            </a:r>
            <a:r>
              <a:rPr lang="en-US" sz="2400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	It acts as transmitter at most peripheral sympathetic </a:t>
            </a:r>
            <a:r>
              <a:rPr lang="en-US" sz="24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neuroeffector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junctions and in the CNS.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257300" indent="-1257300" algn="just">
              <a:lnSpc>
                <a:spcPts val="3200"/>
              </a:lnSpc>
              <a:spcBef>
                <a:spcPts val="600"/>
              </a:spcBef>
              <a:spcAft>
                <a:spcPts val="0"/>
              </a:spcAft>
              <a:tabLst>
                <a:tab pos="1028700" algn="l"/>
              </a:tabLst>
            </a:pPr>
            <a:r>
              <a:rPr lang="en-US" sz="2400" u="sng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Epinephrine</a:t>
            </a:r>
            <a:r>
              <a:rPr lang="en-US" sz="2400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	</a:t>
            </a:r>
            <a:r>
              <a:rPr lang="en-US" sz="2400" dirty="0" smtClean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	It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is the major hormone released from adrenal medulla.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2690813" indent="-2690813" algn="just">
              <a:lnSpc>
                <a:spcPts val="3200"/>
              </a:lnSpc>
              <a:spcBef>
                <a:spcPts val="600"/>
              </a:spcBef>
              <a:tabLst>
                <a:tab pos="1797050" algn="l"/>
              </a:tabLst>
            </a:pPr>
            <a:r>
              <a:rPr lang="en-US" sz="2400" u="sng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Dopamine</a:t>
            </a:r>
            <a:r>
              <a:rPr lang="en-US" sz="2400" dirty="0">
                <a:solidFill>
                  <a:srgbClr val="80008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	: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	It is believed to transmit impulse information in specific areas within the CNS (basal ganglia, limbic system, CTZ, anterior pituitary etc.).</a:t>
            </a:r>
            <a:endParaRPr lang="en-IN" sz="2400" dirty="0"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93868" y="232536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altLang="en-US" sz="36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Adrenergic Transmission</a:t>
            </a:r>
            <a:endParaRPr lang="en-IN" sz="36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5624" y="168251"/>
            <a:ext cx="12086376" cy="86383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Synthesis of </a:t>
            </a:r>
            <a:r>
              <a:rPr lang="en-US" sz="3600" b="1" dirty="0" err="1" smtClean="0">
                <a:solidFill>
                  <a:srgbClr val="800080"/>
                </a:solidFill>
                <a:latin typeface="Comic Sans MS" panose="030F0702030302020204" pitchFamily="66" charset="0"/>
              </a:rPr>
              <a:t>Catecholamines</a:t>
            </a:r>
            <a:endParaRPr lang="en-IN" sz="2800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695" y="978919"/>
            <a:ext cx="4535738" cy="57484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03425" y="1732894"/>
            <a:ext cx="53929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Step I:    Phenylalanine → Tyrosine</a:t>
            </a:r>
            <a:endParaRPr lang="en-IN" sz="2200" b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1010" y="2699110"/>
            <a:ext cx="53929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Step II:   Tyrosine      →  DOPA</a:t>
            </a:r>
          </a:p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(Rate Limiting Step)</a:t>
            </a:r>
            <a:endParaRPr lang="en-IN" sz="2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68782" y="3599619"/>
            <a:ext cx="53929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Step III:  DOPA        →  Dopamine</a:t>
            </a:r>
            <a:endParaRPr lang="en-IN" sz="2200" b="1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73015" y="4544569"/>
            <a:ext cx="61062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Step IV:  Dopamine    →  Norepinephrine</a:t>
            </a:r>
            <a:endParaRPr lang="en-IN" sz="22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42535" y="5428279"/>
            <a:ext cx="610620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Step V:   Norepinephrine →  Epinephrine</a:t>
            </a:r>
            <a:endParaRPr lang="en-IN" sz="2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270" y="239929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Storage of </a:t>
            </a:r>
            <a:r>
              <a:rPr lang="en-US" sz="3600" b="1" dirty="0" err="1" smtClean="0">
                <a:solidFill>
                  <a:srgbClr val="800080"/>
                </a:solidFill>
                <a:latin typeface="Comic Sans MS" panose="030F0702030302020204" pitchFamily="66" charset="0"/>
              </a:rPr>
              <a:t>Catecholamines</a:t>
            </a:r>
            <a:endParaRPr lang="en-IN" sz="3600" b="1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3986" y="1050506"/>
            <a:ext cx="11151476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Comic Sans MS" panose="030F0702030302020204" pitchFamily="66" charset="0"/>
              </a:rPr>
              <a:t>Catecholamines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are taken up from the cytoplasm into vesicles or granules by an active transport system which is ATP and Mg</a:t>
            </a:r>
            <a:r>
              <a:rPr lang="en-US" sz="2400" baseline="30000" dirty="0">
                <a:latin typeface="Comic Sans MS" panose="030F0702030302020204" pitchFamily="66" charset="0"/>
              </a:rPr>
              <a:t>2+</a:t>
            </a:r>
            <a:r>
              <a:rPr lang="en-US" sz="2400" dirty="0">
                <a:latin typeface="Comic Sans MS" panose="030F0702030302020204" pitchFamily="66" charset="0"/>
              </a:rPr>
              <a:t> dependent.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Storage </a:t>
            </a:r>
            <a:r>
              <a:rPr lang="en-US" sz="2400" dirty="0">
                <a:latin typeface="Comic Sans MS" panose="030F0702030302020204" pitchFamily="66" charset="0"/>
              </a:rPr>
              <a:t>within the granular vesicles is accomplished by complexation of the </a:t>
            </a:r>
            <a:r>
              <a:rPr lang="en-US" sz="2400" dirty="0" err="1">
                <a:latin typeface="Comic Sans MS" panose="030F0702030302020204" pitchFamily="66" charset="0"/>
              </a:rPr>
              <a:t>catecholamines</a:t>
            </a:r>
            <a:r>
              <a:rPr lang="en-US" sz="2400" dirty="0">
                <a:latin typeface="Comic Sans MS" panose="030F0702030302020204" pitchFamily="66" charset="0"/>
              </a:rPr>
              <a:t> with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ATP (in molecular ratio of 4:1)</a:t>
            </a:r>
            <a:r>
              <a:rPr lang="en-US" sz="2400" dirty="0">
                <a:latin typeface="Comic Sans MS" panose="030F0702030302020204" pitchFamily="66" charset="0"/>
              </a:rPr>
              <a:t> which is adsorbed on a protein, </a:t>
            </a:r>
            <a:r>
              <a:rPr lang="en-US" sz="24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chromogranin</a:t>
            </a:r>
            <a:r>
              <a:rPr lang="en-US" sz="2400" dirty="0">
                <a:latin typeface="Comic Sans MS" panose="030F0702030302020204" pitchFamily="66" charset="0"/>
              </a:rPr>
              <a:t>. This complexation renders the amine inactive until their release.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The intra-granular </a:t>
            </a:r>
            <a:r>
              <a:rPr lang="en-US" sz="2400" dirty="0">
                <a:latin typeface="Comic Sans MS" panose="030F0702030302020204" pitchFamily="66" charset="0"/>
              </a:rPr>
              <a:t>pool of NE is the principal source of neurotransmitter released upon nerve stimulation.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</a:rPr>
              <a:t>cytoplasmic pool of </a:t>
            </a:r>
            <a:r>
              <a:rPr lang="en-US" sz="2400" dirty="0" err="1">
                <a:latin typeface="Comic Sans MS" panose="030F0702030302020204" pitchFamily="66" charset="0"/>
              </a:rPr>
              <a:t>catecholamines</a:t>
            </a:r>
            <a:r>
              <a:rPr lang="en-US" sz="2400" dirty="0">
                <a:latin typeface="Comic Sans MS" panose="030F0702030302020204" pitchFamily="66" charset="0"/>
              </a:rPr>
              <a:t> is kept low by the enzyme monoamine oxidase (MAO) present in neuronal mitochondria.</a:t>
            </a:r>
            <a:endParaRPr lang="en-IN" sz="2400" dirty="0">
              <a:latin typeface="Comic Sans MS" panose="030F0702030302020204" pitchFamily="66" charset="0"/>
            </a:endParaRP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[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NB: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Reserpine</a:t>
            </a:r>
            <a:r>
              <a:rPr lang="en-US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 is a drug which depletes catecholamine stores by inhibiting monoamine transport into vesicles].</a:t>
            </a:r>
            <a:endParaRPr lang="en-IN" sz="2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77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66" y="186938"/>
            <a:ext cx="11225048" cy="81207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8000"/>
                </a:solidFill>
                <a:latin typeface="Comic Sans MS" panose="030F0702030302020204" pitchFamily="66" charset="0"/>
              </a:rPr>
              <a:t>Release &amp; Termination of action of </a:t>
            </a:r>
            <a:r>
              <a:rPr lang="en-US" sz="3200" b="1" dirty="0" err="1" smtClean="0">
                <a:solidFill>
                  <a:srgbClr val="008000"/>
                </a:solidFill>
                <a:latin typeface="Comic Sans MS" panose="030F0702030302020204" pitchFamily="66" charset="0"/>
              </a:rPr>
              <a:t>Catecholamines</a:t>
            </a:r>
            <a:endParaRPr lang="en-IN" sz="3200" b="1" dirty="0">
              <a:solidFill>
                <a:srgbClr val="008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6330" y="824605"/>
            <a:ext cx="1136168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Release of </a:t>
            </a:r>
            <a:r>
              <a:rPr lang="en-US" sz="2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Catecholamines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:</a:t>
            </a:r>
            <a:endParaRPr lang="en-IN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</a:rPr>
              <a:t>nerve impulse coupled release of </a:t>
            </a:r>
            <a:r>
              <a:rPr lang="en-US" sz="2400" dirty="0" err="1">
                <a:latin typeface="Comic Sans MS" panose="030F0702030302020204" pitchFamily="66" charset="0"/>
              </a:rPr>
              <a:t>catecholamines</a:t>
            </a:r>
            <a:r>
              <a:rPr lang="en-US" sz="2400" dirty="0">
                <a:latin typeface="Comic Sans MS" panose="030F0702030302020204" pitchFamily="66" charset="0"/>
              </a:rPr>
              <a:t> from adrenergic nerve terminals takes place by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exocytosis</a:t>
            </a:r>
            <a:r>
              <a:rPr lang="en-US" sz="2400" dirty="0">
                <a:latin typeface="Comic Sans MS" panose="030F0702030302020204" pitchFamily="66" charset="0"/>
              </a:rPr>
              <a:t> and is dependent upon an inward movement of 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Ca</a:t>
            </a:r>
            <a:r>
              <a:rPr lang="en-US" sz="2400" b="1" baseline="30000" dirty="0">
                <a:solidFill>
                  <a:srgbClr val="0000FF"/>
                </a:solidFill>
                <a:latin typeface="Comic Sans MS" panose="030F0702030302020204" pitchFamily="66" charset="0"/>
              </a:rPr>
              <a:t>2+</a:t>
            </a:r>
            <a:r>
              <a:rPr lang="en-US" sz="2400" dirty="0">
                <a:latin typeface="Comic Sans MS" panose="030F0702030302020204" pitchFamily="66" charset="0"/>
              </a:rPr>
              <a:t>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Released </a:t>
            </a:r>
            <a:r>
              <a:rPr lang="en-US" sz="2400" dirty="0">
                <a:latin typeface="Comic Sans MS" panose="030F0702030302020204" pitchFamily="66" charset="0"/>
              </a:rPr>
              <a:t>norepinephrine migrates across the synaptic cleft and interacts with specific adrenergic receptor sites on the post-junctional </a:t>
            </a:r>
            <a:r>
              <a:rPr lang="en-US" sz="2400" dirty="0" smtClean="0">
                <a:latin typeface="Comic Sans MS" panose="030F0702030302020204" pitchFamily="66" charset="0"/>
              </a:rPr>
              <a:t>membrane.</a:t>
            </a:r>
            <a:endParaRPr lang="en-IN" sz="2400" dirty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4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Bretylium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</a:rPr>
              <a:t>inhibits norepinephrine </a:t>
            </a:r>
            <a:r>
              <a:rPr lang="en-US" sz="2400" dirty="0" smtClean="0">
                <a:latin typeface="Comic Sans MS" panose="030F0702030302020204" pitchFamily="66" charset="0"/>
              </a:rPr>
              <a:t>release.</a:t>
            </a:r>
          </a:p>
          <a:p>
            <a:pPr algn="just"/>
            <a:endParaRPr lang="en-IN" sz="2400" dirty="0">
              <a:latin typeface="Comic Sans MS" panose="030F0702030302020204" pitchFamily="66" charset="0"/>
            </a:endParaRPr>
          </a:p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Termination of </a:t>
            </a:r>
            <a:r>
              <a:rPr lang="en-US" sz="2400" b="1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Catecholamines</a:t>
            </a: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action:</a:t>
            </a:r>
            <a:endParaRPr lang="en-IN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400" b="1" dirty="0">
                <a:solidFill>
                  <a:srgbClr val="800080"/>
                </a:solidFill>
                <a:latin typeface="Comic Sans MS" panose="030F0702030302020204" pitchFamily="66" charset="0"/>
              </a:rPr>
              <a:t>Uptake of </a:t>
            </a:r>
            <a:r>
              <a:rPr lang="en-US" sz="2400" b="1" dirty="0" err="1">
                <a:solidFill>
                  <a:srgbClr val="800080"/>
                </a:solidFill>
                <a:latin typeface="Comic Sans MS" panose="030F0702030302020204" pitchFamily="66" charset="0"/>
              </a:rPr>
              <a:t>Catecholamines</a:t>
            </a:r>
            <a:r>
              <a:rPr lang="en-US" sz="2400" b="1" dirty="0">
                <a:solidFill>
                  <a:srgbClr val="800080"/>
                </a:solidFill>
                <a:latin typeface="Comic Sans MS" panose="030F0702030302020204" pitchFamily="66" charset="0"/>
              </a:rPr>
              <a:t>:</a:t>
            </a:r>
            <a:endParaRPr lang="en-IN" sz="2400" dirty="0">
              <a:solidFill>
                <a:srgbClr val="80008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There </a:t>
            </a:r>
            <a:r>
              <a:rPr lang="en-US" sz="2400" dirty="0">
                <a:latin typeface="Comic Sans MS" panose="030F0702030302020204" pitchFamily="66" charset="0"/>
              </a:rPr>
              <a:t>is a very efficient mechanism by which norepinephrine released from the nerve terminal is recaptured. Exogenously administered norepinephrine and epinephrine are taken up into sympathetic nerve endings by this uptake process. 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</a:rPr>
              <a:t>Conservation </a:t>
            </a:r>
            <a:r>
              <a:rPr lang="en-US" sz="2400" dirty="0">
                <a:latin typeface="Comic Sans MS" panose="030F0702030302020204" pitchFamily="66" charset="0"/>
              </a:rPr>
              <a:t>of catecholamine neurotransmitters by reuptake is one of the first examples of recycling used products.</a:t>
            </a:r>
            <a:endParaRPr lang="en-IN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10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868" y="109476"/>
            <a:ext cx="10125546" cy="81207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Uptake of </a:t>
            </a:r>
            <a:r>
              <a:rPr lang="en-US" sz="3200" b="1" dirty="0" err="1" smtClean="0">
                <a:solidFill>
                  <a:srgbClr val="800080"/>
                </a:solidFill>
                <a:latin typeface="Comic Sans MS" panose="030F0702030302020204" pitchFamily="66" charset="0"/>
              </a:rPr>
              <a:t>Catecholamines</a:t>
            </a:r>
            <a:endParaRPr lang="en-IN" sz="3200" b="1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34768"/>
              </p:ext>
            </p:extLst>
          </p:nvPr>
        </p:nvGraphicFramePr>
        <p:xfrm>
          <a:off x="495300" y="990600"/>
          <a:ext cx="11023600" cy="54991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5791200">
                  <a:extLst>
                    <a:ext uri="{9D8B030D-6E8A-4147-A177-3AD203B41FA5}">
                      <a16:colId xmlns:a16="http://schemas.microsoft.com/office/drawing/2014/main" val="682156733"/>
                    </a:ext>
                  </a:extLst>
                </a:gridCol>
                <a:gridCol w="5232400">
                  <a:extLst>
                    <a:ext uri="{9D8B030D-6E8A-4147-A177-3AD203B41FA5}">
                      <a16:colId xmlns:a16="http://schemas.microsoft.com/office/drawing/2014/main" val="1341795363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Comic Sans MS" panose="030F0702030302020204" pitchFamily="66" charset="0"/>
                        </a:rPr>
                        <a:t>Axonal uptake (Uptake - 1)</a:t>
                      </a:r>
                      <a:endParaRPr lang="en-IN" sz="2400" b="1" dirty="0">
                        <a:solidFill>
                          <a:srgbClr val="80008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 err="1">
                          <a:solidFill>
                            <a:srgbClr val="800080"/>
                          </a:solidFill>
                          <a:effectLst/>
                          <a:latin typeface="Comic Sans MS" panose="030F0702030302020204" pitchFamily="66" charset="0"/>
                        </a:rPr>
                        <a:t>Extraneuronal</a:t>
                      </a:r>
                      <a:r>
                        <a:rPr lang="en-US" sz="2400" b="1" dirty="0">
                          <a:solidFill>
                            <a:srgbClr val="800080"/>
                          </a:solidFill>
                          <a:effectLst/>
                          <a:latin typeface="Comic Sans MS" panose="030F0702030302020204" pitchFamily="66" charset="0"/>
                        </a:rPr>
                        <a:t> uptake (Uptake -2) </a:t>
                      </a:r>
                      <a:endParaRPr lang="en-IN" sz="2400" b="1" dirty="0">
                        <a:solidFill>
                          <a:srgbClr val="800080"/>
                        </a:solidFill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7668189"/>
                  </a:ext>
                </a:extLst>
              </a:tr>
              <a:tr h="4108226">
                <a:tc>
                  <a:txBody>
                    <a:bodyPr/>
                    <a:lstStyle/>
                    <a:p>
                      <a:pPr marL="533400" indent="-533400" algn="just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) The adrenergic neuronal uptake is referred to as uptake-1. This uptake is the most important mechanism for terminating the action post-junctional action of NE. </a:t>
                      </a:r>
                      <a:endParaRPr lang="en-IN" sz="2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3400" indent="-533400" algn="just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(ii) </a:t>
                      </a:r>
                      <a:r>
                        <a:rPr lang="en-US" sz="2400" dirty="0" smtClean="0">
                          <a:effectLst/>
                          <a:latin typeface="Comic Sans MS" panose="030F0702030302020204" pitchFamily="66" charset="0"/>
                        </a:rPr>
                        <a:t>Uptake-1 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is </a:t>
                      </a:r>
                      <a:r>
                        <a:rPr lang="en-US" sz="2400" dirty="0" err="1">
                          <a:effectLst/>
                          <a:latin typeface="Comic Sans MS" panose="030F0702030302020204" pitchFamily="66" charset="0"/>
                        </a:rPr>
                        <a:t>saturable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 and operates at very low physiological concentrations of transmitter.</a:t>
                      </a:r>
                      <a:endParaRPr lang="en-IN" sz="2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3400" indent="-533400" algn="just">
                        <a:lnSpc>
                          <a:spcPts val="3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iii) Uptake-1 requires Na</a:t>
                      </a:r>
                      <a:r>
                        <a:rPr lang="en-US" sz="2400" baseline="30000" dirty="0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 ions, K</a:t>
                      </a:r>
                      <a:r>
                        <a:rPr lang="en-US" sz="2400" baseline="30000" dirty="0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 ions and ATP and is blocked by </a:t>
                      </a:r>
                      <a:r>
                        <a:rPr lang="en-US" sz="2400" u="sng" dirty="0">
                          <a:effectLst/>
                          <a:latin typeface="Comic Sans MS" panose="030F0702030302020204" pitchFamily="66" charset="0"/>
                        </a:rPr>
                        <a:t>cocaine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400" u="sng" dirty="0" err="1">
                          <a:effectLst/>
                          <a:latin typeface="Comic Sans MS" panose="030F0702030302020204" pitchFamily="66" charset="0"/>
                        </a:rPr>
                        <a:t>desipramine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 &amp; its congeners </a:t>
                      </a:r>
                      <a:r>
                        <a:rPr lang="en-US" sz="2400" u="sng" dirty="0" err="1">
                          <a:effectLst/>
                          <a:latin typeface="Comic Sans MS" panose="030F0702030302020204" pitchFamily="66" charset="0"/>
                        </a:rPr>
                        <a:t>guanethidine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 and many </a:t>
                      </a:r>
                      <a:r>
                        <a:rPr lang="en-US" sz="2400" u="sng" dirty="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r>
                        <a:rPr lang="en-US" sz="2400" u="sng" baseline="-25000" dirty="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r>
                        <a:rPr lang="en-US" sz="2400" u="sng" dirty="0"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400" u="sng" dirty="0" err="1">
                          <a:effectLst/>
                          <a:latin typeface="Comic Sans MS" panose="030F0702030302020204" pitchFamily="66" charset="0"/>
                        </a:rPr>
                        <a:t>antihistaminics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.</a:t>
                      </a:r>
                      <a:endParaRPr lang="en-IN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533400" indent="-533400" algn="just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) </a:t>
                      </a:r>
                      <a:r>
                        <a:rPr lang="en-US" sz="2400" dirty="0" smtClean="0">
                          <a:effectLst/>
                          <a:latin typeface="Comic Sans MS" panose="030F0702030302020204" pitchFamily="66" charset="0"/>
                        </a:rPr>
                        <a:t>It 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signifies the </a:t>
                      </a:r>
                      <a:r>
                        <a:rPr lang="en-US" sz="2400" dirty="0" err="1">
                          <a:effectLst/>
                          <a:latin typeface="Comic Sans MS" panose="030F0702030302020204" pitchFamily="66" charset="0"/>
                        </a:rPr>
                        <a:t>extraneuronal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 uptake of </a:t>
                      </a:r>
                      <a:r>
                        <a:rPr lang="en-US" sz="2400" dirty="0" err="1">
                          <a:effectLst/>
                          <a:latin typeface="Comic Sans MS" panose="030F0702030302020204" pitchFamily="66" charset="0"/>
                        </a:rPr>
                        <a:t>catecholamines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 into surrounding tissue. </a:t>
                      </a:r>
                      <a:endParaRPr lang="en-IN" sz="2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3400" indent="-533400"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IN" sz="2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3400" indent="-533400" algn="just">
                        <a:lnSpc>
                          <a:spcPts val="3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ii) Uptake-2 has very large capacity and accumulation operates most effectively at high concentrations of NE.</a:t>
                      </a:r>
                      <a:endParaRPr lang="en-IN" sz="24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533400" indent="-533400" algn="just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omic Sans MS" panose="030F0702030302020204" pitchFamily="66" charset="0"/>
                        </a:rPr>
                        <a:t>(iii) Uptake-2 is less selective, and is not blocked by cocaine but is sensitive to cortisol. It is not of pharmacological importance.</a:t>
                      </a:r>
                      <a:endParaRPr lang="en-IN" sz="24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8199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6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868" y="414276"/>
            <a:ext cx="10099232" cy="81207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Metabolism of </a:t>
            </a:r>
            <a:r>
              <a:rPr lang="en-US" sz="3200" b="1" dirty="0" err="1" smtClean="0">
                <a:solidFill>
                  <a:srgbClr val="800080"/>
                </a:solidFill>
                <a:latin typeface="Comic Sans MS" panose="030F0702030302020204" pitchFamily="66" charset="0"/>
              </a:rPr>
              <a:t>Catecholamines</a:t>
            </a:r>
            <a:endParaRPr lang="en-IN" sz="3200" b="1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1411155"/>
            <a:ext cx="10354900" cy="478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The </a:t>
            </a:r>
            <a:r>
              <a:rPr lang="en-US" sz="2600" dirty="0">
                <a:latin typeface="Comic Sans MS" panose="030F0702030302020204" pitchFamily="66" charset="0"/>
              </a:rPr>
              <a:t>duration of action of </a:t>
            </a:r>
            <a:r>
              <a:rPr lang="en-US" sz="2600" dirty="0" err="1">
                <a:latin typeface="Comic Sans MS" panose="030F0702030302020204" pitchFamily="66" charset="0"/>
              </a:rPr>
              <a:t>catecholamines</a:t>
            </a:r>
            <a:r>
              <a:rPr lang="en-US" sz="2600" dirty="0">
                <a:latin typeface="Comic Sans MS" panose="030F0702030302020204" pitchFamily="66" charset="0"/>
              </a:rPr>
              <a:t> can be terminated either by reuptake mechanisms or metabolism by </a:t>
            </a:r>
            <a:r>
              <a:rPr lang="en-US" sz="2600" b="1" dirty="0">
                <a:latin typeface="Comic Sans MS" panose="030F0702030302020204" pitchFamily="66" charset="0"/>
              </a:rPr>
              <a:t>enzymes </a:t>
            </a:r>
            <a:r>
              <a:rPr lang="en-US" sz="2600" b="1" dirty="0">
                <a:solidFill>
                  <a:srgbClr val="800080"/>
                </a:solidFill>
                <a:latin typeface="Comic Sans MS" panose="030F0702030302020204" pitchFamily="66" charset="0"/>
              </a:rPr>
              <a:t>monoamine oxidase (MAO)</a:t>
            </a:r>
            <a:r>
              <a:rPr lang="en-US" sz="2600" b="1" dirty="0">
                <a:latin typeface="Comic Sans MS" panose="030F0702030302020204" pitchFamily="66" charset="0"/>
              </a:rPr>
              <a:t> and </a:t>
            </a:r>
            <a:r>
              <a:rPr lang="en-US" sz="2600" b="1" dirty="0">
                <a:solidFill>
                  <a:srgbClr val="800080"/>
                </a:solidFill>
                <a:latin typeface="Comic Sans MS" panose="030F0702030302020204" pitchFamily="66" charset="0"/>
              </a:rPr>
              <a:t>catechol  o-methyl transferase (COMT</a:t>
            </a:r>
            <a:r>
              <a:rPr lang="en-US" sz="26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)</a:t>
            </a:r>
            <a:r>
              <a:rPr lang="en-US" sz="2600" dirty="0" smtClean="0">
                <a:latin typeface="Comic Sans MS" panose="030F0702030302020204" pitchFamily="66" charset="0"/>
              </a:rPr>
              <a:t>.</a:t>
            </a:r>
            <a:endParaRPr lang="en-IN" sz="2600" dirty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Cytoplasmic </a:t>
            </a:r>
            <a:r>
              <a:rPr lang="en-US" sz="2600" dirty="0">
                <a:latin typeface="Comic Sans MS" panose="030F0702030302020204" pitchFamily="66" charset="0"/>
              </a:rPr>
              <a:t>NE is attacked by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MAO</a:t>
            </a:r>
            <a:r>
              <a:rPr lang="en-US" sz="2600" dirty="0">
                <a:latin typeface="Comic Sans MS" panose="030F0702030302020204" pitchFamily="66" charset="0"/>
              </a:rPr>
              <a:t>. </a:t>
            </a:r>
            <a:endParaRPr lang="en-US" sz="2600" dirty="0" smtClean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The </a:t>
            </a:r>
            <a:r>
              <a:rPr lang="en-US" sz="26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extraneuronal</a:t>
            </a:r>
            <a:r>
              <a:rPr lang="en-US" sz="2600" dirty="0">
                <a:latin typeface="Comic Sans MS" panose="030F0702030302020204" pitchFamily="66" charset="0"/>
              </a:rPr>
              <a:t> NE which diffuses into circulation is destroyed by </a:t>
            </a:r>
            <a:r>
              <a:rPr lang="en-US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COMT</a:t>
            </a:r>
            <a:r>
              <a:rPr lang="en-US" sz="2600" dirty="0">
                <a:latin typeface="Comic Sans MS" panose="030F0702030302020204" pitchFamily="66" charset="0"/>
              </a:rPr>
              <a:t> in liver and other tissues like kidney, brain </a:t>
            </a:r>
            <a:r>
              <a:rPr lang="en-US" sz="2600" dirty="0" smtClean="0">
                <a:latin typeface="Comic Sans MS" panose="030F0702030302020204" pitchFamily="66" charset="0"/>
              </a:rPr>
              <a:t>etc.</a:t>
            </a:r>
            <a:endParaRPr lang="en-IN" sz="2600" dirty="0">
              <a:latin typeface="Comic Sans MS" panose="030F0702030302020204" pitchFamily="66" charset="0"/>
            </a:endParaRPr>
          </a:p>
          <a:p>
            <a:pPr marL="342900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600" dirty="0" smtClean="0">
                <a:latin typeface="Comic Sans MS" panose="030F0702030302020204" pitchFamily="66" charset="0"/>
              </a:rPr>
              <a:t>However</a:t>
            </a:r>
            <a:r>
              <a:rPr lang="en-US" sz="2600" dirty="0">
                <a:latin typeface="Comic Sans MS" panose="030F0702030302020204" pitchFamily="66" charset="0"/>
              </a:rPr>
              <a:t>, metabolism does not play an important role in terminating the action of endogenous </a:t>
            </a:r>
            <a:r>
              <a:rPr lang="en-US" sz="2600" dirty="0" err="1">
                <a:latin typeface="Comic Sans MS" panose="030F0702030302020204" pitchFamily="66" charset="0"/>
              </a:rPr>
              <a:t>catecholamines</a:t>
            </a:r>
            <a:r>
              <a:rPr lang="en-US" sz="2600" dirty="0">
                <a:latin typeface="Comic Sans MS" panose="030F0702030302020204" pitchFamily="66" charset="0"/>
              </a:rPr>
              <a:t>.</a:t>
            </a:r>
            <a:endParaRPr kumimoji="0" lang="en-US" altLang="en-US" sz="2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5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7690" y="1035854"/>
            <a:ext cx="6355510" cy="561201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3868" y="223776"/>
            <a:ext cx="10099232" cy="81207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Adrenergic neurohumoral transmission</a:t>
            </a:r>
            <a:endParaRPr lang="en-IN" sz="3200" b="1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88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000" y="1349643"/>
            <a:ext cx="10909300" cy="486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ts val="32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Adrenergic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receptors have been classified into two types based on rank order of potencies of adrenergic agonists –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and </a:t>
            </a:r>
            <a:r>
              <a:rPr lang="el-GR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β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receptors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32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2400" b="1" i="1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Catecholamines</a:t>
            </a:r>
            <a:r>
              <a:rPr lang="en-US" sz="2400" b="1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produce excitatory (except GIT) and inhibitory (except CVS) responses on smooth muscles upon activation of </a:t>
            </a:r>
            <a:r>
              <a:rPr lang="el-GR" sz="2400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and </a:t>
            </a:r>
            <a:r>
              <a:rPr lang="el-GR" sz="2400" b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β</a:t>
            </a:r>
            <a:r>
              <a:rPr lang="en-US" sz="2400" b="1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receptors, </a:t>
            </a:r>
            <a:r>
              <a:rPr lang="en-US" sz="2400" b="1" i="1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respectively</a:t>
            </a:r>
            <a:r>
              <a:rPr lang="en-US" sz="24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IN" sz="2400" dirty="0" smtClean="0">
              <a:solidFill>
                <a:srgbClr val="0000FF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32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receptors have been further classified into two subtypes –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and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Molecular cloning have further identified three subtypes of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(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1A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1B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&amp;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1D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and three subtypes of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(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2A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</a:t>
            </a:r>
            <a:r>
              <a:rPr lang="en-US" sz="2400" b="1" baseline="-250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2B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&amp;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α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2C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receptors.</a:t>
            </a:r>
            <a:endParaRPr lang="en-IN" sz="24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32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β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receptors can be classified in three subtypes – </a:t>
            </a:r>
            <a:r>
              <a:rPr lang="el-GR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β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,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β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and </a:t>
            </a:r>
            <a:r>
              <a:rPr lang="el-GR" sz="24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β</a:t>
            </a:r>
            <a:r>
              <a:rPr lang="en-US" sz="2400" b="1" baseline="-250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3</a:t>
            </a:r>
            <a:r>
              <a:rPr lang="en-US" sz="24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Comic Sans MS" panose="030F0702030302020204" pitchFamily="66" charset="0"/>
                <a:ea typeface="Times New Roman" panose="02020603050405020304" pitchFamily="18" charset="0"/>
              </a:rPr>
              <a:t>based on relative organ specificity of selective agonists and antagonists.</a:t>
            </a:r>
            <a:endParaRPr lang="en-IN" sz="24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93868" y="312676"/>
            <a:ext cx="10099232" cy="81207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Adrenergic Receptors</a:t>
            </a:r>
            <a:endParaRPr lang="en-IN" sz="3200" b="1" dirty="0">
              <a:solidFill>
                <a:srgbClr val="80008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670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819</Words>
  <Application>Microsoft Office PowerPoint</Application>
  <PresentationFormat>Widescreen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Symbol</vt:lpstr>
      <vt:lpstr>Times New Roman</vt:lpstr>
      <vt:lpstr>Wingdings</vt:lpstr>
      <vt:lpstr>Office Theme</vt:lpstr>
      <vt:lpstr>Adrenergic Neurotransmission</vt:lpstr>
      <vt:lpstr>Adrenergic Transmission</vt:lpstr>
      <vt:lpstr>Synthesis of Catecholamines</vt:lpstr>
      <vt:lpstr>Storage of Catecholamines</vt:lpstr>
      <vt:lpstr>Release &amp; Termination of action of Catecholamines</vt:lpstr>
      <vt:lpstr>Uptake of Catecholamines</vt:lpstr>
      <vt:lpstr>Metabolism of Catecholamines</vt:lpstr>
      <vt:lpstr>Adrenergic neurohumoral transmission</vt:lpstr>
      <vt:lpstr>Adrenergic Receptors</vt:lpstr>
      <vt:lpstr>Characteristics of sub-types of Adrenergic Receptors</vt:lpstr>
      <vt:lpstr>Points to remember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61</cp:revision>
  <dcterms:created xsi:type="dcterms:W3CDTF">2019-08-07T04:06:43Z</dcterms:created>
  <dcterms:modified xsi:type="dcterms:W3CDTF">2020-03-29T11:53:21Z</dcterms:modified>
</cp:coreProperties>
</file>