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77" r:id="rId7"/>
    <p:sldId id="262" r:id="rId8"/>
    <p:sldId id="263" r:id="rId9"/>
    <p:sldId id="264" r:id="rId10"/>
    <p:sldId id="265" r:id="rId11"/>
    <p:sldId id="266" r:id="rId12"/>
    <p:sldId id="267" r:id="rId13"/>
    <p:sldId id="268" r:id="rId14"/>
    <p:sldId id="278" r:id="rId15"/>
    <p:sldId id="269" r:id="rId16"/>
    <p:sldId id="276" r:id="rId17"/>
    <p:sldId id="270" r:id="rId18"/>
    <p:sldId id="271" r:id="rId19"/>
    <p:sldId id="272" r:id="rId20"/>
    <p:sldId id="274"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99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599" y="311286"/>
            <a:ext cx="8290677" cy="6254885"/>
          </a:xfrm>
        </p:spPr>
        <p:txBody>
          <a:bodyPr>
            <a:normAutofit/>
          </a:bodyPr>
          <a:lstStyle/>
          <a:p>
            <a:pPr marL="0" indent="0" algn="ctr">
              <a:buNone/>
            </a:pPr>
            <a:r>
              <a:rPr lang="en-IN" sz="4000" b="1" dirty="0" smtClean="0">
                <a:solidFill>
                  <a:schemeClr val="accent6">
                    <a:lumMod val="50000"/>
                  </a:schemeClr>
                </a:solidFill>
                <a:latin typeface="+mj-lt"/>
              </a:rPr>
              <a:t>Affection of Tongue and their Treatment</a:t>
            </a:r>
          </a:p>
          <a:p>
            <a:pPr marL="0" indent="0" algn="ctr">
              <a:buNone/>
            </a:pPr>
            <a:endParaRPr lang="en-US" sz="4000" dirty="0" smtClean="0">
              <a:solidFill>
                <a:schemeClr val="accent6">
                  <a:lumMod val="50000"/>
                </a:schemeClr>
              </a:solidFill>
              <a:latin typeface="+mj-lt"/>
            </a:endParaRPr>
          </a:p>
          <a:p>
            <a:pPr marL="0" lvl="0" indent="0" algn="ctr">
              <a:buClr>
                <a:srgbClr val="353535"/>
              </a:buClr>
              <a:buNone/>
            </a:pPr>
            <a:r>
              <a:rPr lang="en-US" altLang="en-GB" sz="3300" b="1" dirty="0">
                <a:solidFill>
                  <a:prstClr val="black">
                    <a:lumMod val="85000"/>
                    <a:lumOff val="15000"/>
                  </a:prstClr>
                </a:solidFill>
              </a:rPr>
              <a:t>Regional Veterinary Surgery</a:t>
            </a:r>
          </a:p>
          <a:p>
            <a:pPr marL="0" lvl="0" indent="0" algn="ctr">
              <a:buClr>
                <a:srgbClr val="353535"/>
              </a:buClr>
              <a:buNone/>
            </a:pPr>
            <a:r>
              <a:rPr lang="en-US" altLang="en-GB" sz="3300" b="1" dirty="0">
                <a:solidFill>
                  <a:prstClr val="black">
                    <a:lumMod val="85000"/>
                    <a:lumOff val="15000"/>
                  </a:prstClr>
                </a:solidFill>
              </a:rPr>
              <a:t>VSR-421(2+1</a:t>
            </a:r>
            <a:r>
              <a:rPr lang="en-US" altLang="en-GB" sz="3300" b="1" dirty="0" smtClean="0">
                <a:solidFill>
                  <a:prstClr val="black">
                    <a:lumMod val="85000"/>
                    <a:lumOff val="15000"/>
                  </a:prstClr>
                </a:solidFill>
              </a:rPr>
              <a:t>)</a:t>
            </a:r>
          </a:p>
          <a:p>
            <a:pPr marL="0" lvl="0" indent="0" algn="ctr">
              <a:buClr>
                <a:srgbClr val="353535"/>
              </a:buClr>
              <a:buNone/>
            </a:pPr>
            <a:endParaRPr lang="en-US" altLang="en-GB" sz="3300" b="1" dirty="0">
              <a:solidFill>
                <a:prstClr val="black">
                  <a:lumMod val="85000"/>
                  <a:lumOff val="15000"/>
                </a:prstClr>
              </a:solidFill>
            </a:endParaRPr>
          </a:p>
          <a:p>
            <a:pPr marL="0" lvl="0" indent="0" algn="r">
              <a:buClr>
                <a:srgbClr val="353535"/>
              </a:buClr>
              <a:buNone/>
            </a:pPr>
            <a:r>
              <a:rPr lang="en-US" altLang="en-GB" sz="2000" b="1" dirty="0">
                <a:solidFill>
                  <a:srgbClr val="FF0000"/>
                </a:solidFill>
              </a:rPr>
              <a:t>Dr. </a:t>
            </a:r>
            <a:r>
              <a:rPr lang="en-US" altLang="en-GB" sz="2000" b="1" dirty="0" err="1">
                <a:solidFill>
                  <a:srgbClr val="FF0000"/>
                </a:solidFill>
              </a:rPr>
              <a:t>Archana</a:t>
            </a:r>
            <a:r>
              <a:rPr lang="en-US" altLang="en-GB" sz="2000" b="1" dirty="0">
                <a:solidFill>
                  <a:srgbClr val="FF0000"/>
                </a:solidFill>
              </a:rPr>
              <a:t> </a:t>
            </a:r>
            <a:r>
              <a:rPr lang="en-US" altLang="en-GB" sz="2000" b="1" dirty="0" err="1">
                <a:solidFill>
                  <a:srgbClr val="FF0000"/>
                </a:solidFill>
              </a:rPr>
              <a:t>kumari</a:t>
            </a:r>
            <a:r>
              <a:rPr lang="en-US" altLang="en-GB" sz="2000" b="1" dirty="0">
                <a:solidFill>
                  <a:srgbClr val="FF0000"/>
                </a:solidFill>
              </a:rPr>
              <a:t> </a:t>
            </a:r>
          </a:p>
          <a:p>
            <a:pPr marL="0" lvl="0" indent="0" algn="r">
              <a:lnSpc>
                <a:spcPct val="80000"/>
              </a:lnSpc>
              <a:buClr>
                <a:srgbClr val="353535"/>
              </a:buClr>
              <a:buNone/>
            </a:pPr>
            <a:r>
              <a:rPr lang="en-US" altLang="en-GB" sz="2000" b="1" dirty="0">
                <a:solidFill>
                  <a:prstClr val="black"/>
                </a:solidFill>
              </a:rPr>
              <a:t>                                                   </a:t>
            </a:r>
            <a:r>
              <a:rPr lang="en-US" altLang="en-GB" sz="2000" b="1" dirty="0">
                <a:solidFill>
                  <a:srgbClr val="FF0000"/>
                </a:solidFill>
              </a:rPr>
              <a:t> </a:t>
            </a:r>
            <a:r>
              <a:rPr lang="en-US" altLang="en-GB" sz="2000" b="1" dirty="0" err="1">
                <a:solidFill>
                  <a:srgbClr val="FF0000"/>
                </a:solidFill>
              </a:rPr>
              <a:t>Asstt</a:t>
            </a:r>
            <a:r>
              <a:rPr lang="en-US" altLang="en-GB" sz="2000" b="1" dirty="0">
                <a:solidFill>
                  <a:srgbClr val="FF0000"/>
                </a:solidFill>
              </a:rPr>
              <a:t>. Prof</a:t>
            </a:r>
          </a:p>
          <a:p>
            <a:pPr marL="0" lvl="0" indent="0" algn="r">
              <a:lnSpc>
                <a:spcPct val="80000"/>
              </a:lnSpc>
              <a:buClr>
                <a:srgbClr val="353535"/>
              </a:buClr>
              <a:buNone/>
            </a:pPr>
            <a:r>
              <a:rPr lang="en-US" altLang="en-GB" sz="2000" b="1" dirty="0" err="1">
                <a:solidFill>
                  <a:srgbClr val="FF0000"/>
                </a:solidFill>
              </a:rPr>
              <a:t>Deptt</a:t>
            </a:r>
            <a:r>
              <a:rPr lang="en-US" altLang="en-GB" sz="2000" b="1" dirty="0">
                <a:solidFill>
                  <a:srgbClr val="FF0000"/>
                </a:solidFill>
              </a:rPr>
              <a:t>. of Veterinary Surgery </a:t>
            </a:r>
          </a:p>
          <a:p>
            <a:pPr marL="0" lvl="0" indent="0" algn="r">
              <a:lnSpc>
                <a:spcPct val="80000"/>
              </a:lnSpc>
              <a:buClr>
                <a:srgbClr val="353535"/>
              </a:buClr>
              <a:buNone/>
            </a:pPr>
            <a:r>
              <a:rPr lang="en-US" altLang="en-GB" sz="2000" b="1" dirty="0">
                <a:solidFill>
                  <a:srgbClr val="FF0000"/>
                </a:solidFill>
              </a:rPr>
              <a:t>                                                             And Radiology</a:t>
            </a:r>
          </a:p>
          <a:p>
            <a:pPr algn="ctr"/>
            <a:endParaRPr lang="en-US" sz="4000" dirty="0">
              <a:solidFill>
                <a:schemeClr val="accent6">
                  <a:lumMod val="50000"/>
                </a:schemeClr>
              </a:solidFill>
              <a:latin typeface="+mj-lt"/>
            </a:endParaRPr>
          </a:p>
        </p:txBody>
      </p:sp>
    </p:spTree>
    <p:extLst>
      <p:ext uri="{BB962C8B-B14F-4D97-AF65-F5344CB8AC3E}">
        <p14:creationId xmlns:p14="http://schemas.microsoft.com/office/powerpoint/2010/main" val="2339431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Sublingual </a:t>
            </a:r>
            <a:r>
              <a:rPr lang="en-IN" b="1" dirty="0" smtClean="0"/>
              <a:t>abscess</a:t>
            </a:r>
            <a:endParaRPr lang="en-US" dirty="0"/>
          </a:p>
        </p:txBody>
      </p:sp>
      <p:sp>
        <p:nvSpPr>
          <p:cNvPr id="3" name="Content Placeholder 2"/>
          <p:cNvSpPr>
            <a:spLocks noGrp="1"/>
          </p:cNvSpPr>
          <p:nvPr>
            <p:ph idx="1"/>
          </p:nvPr>
        </p:nvSpPr>
        <p:spPr>
          <a:xfrm>
            <a:off x="573206" y="2106304"/>
            <a:ext cx="8147714" cy="3777622"/>
          </a:xfrm>
        </p:spPr>
        <p:txBody>
          <a:bodyPr>
            <a:normAutofit fontScale="92500" lnSpcReduction="10000"/>
          </a:bodyPr>
          <a:lstStyle/>
          <a:p>
            <a:r>
              <a:rPr lang="en-IN" sz="2400" b="1" dirty="0" smtClean="0">
                <a:solidFill>
                  <a:srgbClr val="C00000"/>
                </a:solidFill>
              </a:rPr>
              <a:t>Sublingual abscess</a:t>
            </a:r>
            <a:r>
              <a:rPr lang="en-IN" sz="2400" dirty="0" smtClean="0">
                <a:solidFill>
                  <a:srgbClr val="C00000"/>
                </a:solidFill>
              </a:rPr>
              <a:t> is occasionally seen beneath the tongue.</a:t>
            </a:r>
          </a:p>
          <a:p>
            <a:r>
              <a:rPr lang="en-IN" sz="2400" dirty="0" smtClean="0">
                <a:solidFill>
                  <a:srgbClr val="C00000"/>
                </a:solidFill>
              </a:rPr>
              <a:t>There is a swelling on the floor of the mouth in the </a:t>
            </a:r>
            <a:r>
              <a:rPr lang="en-IN" sz="2400" dirty="0" err="1" smtClean="0">
                <a:solidFill>
                  <a:srgbClr val="C00000"/>
                </a:solidFill>
              </a:rPr>
              <a:t>intermaxillary</a:t>
            </a:r>
            <a:r>
              <a:rPr lang="en-IN" sz="2400" dirty="0" smtClean="0">
                <a:solidFill>
                  <a:srgbClr val="C00000"/>
                </a:solidFill>
              </a:rPr>
              <a:t> space.</a:t>
            </a:r>
          </a:p>
          <a:p>
            <a:pPr marL="0" indent="0">
              <a:buNone/>
            </a:pPr>
            <a:r>
              <a:rPr lang="en-IN" sz="2400" b="1" dirty="0" smtClean="0">
                <a:solidFill>
                  <a:srgbClr val="C00000"/>
                </a:solidFill>
              </a:rPr>
              <a:t>Clinical signs</a:t>
            </a:r>
          </a:p>
          <a:p>
            <a:r>
              <a:rPr lang="en-IN" sz="2400" dirty="0" smtClean="0">
                <a:solidFill>
                  <a:srgbClr val="C00000"/>
                </a:solidFill>
              </a:rPr>
              <a:t>salivation </a:t>
            </a:r>
          </a:p>
          <a:p>
            <a:r>
              <a:rPr lang="en-IN" sz="2400" dirty="0" smtClean="0">
                <a:solidFill>
                  <a:srgbClr val="C00000"/>
                </a:solidFill>
              </a:rPr>
              <a:t>difficulty in eating.</a:t>
            </a:r>
            <a:endParaRPr lang="en-US" sz="2400" dirty="0" smtClean="0">
              <a:solidFill>
                <a:srgbClr val="C00000"/>
              </a:solidFill>
            </a:endParaRPr>
          </a:p>
          <a:p>
            <a:pPr marL="0" indent="0">
              <a:buNone/>
            </a:pPr>
            <a:r>
              <a:rPr lang="en-IN" sz="2400" b="1" dirty="0" smtClean="0">
                <a:solidFill>
                  <a:srgbClr val="C00000"/>
                </a:solidFill>
              </a:rPr>
              <a:t>Treatment:</a:t>
            </a:r>
          </a:p>
          <a:p>
            <a:r>
              <a:rPr lang="en-IN" sz="2400" dirty="0" smtClean="0">
                <a:solidFill>
                  <a:srgbClr val="C00000"/>
                </a:solidFill>
              </a:rPr>
              <a:t>consists of opening the abscess in the </a:t>
            </a:r>
            <a:r>
              <a:rPr lang="en-IN" sz="2400" dirty="0" err="1" smtClean="0">
                <a:solidFill>
                  <a:srgbClr val="C00000"/>
                </a:solidFill>
              </a:rPr>
              <a:t>intermaxillary</a:t>
            </a:r>
            <a:r>
              <a:rPr lang="en-IN" sz="2400" dirty="0" smtClean="0">
                <a:solidFill>
                  <a:srgbClr val="C00000"/>
                </a:solidFill>
              </a:rPr>
              <a:t> space and draining the pus material by washing the mouth with light anti-septic solutions. </a:t>
            </a:r>
            <a:endParaRPr lang="en-US" sz="2400" dirty="0" smtClean="0">
              <a:solidFill>
                <a:srgbClr val="C00000"/>
              </a:solidFill>
            </a:endParaRPr>
          </a:p>
          <a:p>
            <a:endParaRPr lang="en-US" sz="2400" dirty="0" smtClean="0">
              <a:solidFill>
                <a:srgbClr val="C00000"/>
              </a:solidFill>
            </a:endParaRPr>
          </a:p>
          <a:p>
            <a:endParaRPr lang="en-US" sz="2400" dirty="0">
              <a:solidFill>
                <a:srgbClr val="C00000"/>
              </a:solidFill>
            </a:endParaRPr>
          </a:p>
        </p:txBody>
      </p:sp>
    </p:spTree>
    <p:extLst>
      <p:ext uri="{BB962C8B-B14F-4D97-AF65-F5344CB8AC3E}">
        <p14:creationId xmlns:p14="http://schemas.microsoft.com/office/powerpoint/2010/main" val="3684858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683765" cy="1280890"/>
          </a:xfrm>
        </p:spPr>
        <p:txBody>
          <a:bodyPr/>
          <a:lstStyle/>
          <a:p>
            <a:r>
              <a:rPr lang="en-IN" b="1" dirty="0" smtClean="0"/>
              <a:t>Glossoplegia</a:t>
            </a:r>
            <a:endParaRPr lang="en-US" dirty="0"/>
          </a:p>
        </p:txBody>
      </p:sp>
      <p:sp>
        <p:nvSpPr>
          <p:cNvPr id="3" name="Content Placeholder 2"/>
          <p:cNvSpPr>
            <a:spLocks noGrp="1"/>
          </p:cNvSpPr>
          <p:nvPr>
            <p:ph idx="1"/>
          </p:nvPr>
        </p:nvSpPr>
        <p:spPr>
          <a:xfrm>
            <a:off x="880282" y="990600"/>
            <a:ext cx="8137139" cy="5410200"/>
          </a:xfrm>
        </p:spPr>
        <p:txBody>
          <a:bodyPr>
            <a:noAutofit/>
          </a:bodyPr>
          <a:lstStyle/>
          <a:p>
            <a:pPr algn="just"/>
            <a:r>
              <a:rPr lang="en-IN" sz="2000" dirty="0" smtClean="0">
                <a:solidFill>
                  <a:srgbClr val="C00000"/>
                </a:solidFill>
                <a:latin typeface="+mj-lt"/>
              </a:rPr>
              <a:t>Glossoplegia</a:t>
            </a:r>
            <a:r>
              <a:rPr lang="en-IN" sz="2000" b="1" dirty="0" smtClean="0">
                <a:solidFill>
                  <a:srgbClr val="C00000"/>
                </a:solidFill>
                <a:latin typeface="+mj-lt"/>
              </a:rPr>
              <a:t> </a:t>
            </a:r>
            <a:r>
              <a:rPr lang="en-IN" sz="2000" dirty="0">
                <a:solidFill>
                  <a:srgbClr val="C00000"/>
                </a:solidFill>
                <a:latin typeface="+mj-lt"/>
              </a:rPr>
              <a:t>or paralysis of the tongue may occur due to involvement of  hypoglossal nerve, but is a rare </a:t>
            </a:r>
            <a:r>
              <a:rPr lang="en-IN" sz="2000" dirty="0" smtClean="0">
                <a:solidFill>
                  <a:srgbClr val="C00000"/>
                </a:solidFill>
                <a:latin typeface="+mj-lt"/>
              </a:rPr>
              <a:t>incidence.</a:t>
            </a:r>
          </a:p>
          <a:p>
            <a:pPr algn="just"/>
            <a:r>
              <a:rPr lang="en-IN" sz="2000" dirty="0" smtClean="0">
                <a:solidFill>
                  <a:srgbClr val="C00000"/>
                </a:solidFill>
                <a:latin typeface="+mj-lt"/>
              </a:rPr>
              <a:t>The </a:t>
            </a:r>
            <a:r>
              <a:rPr lang="en-IN" sz="2000" dirty="0">
                <a:solidFill>
                  <a:srgbClr val="C00000"/>
                </a:solidFill>
                <a:latin typeface="+mj-lt"/>
              </a:rPr>
              <a:t>condition may develop during the course of an infectious disease, such as distemper, chronic </a:t>
            </a:r>
            <a:r>
              <a:rPr lang="en-IN" sz="2000" dirty="0" err="1">
                <a:solidFill>
                  <a:srgbClr val="C00000"/>
                </a:solidFill>
                <a:latin typeface="+mj-lt"/>
              </a:rPr>
              <a:t>pleuropneumonia</a:t>
            </a:r>
            <a:r>
              <a:rPr lang="en-IN" sz="2000" dirty="0">
                <a:solidFill>
                  <a:srgbClr val="C00000"/>
                </a:solidFill>
                <a:latin typeface="+mj-lt"/>
              </a:rPr>
              <a:t> or in association with acute </a:t>
            </a:r>
            <a:r>
              <a:rPr lang="en-IN" sz="2000" dirty="0" smtClean="0">
                <a:solidFill>
                  <a:srgbClr val="C00000"/>
                </a:solidFill>
                <a:latin typeface="+mj-lt"/>
              </a:rPr>
              <a:t>pharyngitis.</a:t>
            </a:r>
          </a:p>
          <a:p>
            <a:pPr algn="just"/>
            <a:r>
              <a:rPr lang="en-IN" sz="2000" dirty="0" smtClean="0">
                <a:solidFill>
                  <a:srgbClr val="C00000"/>
                </a:solidFill>
                <a:latin typeface="+mj-lt"/>
              </a:rPr>
              <a:t>Besides</a:t>
            </a:r>
            <a:r>
              <a:rPr lang="en-IN" sz="2000" dirty="0">
                <a:solidFill>
                  <a:srgbClr val="C00000"/>
                </a:solidFill>
                <a:latin typeface="+mj-lt"/>
              </a:rPr>
              <a:t>, it may occur due to trauma resulting from a wound or excessive traction of tongue. </a:t>
            </a:r>
            <a:endParaRPr lang="en-IN" sz="2000" dirty="0" smtClean="0">
              <a:solidFill>
                <a:srgbClr val="C00000"/>
              </a:solidFill>
              <a:latin typeface="+mj-lt"/>
            </a:endParaRPr>
          </a:p>
          <a:p>
            <a:pPr algn="just"/>
            <a:r>
              <a:rPr lang="en-IN" sz="2000" dirty="0" smtClean="0">
                <a:solidFill>
                  <a:srgbClr val="C00000"/>
                </a:solidFill>
                <a:latin typeface="+mj-lt"/>
              </a:rPr>
              <a:t>The </a:t>
            </a:r>
            <a:r>
              <a:rPr lang="en-IN" sz="2000" dirty="0">
                <a:solidFill>
                  <a:srgbClr val="C00000"/>
                </a:solidFill>
                <a:latin typeface="+mj-lt"/>
              </a:rPr>
              <a:t>prognosis in </a:t>
            </a:r>
            <a:r>
              <a:rPr lang="en-IN" sz="2000" dirty="0" err="1">
                <a:solidFill>
                  <a:srgbClr val="C00000"/>
                </a:solidFill>
                <a:latin typeface="+mj-lt"/>
              </a:rPr>
              <a:t>deplegia</a:t>
            </a:r>
            <a:r>
              <a:rPr lang="en-IN" sz="2000" dirty="0">
                <a:solidFill>
                  <a:srgbClr val="C00000"/>
                </a:solidFill>
                <a:latin typeface="+mj-lt"/>
              </a:rPr>
              <a:t> cases is grave. </a:t>
            </a:r>
            <a:endParaRPr lang="en-US" sz="2000" dirty="0">
              <a:solidFill>
                <a:srgbClr val="C00000"/>
              </a:solidFill>
              <a:latin typeface="+mj-lt"/>
            </a:endParaRPr>
          </a:p>
          <a:p>
            <a:pPr marL="0" indent="0" algn="just">
              <a:buNone/>
            </a:pPr>
            <a:r>
              <a:rPr lang="en-IN" sz="2000" b="1" dirty="0">
                <a:solidFill>
                  <a:srgbClr val="C00000"/>
                </a:solidFill>
                <a:latin typeface="+mj-lt"/>
              </a:rPr>
              <a:t>Signs</a:t>
            </a:r>
            <a:endParaRPr lang="en-US" sz="2000" dirty="0">
              <a:solidFill>
                <a:srgbClr val="C00000"/>
              </a:solidFill>
              <a:latin typeface="+mj-lt"/>
            </a:endParaRPr>
          </a:p>
          <a:p>
            <a:pPr lvl="1" algn="just"/>
            <a:r>
              <a:rPr lang="en-IN" sz="1800" dirty="0">
                <a:solidFill>
                  <a:srgbClr val="C00000"/>
                </a:solidFill>
                <a:latin typeface="+mj-lt"/>
              </a:rPr>
              <a:t>The tongue becomes flaccid and hangs out of the mouth.</a:t>
            </a:r>
            <a:endParaRPr lang="en-US" sz="1800" dirty="0">
              <a:solidFill>
                <a:srgbClr val="C00000"/>
              </a:solidFill>
              <a:latin typeface="+mj-lt"/>
            </a:endParaRPr>
          </a:p>
          <a:p>
            <a:pPr lvl="1" algn="just"/>
            <a:r>
              <a:rPr lang="en-IN" sz="1800" dirty="0">
                <a:solidFill>
                  <a:srgbClr val="C00000"/>
                </a:solidFill>
                <a:latin typeface="+mj-lt"/>
              </a:rPr>
              <a:t>In unilateral paralysis, the tongue is deviated towards the non-affected side.</a:t>
            </a:r>
            <a:endParaRPr lang="en-US" sz="1800" dirty="0">
              <a:solidFill>
                <a:srgbClr val="C00000"/>
              </a:solidFill>
              <a:latin typeface="+mj-lt"/>
            </a:endParaRPr>
          </a:p>
          <a:p>
            <a:pPr marL="0" indent="0" algn="just">
              <a:buNone/>
            </a:pPr>
            <a:r>
              <a:rPr lang="en-IN" sz="2000" b="1" dirty="0">
                <a:solidFill>
                  <a:srgbClr val="C00000"/>
                </a:solidFill>
                <a:latin typeface="+mj-lt"/>
              </a:rPr>
              <a:t>Treatment</a:t>
            </a:r>
            <a:endParaRPr lang="en-US" sz="2000" dirty="0">
              <a:solidFill>
                <a:srgbClr val="C00000"/>
              </a:solidFill>
              <a:latin typeface="+mj-lt"/>
            </a:endParaRPr>
          </a:p>
          <a:p>
            <a:pPr lvl="1" algn="just"/>
            <a:r>
              <a:rPr lang="en-IN" sz="1800" dirty="0">
                <a:solidFill>
                  <a:srgbClr val="C00000"/>
                </a:solidFill>
                <a:latin typeface="+mj-lt"/>
              </a:rPr>
              <a:t>In true glossoplegia, treatment should be made as for paralysis in general. The response of treatment in this case will take longer time.</a:t>
            </a:r>
            <a:endParaRPr lang="en-US" sz="1800" dirty="0">
              <a:solidFill>
                <a:srgbClr val="C00000"/>
              </a:solidFill>
              <a:latin typeface="+mj-lt"/>
            </a:endParaRPr>
          </a:p>
          <a:p>
            <a:pPr lvl="1" algn="just"/>
            <a:r>
              <a:rPr lang="en-IN" sz="1800" dirty="0">
                <a:solidFill>
                  <a:srgbClr val="C00000"/>
                </a:solidFill>
                <a:latin typeface="+mj-lt"/>
              </a:rPr>
              <a:t>If it is due to acute pharyngitis, systemic, administration of antibiotics and corticosteroid produces promising recovery within a few days. </a:t>
            </a:r>
            <a:endParaRPr lang="en-US" sz="1800" dirty="0">
              <a:solidFill>
                <a:srgbClr val="C00000"/>
              </a:solidFill>
              <a:latin typeface="+mj-lt"/>
            </a:endParaRPr>
          </a:p>
          <a:p>
            <a:pPr lvl="1" algn="just"/>
            <a:endParaRPr lang="en-US" sz="1800" dirty="0">
              <a:solidFill>
                <a:srgbClr val="C00000"/>
              </a:solidFill>
              <a:latin typeface="+mj-lt"/>
            </a:endParaRPr>
          </a:p>
        </p:txBody>
      </p:sp>
    </p:spTree>
    <p:extLst>
      <p:ext uri="{BB962C8B-B14F-4D97-AF65-F5344CB8AC3E}">
        <p14:creationId xmlns:p14="http://schemas.microsoft.com/office/powerpoint/2010/main" val="2574766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IN" b="1" dirty="0" err="1" smtClean="0"/>
              <a:t>Actinobacillosis</a:t>
            </a:r>
            <a:endParaRPr lang="en-US" dirty="0"/>
          </a:p>
        </p:txBody>
      </p:sp>
      <p:sp>
        <p:nvSpPr>
          <p:cNvPr id="3" name="Content Placeholder 2"/>
          <p:cNvSpPr>
            <a:spLocks noGrp="1"/>
          </p:cNvSpPr>
          <p:nvPr>
            <p:ph idx="1"/>
          </p:nvPr>
        </p:nvSpPr>
        <p:spPr>
          <a:xfrm>
            <a:off x="762000" y="838200"/>
            <a:ext cx="7799357" cy="5638800"/>
          </a:xfrm>
        </p:spPr>
        <p:txBody>
          <a:bodyPr>
            <a:noAutofit/>
          </a:bodyPr>
          <a:lstStyle/>
          <a:p>
            <a:r>
              <a:rPr lang="en-IN" sz="2400" dirty="0" err="1" smtClean="0">
                <a:solidFill>
                  <a:srgbClr val="C00000"/>
                </a:solidFill>
                <a:latin typeface="+mj-lt"/>
              </a:rPr>
              <a:t>Actinobacillosis</a:t>
            </a:r>
            <a:r>
              <a:rPr lang="en-IN" sz="2400" b="1" dirty="0" smtClean="0">
                <a:solidFill>
                  <a:srgbClr val="C00000"/>
                </a:solidFill>
                <a:latin typeface="+mj-lt"/>
              </a:rPr>
              <a:t> </a:t>
            </a:r>
            <a:r>
              <a:rPr lang="en-IN" sz="2400" dirty="0">
                <a:solidFill>
                  <a:srgbClr val="C00000"/>
                </a:solidFill>
                <a:latin typeface="+mj-lt"/>
              </a:rPr>
              <a:t>is the most common clinical condition in cattle and buffaloes and occasional in sheep, goat and other domestic animals. </a:t>
            </a:r>
            <a:endParaRPr lang="en-IN" sz="2400" dirty="0" smtClean="0">
              <a:solidFill>
                <a:srgbClr val="C00000"/>
              </a:solidFill>
              <a:latin typeface="+mj-lt"/>
            </a:endParaRPr>
          </a:p>
          <a:p>
            <a:r>
              <a:rPr lang="en-IN" sz="2400" dirty="0" smtClean="0">
                <a:solidFill>
                  <a:srgbClr val="C00000"/>
                </a:solidFill>
                <a:latin typeface="+mj-lt"/>
              </a:rPr>
              <a:t>This </a:t>
            </a:r>
            <a:r>
              <a:rPr lang="en-IN" sz="2400" dirty="0">
                <a:solidFill>
                  <a:srgbClr val="C00000"/>
                </a:solidFill>
                <a:latin typeface="+mj-lt"/>
              </a:rPr>
              <a:t>condition is characterized by one or more swelling in the submandibular region along with inflammation of the affected tissue. </a:t>
            </a:r>
            <a:endParaRPr lang="en-IN" sz="2400" dirty="0" smtClean="0">
              <a:solidFill>
                <a:srgbClr val="C00000"/>
              </a:solidFill>
              <a:latin typeface="+mj-lt"/>
            </a:endParaRPr>
          </a:p>
          <a:p>
            <a:r>
              <a:rPr lang="en-IN" sz="2400" dirty="0" smtClean="0">
                <a:solidFill>
                  <a:srgbClr val="C00000"/>
                </a:solidFill>
                <a:latin typeface="+mj-lt"/>
              </a:rPr>
              <a:t>There </a:t>
            </a:r>
            <a:r>
              <a:rPr lang="en-IN" sz="2400" dirty="0">
                <a:solidFill>
                  <a:srgbClr val="C00000"/>
                </a:solidFill>
                <a:latin typeface="+mj-lt"/>
              </a:rPr>
              <a:t>may be involvement of tongue in cattle, rarely in other ruminants. </a:t>
            </a:r>
            <a:endParaRPr lang="en-US" sz="2400" dirty="0">
              <a:solidFill>
                <a:srgbClr val="C00000"/>
              </a:solidFill>
              <a:latin typeface="+mj-lt"/>
            </a:endParaRPr>
          </a:p>
          <a:p>
            <a:pPr marL="0" indent="0">
              <a:buNone/>
            </a:pPr>
            <a:r>
              <a:rPr lang="en-IN" sz="2400" b="1" dirty="0">
                <a:solidFill>
                  <a:srgbClr val="C00000"/>
                </a:solidFill>
                <a:latin typeface="+mj-lt"/>
              </a:rPr>
              <a:t>Signs</a:t>
            </a:r>
            <a:endParaRPr lang="en-US" sz="2400" dirty="0">
              <a:solidFill>
                <a:srgbClr val="C00000"/>
              </a:solidFill>
              <a:latin typeface="+mj-lt"/>
            </a:endParaRPr>
          </a:p>
          <a:p>
            <a:pPr lvl="1"/>
            <a:r>
              <a:rPr lang="en-IN" sz="2000" dirty="0">
                <a:solidFill>
                  <a:srgbClr val="C00000"/>
                </a:solidFill>
                <a:latin typeface="+mj-lt"/>
              </a:rPr>
              <a:t>In advanced cases there is difficulty in mastication and swallowing.</a:t>
            </a:r>
            <a:endParaRPr lang="en-US" sz="2000" dirty="0">
              <a:solidFill>
                <a:srgbClr val="C00000"/>
              </a:solidFill>
              <a:latin typeface="+mj-lt"/>
            </a:endParaRPr>
          </a:p>
          <a:p>
            <a:pPr lvl="1"/>
            <a:r>
              <a:rPr lang="en-IN" sz="2000" dirty="0">
                <a:solidFill>
                  <a:srgbClr val="C00000"/>
                </a:solidFill>
                <a:latin typeface="+mj-lt"/>
              </a:rPr>
              <a:t>In more advanced cases, there is swelling entire throat region along with inflammation of pharyngeal lymph node leading to </a:t>
            </a:r>
            <a:r>
              <a:rPr lang="en-IN" sz="2000" dirty="0" err="1">
                <a:solidFill>
                  <a:srgbClr val="C00000"/>
                </a:solidFill>
                <a:latin typeface="+mj-lt"/>
              </a:rPr>
              <a:t>dysphgia</a:t>
            </a:r>
            <a:r>
              <a:rPr lang="en-IN" sz="2000" dirty="0">
                <a:solidFill>
                  <a:srgbClr val="C00000"/>
                </a:solidFill>
                <a:latin typeface="+mj-lt"/>
              </a:rPr>
              <a:t> and dyspnoea.</a:t>
            </a:r>
            <a:endParaRPr lang="en-US" sz="2000" dirty="0">
              <a:solidFill>
                <a:srgbClr val="C00000"/>
              </a:solidFill>
              <a:latin typeface="+mj-lt"/>
            </a:endParaRPr>
          </a:p>
          <a:p>
            <a:pPr lvl="1"/>
            <a:r>
              <a:rPr lang="en-IN" sz="2000" dirty="0">
                <a:solidFill>
                  <a:srgbClr val="C00000"/>
                </a:solidFill>
                <a:latin typeface="+mj-lt"/>
              </a:rPr>
              <a:t>Discharge of yellowish pus material from the ruptured swelling</a:t>
            </a:r>
            <a:r>
              <a:rPr lang="en-IN" sz="2000" dirty="0" smtClean="0">
                <a:solidFill>
                  <a:srgbClr val="C00000"/>
                </a:solidFill>
                <a:latin typeface="+mj-lt"/>
              </a:rPr>
              <a:t>.</a:t>
            </a:r>
            <a:endParaRPr lang="en-US" sz="2000" dirty="0">
              <a:solidFill>
                <a:srgbClr val="C00000"/>
              </a:solidFill>
              <a:latin typeface="+mj-lt"/>
            </a:endParaRPr>
          </a:p>
        </p:txBody>
      </p:sp>
    </p:spTree>
    <p:extLst>
      <p:ext uri="{BB962C8B-B14F-4D97-AF65-F5344CB8AC3E}">
        <p14:creationId xmlns:p14="http://schemas.microsoft.com/office/powerpoint/2010/main" val="3340922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59" y="337508"/>
            <a:ext cx="6683765" cy="424492"/>
          </a:xfrm>
        </p:spPr>
        <p:txBody>
          <a:bodyPr>
            <a:normAutofit fontScale="90000"/>
          </a:bodyPr>
          <a:lstStyle/>
          <a:p>
            <a:r>
              <a:rPr lang="en-IN" b="1" dirty="0" smtClean="0">
                <a:solidFill>
                  <a:srgbClr val="00B0F0"/>
                </a:solidFill>
              </a:rPr>
              <a:t>Treatment</a:t>
            </a:r>
            <a:endParaRPr lang="en-US" dirty="0">
              <a:solidFill>
                <a:srgbClr val="00B0F0"/>
              </a:solidFill>
            </a:endParaRPr>
          </a:p>
        </p:txBody>
      </p:sp>
      <p:sp>
        <p:nvSpPr>
          <p:cNvPr id="3" name="Content Placeholder 2"/>
          <p:cNvSpPr>
            <a:spLocks noGrp="1"/>
          </p:cNvSpPr>
          <p:nvPr>
            <p:ph idx="1"/>
          </p:nvPr>
        </p:nvSpPr>
        <p:spPr>
          <a:xfrm>
            <a:off x="457200" y="1219200"/>
            <a:ext cx="8434317" cy="6019800"/>
          </a:xfrm>
        </p:spPr>
        <p:txBody>
          <a:bodyPr>
            <a:noAutofit/>
          </a:bodyPr>
          <a:lstStyle/>
          <a:p>
            <a:pPr lvl="1">
              <a:lnSpc>
                <a:spcPct val="150000"/>
              </a:lnSpc>
            </a:pPr>
            <a:r>
              <a:rPr lang="en-IN" sz="2400" dirty="0" smtClean="0">
                <a:solidFill>
                  <a:srgbClr val="C00000"/>
                </a:solidFill>
                <a:latin typeface="+mj-lt"/>
              </a:rPr>
              <a:t>Maturation </a:t>
            </a:r>
            <a:r>
              <a:rPr lang="en-IN" sz="2400" dirty="0">
                <a:solidFill>
                  <a:srgbClr val="C00000"/>
                </a:solidFill>
                <a:latin typeface="+mj-lt"/>
              </a:rPr>
              <a:t>of hard abscess with </a:t>
            </a:r>
            <a:r>
              <a:rPr lang="en-IN" sz="2400" dirty="0" smtClean="0">
                <a:solidFill>
                  <a:srgbClr val="C00000"/>
                </a:solidFill>
                <a:latin typeface="+mj-lt"/>
              </a:rPr>
              <a:t>counter-irritant </a:t>
            </a:r>
            <a:r>
              <a:rPr lang="en-IN" sz="2400" dirty="0">
                <a:solidFill>
                  <a:srgbClr val="C00000"/>
                </a:solidFill>
                <a:latin typeface="+mj-lt"/>
              </a:rPr>
              <a:t>and hot fomentations is indicated followed by draining of matured abscess. </a:t>
            </a:r>
            <a:endParaRPr lang="en-US" sz="2400" dirty="0">
              <a:solidFill>
                <a:srgbClr val="C00000"/>
              </a:solidFill>
              <a:latin typeface="+mj-lt"/>
            </a:endParaRPr>
          </a:p>
          <a:p>
            <a:pPr lvl="1">
              <a:lnSpc>
                <a:spcPct val="150000"/>
              </a:lnSpc>
            </a:pPr>
            <a:r>
              <a:rPr lang="en-IN" sz="2400" dirty="0">
                <a:solidFill>
                  <a:srgbClr val="C00000"/>
                </a:solidFill>
                <a:latin typeface="+mj-lt"/>
              </a:rPr>
              <a:t>Systemic administration of potassium iodine is still considered effective therapeutic protocol of this condition. In bovine @ 6-10 grams orally for 7-10 days or 10% sodium iodine (1gm/12kg) as  single intravenous injection is routinely  used. </a:t>
            </a:r>
            <a:endParaRPr lang="en-IN" sz="2400" dirty="0" smtClean="0">
              <a:solidFill>
                <a:srgbClr val="C00000"/>
              </a:solidFill>
              <a:latin typeface="+mj-lt"/>
            </a:endParaRPr>
          </a:p>
          <a:p>
            <a:pPr lvl="1">
              <a:lnSpc>
                <a:spcPct val="150000"/>
              </a:lnSpc>
            </a:pPr>
            <a:r>
              <a:rPr lang="en-IN" sz="2400" dirty="0" err="1" smtClean="0">
                <a:solidFill>
                  <a:srgbClr val="C00000"/>
                </a:solidFill>
                <a:latin typeface="+mj-lt"/>
              </a:rPr>
              <a:t>Cont</a:t>
            </a:r>
            <a:r>
              <a:rPr lang="en-IN" sz="2400" dirty="0" smtClean="0">
                <a:solidFill>
                  <a:srgbClr val="C00000"/>
                </a:solidFill>
                <a:latin typeface="+mj-lt"/>
              </a:rPr>
              <a:t>…….</a:t>
            </a:r>
            <a:endParaRPr lang="en-US" sz="2400" dirty="0">
              <a:solidFill>
                <a:srgbClr val="C00000"/>
              </a:solidFill>
              <a:latin typeface="+mj-lt"/>
            </a:endParaRPr>
          </a:p>
        </p:txBody>
      </p:sp>
    </p:spTree>
    <p:extLst>
      <p:ext uri="{BB962C8B-B14F-4D97-AF65-F5344CB8AC3E}">
        <p14:creationId xmlns:p14="http://schemas.microsoft.com/office/powerpoint/2010/main" val="246464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1">
              <a:lnSpc>
                <a:spcPct val="150000"/>
              </a:lnSpc>
            </a:pPr>
            <a:r>
              <a:rPr lang="en-IN" sz="2400" dirty="0">
                <a:solidFill>
                  <a:srgbClr val="C00000"/>
                </a:solidFill>
              </a:rPr>
              <a:t>Surgical excision of large timorous growth is indicated. </a:t>
            </a:r>
            <a:endParaRPr lang="en-US" sz="2400" dirty="0">
              <a:solidFill>
                <a:srgbClr val="C00000"/>
              </a:solidFill>
            </a:endParaRPr>
          </a:p>
          <a:p>
            <a:pPr lvl="1">
              <a:lnSpc>
                <a:spcPct val="150000"/>
              </a:lnSpc>
            </a:pPr>
            <a:r>
              <a:rPr lang="en-IN" sz="2400" dirty="0">
                <a:solidFill>
                  <a:srgbClr val="C00000"/>
                </a:solidFill>
              </a:rPr>
              <a:t>A course of antibiotic like </a:t>
            </a:r>
            <a:r>
              <a:rPr lang="en-IN" sz="2400" dirty="0" err="1">
                <a:solidFill>
                  <a:srgbClr val="C00000"/>
                </a:solidFill>
              </a:rPr>
              <a:t>Streptopenicillin</a:t>
            </a:r>
            <a:r>
              <a:rPr lang="en-IN" sz="2400" dirty="0">
                <a:solidFill>
                  <a:srgbClr val="C00000"/>
                </a:solidFill>
              </a:rPr>
              <a:t> for 7-10 days should be administered.</a:t>
            </a:r>
            <a:endParaRPr lang="en-US" sz="2400" dirty="0">
              <a:solidFill>
                <a:srgbClr val="C00000"/>
              </a:solidFill>
            </a:endParaRPr>
          </a:p>
          <a:p>
            <a:pPr lvl="1">
              <a:lnSpc>
                <a:spcPct val="150000"/>
              </a:lnSpc>
            </a:pPr>
            <a:r>
              <a:rPr lang="en-IN" sz="2400" dirty="0">
                <a:solidFill>
                  <a:srgbClr val="C00000"/>
                </a:solidFill>
              </a:rPr>
              <a:t>Iodized glycerine or </a:t>
            </a:r>
            <a:r>
              <a:rPr lang="en-IN" sz="2400" dirty="0" err="1">
                <a:solidFill>
                  <a:srgbClr val="C00000"/>
                </a:solidFill>
              </a:rPr>
              <a:t>boroglycerin</a:t>
            </a:r>
            <a:r>
              <a:rPr lang="en-IN" sz="2400" dirty="0">
                <a:solidFill>
                  <a:srgbClr val="C00000"/>
                </a:solidFill>
              </a:rPr>
              <a:t> may be smeared in involvement of gum, lips and tongue.</a:t>
            </a:r>
            <a:endParaRPr lang="en-US" sz="2400" dirty="0">
              <a:solidFill>
                <a:srgbClr val="C00000"/>
              </a:solidFill>
            </a:endParaRPr>
          </a:p>
          <a:p>
            <a:pPr lvl="1">
              <a:lnSpc>
                <a:spcPct val="150000"/>
              </a:lnSpc>
            </a:pPr>
            <a:endParaRPr lang="en-US" sz="2400" dirty="0">
              <a:solidFill>
                <a:srgbClr val="C00000"/>
              </a:solidFill>
            </a:endParaRPr>
          </a:p>
          <a:p>
            <a:pPr>
              <a:lnSpc>
                <a:spcPct val="150000"/>
              </a:lnSpc>
            </a:pPr>
            <a:endParaRPr lang="en-US" dirty="0"/>
          </a:p>
          <a:p>
            <a:endParaRPr lang="en-IN" dirty="0"/>
          </a:p>
        </p:txBody>
      </p:sp>
    </p:spTree>
    <p:extLst>
      <p:ext uri="{BB962C8B-B14F-4D97-AF65-F5344CB8AC3E}">
        <p14:creationId xmlns:p14="http://schemas.microsoft.com/office/powerpoint/2010/main" val="410916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Milk suckling (surgical treatment)</a:t>
            </a:r>
            <a:endParaRPr lang="en-US" dirty="0"/>
          </a:p>
        </p:txBody>
      </p:sp>
      <p:sp>
        <p:nvSpPr>
          <p:cNvPr id="3" name="Content Placeholder 2"/>
          <p:cNvSpPr>
            <a:spLocks noGrp="1"/>
          </p:cNvSpPr>
          <p:nvPr>
            <p:ph idx="1"/>
          </p:nvPr>
        </p:nvSpPr>
        <p:spPr>
          <a:xfrm>
            <a:off x="552735" y="1583141"/>
            <a:ext cx="8075725" cy="4710219"/>
          </a:xfrm>
        </p:spPr>
        <p:txBody>
          <a:bodyPr>
            <a:noAutofit/>
          </a:bodyPr>
          <a:lstStyle/>
          <a:p>
            <a:r>
              <a:rPr lang="en-IN" sz="2400" b="1" dirty="0">
                <a:solidFill>
                  <a:srgbClr val="C00000"/>
                </a:solidFill>
                <a:latin typeface="+mj-lt"/>
              </a:rPr>
              <a:t>	Milk suckling </a:t>
            </a:r>
            <a:r>
              <a:rPr lang="en-IN" sz="2400" dirty="0">
                <a:solidFill>
                  <a:srgbClr val="C00000"/>
                </a:solidFill>
                <a:latin typeface="+mj-lt"/>
              </a:rPr>
              <a:t>is the interface with the ability to suckle milk and may enter the nasal cavity due to involvement of lip and </a:t>
            </a:r>
            <a:r>
              <a:rPr lang="en-IN" sz="2400" dirty="0" err="1">
                <a:solidFill>
                  <a:srgbClr val="C00000"/>
                </a:solidFill>
                <a:latin typeface="+mj-lt"/>
              </a:rPr>
              <a:t>premaxilla</a:t>
            </a:r>
            <a:r>
              <a:rPr lang="en-IN" sz="2400" dirty="0">
                <a:solidFill>
                  <a:srgbClr val="C00000"/>
                </a:solidFill>
                <a:latin typeface="+mj-lt"/>
              </a:rPr>
              <a:t> (primary cleft palate</a:t>
            </a:r>
            <a:r>
              <a:rPr lang="en-IN" sz="2400" dirty="0" smtClean="0">
                <a:solidFill>
                  <a:srgbClr val="C00000"/>
                </a:solidFill>
                <a:latin typeface="+mj-lt"/>
              </a:rPr>
              <a:t>).</a:t>
            </a:r>
            <a:endParaRPr lang="en-US" sz="2400" dirty="0">
              <a:solidFill>
                <a:srgbClr val="C00000"/>
              </a:solidFill>
              <a:latin typeface="+mj-lt"/>
            </a:endParaRPr>
          </a:p>
        </p:txBody>
      </p:sp>
      <p:pic>
        <p:nvPicPr>
          <p:cNvPr id="5" name="Picture 2" descr="C:\Users\HP\Downloads\8c85dbfe23972e47513e70c9ee0dc6be.jpg"/>
          <p:cNvPicPr>
            <a:picLocks noChangeAspect="1" noChangeArrowheads="1"/>
          </p:cNvPicPr>
          <p:nvPr/>
        </p:nvPicPr>
        <p:blipFill>
          <a:blip r:embed="rId2" cstate="print"/>
          <a:srcRect/>
          <a:stretch>
            <a:fillRect/>
          </a:stretch>
        </p:blipFill>
        <p:spPr bwMode="auto">
          <a:xfrm>
            <a:off x="2286000" y="2895600"/>
            <a:ext cx="4343400" cy="3505200"/>
          </a:xfrm>
          <a:prstGeom prst="rect">
            <a:avLst/>
          </a:prstGeom>
          <a:noFill/>
        </p:spPr>
      </p:pic>
    </p:spTree>
    <p:extLst>
      <p:ext uri="{BB962C8B-B14F-4D97-AF65-F5344CB8AC3E}">
        <p14:creationId xmlns:p14="http://schemas.microsoft.com/office/powerpoint/2010/main" val="2516941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Surgical treatment</a:t>
            </a:r>
            <a:endParaRPr lang="en-IN" dirty="0"/>
          </a:p>
        </p:txBody>
      </p:sp>
      <p:sp>
        <p:nvSpPr>
          <p:cNvPr id="5" name="Rectangle 4"/>
          <p:cNvSpPr/>
          <p:nvPr/>
        </p:nvSpPr>
        <p:spPr>
          <a:xfrm>
            <a:off x="685800" y="1997839"/>
            <a:ext cx="8001000" cy="2585323"/>
          </a:xfrm>
          <a:prstGeom prst="rect">
            <a:avLst/>
          </a:prstGeom>
        </p:spPr>
        <p:txBody>
          <a:bodyPr wrap="square">
            <a:spAutoFit/>
          </a:bodyPr>
          <a:lstStyle/>
          <a:p>
            <a:endParaRPr lang="en-IN" b="1" dirty="0" smtClean="0">
              <a:solidFill>
                <a:srgbClr val="C00000"/>
              </a:solidFill>
            </a:endParaRPr>
          </a:p>
          <a:p>
            <a:endParaRPr lang="en-IN" b="1" dirty="0">
              <a:solidFill>
                <a:srgbClr val="C00000"/>
              </a:solidFill>
            </a:endParaRPr>
          </a:p>
          <a:p>
            <a:endParaRPr lang="en-IN" b="1" dirty="0" smtClean="0">
              <a:solidFill>
                <a:srgbClr val="C00000"/>
              </a:solidFill>
            </a:endParaRPr>
          </a:p>
          <a:p>
            <a:endParaRPr lang="en-US" dirty="0">
              <a:solidFill>
                <a:srgbClr val="C00000"/>
              </a:solidFill>
            </a:endParaRPr>
          </a:p>
          <a:p>
            <a:r>
              <a:rPr lang="en-IN" b="1" dirty="0">
                <a:solidFill>
                  <a:srgbClr val="C00000"/>
                </a:solidFill>
              </a:rPr>
              <a:t>Position of animal: </a:t>
            </a:r>
            <a:r>
              <a:rPr lang="en-IN" dirty="0">
                <a:solidFill>
                  <a:srgbClr val="C00000"/>
                </a:solidFill>
              </a:rPr>
              <a:t>The animal should be placed in ventral </a:t>
            </a:r>
            <a:r>
              <a:rPr lang="en-IN" dirty="0" err="1">
                <a:solidFill>
                  <a:srgbClr val="C00000"/>
                </a:solidFill>
              </a:rPr>
              <a:t>recumbency</a:t>
            </a:r>
            <a:r>
              <a:rPr lang="en-IN" dirty="0">
                <a:solidFill>
                  <a:srgbClr val="C00000"/>
                </a:solidFill>
              </a:rPr>
              <a:t> and the head elevated on a cushion under the mandible which provides good surgical access to the lips. Oral speculum may be used in involvement of </a:t>
            </a:r>
            <a:r>
              <a:rPr lang="en-IN" dirty="0" err="1">
                <a:solidFill>
                  <a:srgbClr val="C00000"/>
                </a:solidFill>
              </a:rPr>
              <a:t>premaxilla</a:t>
            </a:r>
            <a:r>
              <a:rPr lang="en-IN" dirty="0">
                <a:solidFill>
                  <a:srgbClr val="C00000"/>
                </a:solidFill>
              </a:rPr>
              <a:t>. </a:t>
            </a:r>
            <a:endParaRPr lang="en-US" dirty="0">
              <a:solidFill>
                <a:srgbClr val="C00000"/>
              </a:solidFill>
            </a:endParaRPr>
          </a:p>
          <a:p>
            <a:r>
              <a:rPr lang="en-IN" b="1" dirty="0">
                <a:solidFill>
                  <a:srgbClr val="C00000"/>
                </a:solidFill>
              </a:rPr>
              <a:t>Operation technique:</a:t>
            </a:r>
          </a:p>
          <a:p>
            <a:r>
              <a:rPr lang="en-IN" b="1" dirty="0">
                <a:solidFill>
                  <a:srgbClr val="C00000"/>
                </a:solidFill>
              </a:rPr>
              <a:t> </a:t>
            </a:r>
            <a:r>
              <a:rPr lang="en-IN" dirty="0">
                <a:solidFill>
                  <a:srgbClr val="C00000"/>
                </a:solidFill>
              </a:rPr>
              <a:t>The hair on the muzzle is clipped and the skin is prepared for surgery. </a:t>
            </a:r>
            <a:endParaRPr lang="en-US" dirty="0">
              <a:solidFill>
                <a:srgbClr val="C00000"/>
              </a:solidFill>
            </a:endParaRPr>
          </a:p>
        </p:txBody>
      </p:sp>
      <p:sp>
        <p:nvSpPr>
          <p:cNvPr id="7" name="Content Placeholder 6"/>
          <p:cNvSpPr>
            <a:spLocks noGrp="1"/>
          </p:cNvSpPr>
          <p:nvPr>
            <p:ph idx="1"/>
          </p:nvPr>
        </p:nvSpPr>
        <p:spPr/>
        <p:txBody>
          <a:bodyPr/>
          <a:lstStyle/>
          <a:p>
            <a:pPr marL="0" indent="0">
              <a:buNone/>
            </a:pPr>
            <a:endParaRPr lang="en-IN" dirty="0"/>
          </a:p>
        </p:txBody>
      </p:sp>
    </p:spTree>
    <p:extLst>
      <p:ext uri="{BB962C8B-B14F-4D97-AF65-F5344CB8AC3E}">
        <p14:creationId xmlns:p14="http://schemas.microsoft.com/office/powerpoint/2010/main" val="3247621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89713" y="600501"/>
            <a:ext cx="7676867" cy="625749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IN" sz="2000" dirty="0" smtClean="0">
                <a:solidFill>
                  <a:srgbClr val="C00000"/>
                </a:solidFill>
              </a:rPr>
              <a:t>The edges of the cleft defect are incised to a depth of 2 to 3 mm along the entire margin of the defect to create an inner mucosal layer and outer cutaneous layer. </a:t>
            </a:r>
          </a:p>
          <a:p>
            <a:pPr algn="just"/>
            <a:r>
              <a:rPr lang="en-IN" sz="2000" dirty="0" smtClean="0">
                <a:solidFill>
                  <a:srgbClr val="C00000"/>
                </a:solidFill>
              </a:rPr>
              <a:t>The mucosal edges are apposed starting from the most dorsal point with interrupted absorbable sutures. Attempt should be made to appose the tissue without tension. </a:t>
            </a:r>
          </a:p>
          <a:p>
            <a:pPr algn="just"/>
            <a:r>
              <a:rPr lang="en-IN" sz="2000" dirty="0" smtClean="0">
                <a:solidFill>
                  <a:srgbClr val="C00000"/>
                </a:solidFill>
              </a:rPr>
              <a:t>Skin should be closed starting from the lip margin to avoid step deformity using non-absorbable suture material in interrupted fashion. </a:t>
            </a:r>
          </a:p>
          <a:p>
            <a:pPr algn="just"/>
            <a:r>
              <a:rPr lang="en-IN" sz="2000" dirty="0" smtClean="0">
                <a:solidFill>
                  <a:srgbClr val="C00000"/>
                </a:solidFill>
              </a:rPr>
              <a:t>In case of involvement of </a:t>
            </a:r>
            <a:r>
              <a:rPr lang="en-IN" sz="2000" dirty="0" err="1" smtClean="0">
                <a:solidFill>
                  <a:srgbClr val="C00000"/>
                </a:solidFill>
              </a:rPr>
              <a:t>premaxilla</a:t>
            </a:r>
            <a:r>
              <a:rPr lang="en-IN" sz="2000" dirty="0" smtClean="0">
                <a:solidFill>
                  <a:srgbClr val="C00000"/>
                </a:solidFill>
              </a:rPr>
              <a:t>, closure is troublesome. </a:t>
            </a:r>
          </a:p>
          <a:p>
            <a:pPr algn="just"/>
            <a:r>
              <a:rPr lang="en-IN" sz="2000" dirty="0" smtClean="0">
                <a:solidFill>
                  <a:srgbClr val="C00000"/>
                </a:solidFill>
              </a:rPr>
              <a:t>Mucosal flaps based on nasal or oral mucosa are elevated from each side of the defect and are sutured together with fine absorbable suture material. </a:t>
            </a:r>
          </a:p>
          <a:p>
            <a:pPr algn="just"/>
            <a:r>
              <a:rPr lang="en-IN" sz="2000" dirty="0" smtClean="0">
                <a:solidFill>
                  <a:srgbClr val="C00000"/>
                </a:solidFill>
              </a:rPr>
              <a:t>Generally two layer closures are preferred but due to insufficient tissue, one layer closure is performed.</a:t>
            </a:r>
          </a:p>
          <a:p>
            <a:pPr algn="just"/>
            <a:r>
              <a:rPr lang="en-IN" sz="2000" dirty="0" smtClean="0">
                <a:solidFill>
                  <a:srgbClr val="C00000"/>
                </a:solidFill>
              </a:rPr>
              <a:t> In one layer closure, the nasal epithelial side should be reconstructed and the oral mucosal side is allowed to heal by second intension. </a:t>
            </a:r>
          </a:p>
          <a:p>
            <a:pPr algn="just"/>
            <a:r>
              <a:rPr lang="en-IN" sz="2000" dirty="0" smtClean="0">
                <a:solidFill>
                  <a:srgbClr val="C00000"/>
                </a:solidFill>
              </a:rPr>
              <a:t>Finally lip closure should be performed as per the method described earlier. </a:t>
            </a:r>
            <a:endParaRPr lang="en-US" sz="2000" dirty="0" smtClean="0">
              <a:solidFill>
                <a:srgbClr val="C00000"/>
              </a:solidFill>
            </a:endParaRPr>
          </a:p>
          <a:p>
            <a:pPr algn="just"/>
            <a:endParaRPr lang="en-US" sz="2000" dirty="0"/>
          </a:p>
        </p:txBody>
      </p:sp>
    </p:spTree>
    <p:extLst>
      <p:ext uri="{BB962C8B-B14F-4D97-AF65-F5344CB8AC3E}">
        <p14:creationId xmlns:p14="http://schemas.microsoft.com/office/powerpoint/2010/main" val="2090506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Cleft Palate</a:t>
            </a:r>
            <a:endParaRPr lang="en-US" dirty="0" smtClean="0"/>
          </a:p>
        </p:txBody>
      </p:sp>
      <p:sp>
        <p:nvSpPr>
          <p:cNvPr id="3" name="Content Placeholder 2"/>
          <p:cNvSpPr>
            <a:spLocks noGrp="1"/>
          </p:cNvSpPr>
          <p:nvPr>
            <p:ph sz="quarter" idx="1"/>
          </p:nvPr>
        </p:nvSpPr>
        <p:spPr/>
        <p:txBody>
          <a:bodyPr>
            <a:normAutofit/>
          </a:bodyPr>
          <a:lstStyle/>
          <a:p>
            <a:pPr marL="0" indent="0">
              <a:buNone/>
            </a:pPr>
            <a:endParaRPr lang="en-US" sz="2000" dirty="0" smtClean="0"/>
          </a:p>
        </p:txBody>
      </p:sp>
      <p:pic>
        <p:nvPicPr>
          <p:cNvPr id="1026" name="Picture 2" descr="C:\Users\HP\Downloads\Oral-Surgery-2.jpg"/>
          <p:cNvPicPr>
            <a:picLocks noChangeAspect="1" noChangeArrowheads="1"/>
          </p:cNvPicPr>
          <p:nvPr/>
        </p:nvPicPr>
        <p:blipFill>
          <a:blip r:embed="rId2"/>
          <a:srcRect/>
          <a:stretch>
            <a:fillRect/>
          </a:stretch>
        </p:blipFill>
        <p:spPr bwMode="auto">
          <a:xfrm>
            <a:off x="1219200" y="1600200"/>
            <a:ext cx="6629400" cy="4419600"/>
          </a:xfrm>
          <a:prstGeom prst="rect">
            <a:avLst/>
          </a:prstGeom>
          <a:noFill/>
        </p:spPr>
      </p:pic>
    </p:spTree>
    <p:extLst>
      <p:ext uri="{BB962C8B-B14F-4D97-AF65-F5344CB8AC3E}">
        <p14:creationId xmlns:p14="http://schemas.microsoft.com/office/powerpoint/2010/main" val="442472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Cleft palate(</a:t>
            </a:r>
            <a:r>
              <a:rPr lang="en-IN" b="1" dirty="0" err="1" smtClean="0"/>
              <a:t>Palatoschisis</a:t>
            </a:r>
            <a:r>
              <a:rPr lang="en-IN" b="1" dirty="0" smtClean="0"/>
              <a:t>)</a:t>
            </a:r>
            <a:r>
              <a:rPr lang="en-US" dirty="0" smtClean="0"/>
              <a:t/>
            </a:r>
            <a:br>
              <a:rPr lang="en-US" dirty="0" smtClean="0"/>
            </a:br>
            <a:endParaRPr lang="en-US" dirty="0"/>
          </a:p>
        </p:txBody>
      </p:sp>
      <p:sp>
        <p:nvSpPr>
          <p:cNvPr id="3" name="Content Placeholder 2"/>
          <p:cNvSpPr>
            <a:spLocks noGrp="1"/>
          </p:cNvSpPr>
          <p:nvPr>
            <p:ph sz="quarter" idx="1"/>
          </p:nvPr>
        </p:nvSpPr>
        <p:spPr>
          <a:xfrm>
            <a:off x="457200" y="1214422"/>
            <a:ext cx="7467600" cy="5259530"/>
          </a:xfrm>
        </p:spPr>
        <p:txBody>
          <a:bodyPr>
            <a:normAutofit/>
          </a:bodyPr>
          <a:lstStyle/>
          <a:p>
            <a:r>
              <a:rPr lang="en-IN" dirty="0" smtClean="0"/>
              <a:t> congenital disorder occurs in all species</a:t>
            </a:r>
          </a:p>
          <a:p>
            <a:r>
              <a:rPr lang="en-IN" dirty="0" smtClean="0"/>
              <a:t>commonly observed in </a:t>
            </a:r>
            <a:r>
              <a:rPr lang="en-IN" dirty="0" err="1" smtClean="0"/>
              <a:t>brachycephalic</a:t>
            </a:r>
            <a:r>
              <a:rPr lang="en-IN" dirty="0" smtClean="0"/>
              <a:t> breeds of canine. </a:t>
            </a:r>
          </a:p>
          <a:p>
            <a:r>
              <a:rPr lang="en-IN" dirty="0" smtClean="0"/>
              <a:t>chronic nasal discharge and pneumonia lead its diagnosis as a neonate or young foal</a:t>
            </a:r>
            <a:endParaRPr lang="en-US" dirty="0" smtClean="0"/>
          </a:p>
          <a:p>
            <a:endParaRPr lang="en-US" dirty="0"/>
          </a:p>
        </p:txBody>
      </p:sp>
    </p:spTree>
    <p:extLst>
      <p:ext uri="{BB962C8B-B14F-4D97-AF65-F5344CB8AC3E}">
        <p14:creationId xmlns:p14="http://schemas.microsoft.com/office/powerpoint/2010/main" val="333229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361"/>
            <a:ext cx="8229600" cy="1143000"/>
          </a:xfrm>
        </p:spPr>
        <p:txBody>
          <a:bodyPr/>
          <a:lstStyle/>
          <a:p>
            <a:r>
              <a:rPr lang="en-IN" b="1" dirty="0" smtClean="0"/>
              <a:t>Strangulation</a:t>
            </a:r>
            <a:endParaRPr lang="en-US" dirty="0"/>
          </a:p>
        </p:txBody>
      </p:sp>
      <p:sp>
        <p:nvSpPr>
          <p:cNvPr id="3" name="Content Placeholder 2"/>
          <p:cNvSpPr>
            <a:spLocks noGrp="1"/>
          </p:cNvSpPr>
          <p:nvPr>
            <p:ph idx="1"/>
          </p:nvPr>
        </p:nvSpPr>
        <p:spPr>
          <a:xfrm>
            <a:off x="457200" y="990600"/>
            <a:ext cx="7952895" cy="4573741"/>
          </a:xfrm>
        </p:spPr>
        <p:txBody>
          <a:bodyPr>
            <a:noAutofit/>
          </a:bodyPr>
          <a:lstStyle/>
          <a:p>
            <a:r>
              <a:rPr lang="en-IN" sz="2400" dirty="0" smtClean="0">
                <a:solidFill>
                  <a:srgbClr val="C00000"/>
                </a:solidFill>
                <a:latin typeface="+mj-lt"/>
              </a:rPr>
              <a:t>	</a:t>
            </a:r>
            <a:r>
              <a:rPr lang="en-IN" sz="2400" b="1" dirty="0" smtClean="0">
                <a:solidFill>
                  <a:srgbClr val="C00000"/>
                </a:solidFill>
                <a:latin typeface="+mj-lt"/>
              </a:rPr>
              <a:t>Strangulation</a:t>
            </a:r>
            <a:r>
              <a:rPr lang="en-IN" sz="2400" dirty="0" smtClean="0">
                <a:solidFill>
                  <a:srgbClr val="C00000"/>
                </a:solidFill>
                <a:latin typeface="+mj-lt"/>
              </a:rPr>
              <a:t> of the free portion of the tongue has been made to control vicious horse by tying a string round it or by fixing it in cord round the lower jaw. </a:t>
            </a:r>
          </a:p>
          <a:p>
            <a:r>
              <a:rPr lang="en-IN" sz="2400" dirty="0" smtClean="0">
                <a:solidFill>
                  <a:srgbClr val="C00000"/>
                </a:solidFill>
                <a:latin typeface="+mj-lt"/>
              </a:rPr>
              <a:t>The free portion of tongue in front of ligature becomes swollen and cyanotic from venous engorgement. </a:t>
            </a:r>
          </a:p>
          <a:p>
            <a:r>
              <a:rPr lang="en-IN" sz="2400" dirty="0" smtClean="0">
                <a:solidFill>
                  <a:srgbClr val="C00000"/>
                </a:solidFill>
                <a:latin typeface="+mj-lt"/>
              </a:rPr>
              <a:t>If the ligature is not removed within 24 hours, the portion will undergo necrosis due to arrest of blood supply to the area.</a:t>
            </a:r>
            <a:endParaRPr lang="en-US" sz="2400" dirty="0" smtClean="0">
              <a:solidFill>
                <a:srgbClr val="C00000"/>
              </a:solidFill>
              <a:latin typeface="+mj-lt"/>
            </a:endParaRPr>
          </a:p>
          <a:p>
            <a:pPr marL="0" indent="0">
              <a:buNone/>
            </a:pPr>
            <a:r>
              <a:rPr lang="en-IN" sz="2400" b="1" dirty="0" smtClean="0">
                <a:solidFill>
                  <a:srgbClr val="C00000"/>
                </a:solidFill>
                <a:latin typeface="+mj-lt"/>
              </a:rPr>
              <a:t>Treatment :</a:t>
            </a:r>
            <a:endParaRPr lang="en-US" sz="2400" dirty="0" smtClean="0">
              <a:solidFill>
                <a:srgbClr val="C00000"/>
              </a:solidFill>
              <a:latin typeface="+mj-lt"/>
            </a:endParaRPr>
          </a:p>
          <a:p>
            <a:pPr lvl="1"/>
            <a:r>
              <a:rPr lang="en-IN" sz="2200" dirty="0" smtClean="0">
                <a:solidFill>
                  <a:srgbClr val="C00000"/>
                </a:solidFill>
                <a:latin typeface="+mj-lt"/>
              </a:rPr>
              <a:t>To remove ligature and scarify the swelling on the dorsal part to prevent pressure necrosis.</a:t>
            </a:r>
            <a:endParaRPr lang="en-US" sz="2200" dirty="0" smtClean="0">
              <a:solidFill>
                <a:srgbClr val="C00000"/>
              </a:solidFill>
              <a:latin typeface="+mj-lt"/>
            </a:endParaRPr>
          </a:p>
          <a:p>
            <a:pPr lvl="1"/>
            <a:r>
              <a:rPr lang="en-IN" sz="2200" dirty="0" smtClean="0">
                <a:solidFill>
                  <a:srgbClr val="C00000"/>
                </a:solidFill>
                <a:latin typeface="+mj-lt"/>
              </a:rPr>
              <a:t>To control venous bleeding due to incision, application of a thick layer of flour on the dorsal linguae is necessary and subsequently keeping the jaws strapped together by a tight nose-band for a few hours.</a:t>
            </a:r>
            <a:endParaRPr lang="en-US" sz="2200" dirty="0" smtClean="0">
              <a:solidFill>
                <a:srgbClr val="C00000"/>
              </a:solidFill>
              <a:latin typeface="+mj-lt"/>
            </a:endParaRPr>
          </a:p>
          <a:p>
            <a:endParaRPr lang="en-US" sz="2400" dirty="0">
              <a:solidFill>
                <a:srgbClr val="C00000"/>
              </a:solidFill>
              <a:latin typeface="+mj-lt"/>
            </a:endParaRPr>
          </a:p>
        </p:txBody>
      </p:sp>
    </p:spTree>
    <p:extLst>
      <p:ext uri="{BB962C8B-B14F-4D97-AF65-F5344CB8AC3E}">
        <p14:creationId xmlns:p14="http://schemas.microsoft.com/office/powerpoint/2010/main" val="1816712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381000"/>
            <a:ext cx="8229600" cy="5745163"/>
          </a:xfrm>
        </p:spPr>
        <p:txBody>
          <a:bodyPr/>
          <a:lstStyle/>
          <a:p>
            <a:pPr>
              <a:buNone/>
            </a:pPr>
            <a:endParaRPr lang="en-IN" b="1" dirty="0" smtClean="0"/>
          </a:p>
          <a:p>
            <a:pPr>
              <a:buNone/>
            </a:pPr>
            <a:r>
              <a:rPr lang="en-US" sz="4000" b="1" dirty="0" smtClean="0"/>
              <a:t>Etiology</a:t>
            </a:r>
            <a:endParaRPr lang="en-US" sz="4000" b="1" dirty="0"/>
          </a:p>
          <a:p>
            <a:pPr lvl="0"/>
            <a:r>
              <a:rPr lang="en-IN" dirty="0"/>
              <a:t>Nutritional, hormonal and mechanical factors</a:t>
            </a:r>
            <a:endParaRPr lang="en-US" dirty="0"/>
          </a:p>
          <a:p>
            <a:pPr lvl="0"/>
            <a:r>
              <a:rPr lang="en-IN" dirty="0"/>
              <a:t>Genetic and stress factors are also responsible for this condition.</a:t>
            </a:r>
            <a:endParaRPr lang="en-US" dirty="0"/>
          </a:p>
          <a:p>
            <a:pPr lvl="0"/>
            <a:r>
              <a:rPr lang="en-IN" dirty="0"/>
              <a:t>Intrauterine infection and exposure to toxins at specific periods of gestation may also lead to this situation. </a:t>
            </a:r>
            <a:endParaRPr lang="en-US" dirty="0"/>
          </a:p>
          <a:p>
            <a:endParaRPr lang="en-IN" dirty="0"/>
          </a:p>
        </p:txBody>
      </p:sp>
    </p:spTree>
    <p:extLst>
      <p:ext uri="{BB962C8B-B14F-4D97-AF65-F5344CB8AC3E}">
        <p14:creationId xmlns:p14="http://schemas.microsoft.com/office/powerpoint/2010/main" val="3631636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643866" cy="5000660"/>
          </a:xfrm>
        </p:spPr>
        <p:txBody>
          <a:bodyPr>
            <a:normAutofit/>
          </a:bodyPr>
          <a:lstStyle/>
          <a:p>
            <a:pPr>
              <a:buNone/>
            </a:pPr>
            <a:r>
              <a:rPr lang="en-IN" sz="2000" b="1" dirty="0" smtClean="0"/>
              <a:t>      Signs</a:t>
            </a:r>
            <a:endParaRPr lang="en-US" sz="2000" dirty="0" smtClean="0"/>
          </a:p>
          <a:p>
            <a:pPr lvl="0"/>
            <a:r>
              <a:rPr lang="en-IN" sz="2000" dirty="0" smtClean="0"/>
              <a:t>Food material passes to the nostrils on expiration and to the pharynx on inspiration. </a:t>
            </a:r>
            <a:endParaRPr lang="en-US" sz="2000" dirty="0" smtClean="0"/>
          </a:p>
          <a:p>
            <a:pPr lvl="0"/>
            <a:r>
              <a:rPr lang="en-IN" sz="2000" dirty="0" smtClean="0"/>
              <a:t>In early stages of life, rhinitis or pneumonia occurs. </a:t>
            </a:r>
            <a:endParaRPr lang="en-US" sz="2000" dirty="0" smtClean="0"/>
          </a:p>
          <a:p>
            <a:pPr lvl="0"/>
            <a:r>
              <a:rPr lang="en-IN" sz="2000" dirty="0" smtClean="0"/>
              <a:t>Milk or food in the nasal cavity frequently causes sneezing or gaggling.</a:t>
            </a:r>
            <a:endParaRPr lang="en-US" sz="2000" dirty="0" smtClean="0"/>
          </a:p>
          <a:p>
            <a:pPr lvl="0"/>
            <a:r>
              <a:rPr lang="en-IN" sz="2000" dirty="0" smtClean="0"/>
              <a:t>In some cases, the animal is unable to create a negative pressure in the mouth and may lead to death by starvation. </a:t>
            </a:r>
          </a:p>
          <a:p>
            <a:pPr marL="0" lvl="0" indent="0">
              <a:buNone/>
            </a:pPr>
            <a:r>
              <a:rPr lang="en-US" sz="2000" b="1" dirty="0" smtClean="0"/>
              <a:t>       Treatment-</a:t>
            </a:r>
            <a:endParaRPr lang="en-US" sz="2000" b="1" dirty="0" smtClean="0"/>
          </a:p>
          <a:p>
            <a:pPr>
              <a:buNone/>
            </a:pPr>
            <a:r>
              <a:rPr lang="en-IN" sz="2000" dirty="0" smtClean="0"/>
              <a:t>	</a:t>
            </a:r>
            <a:r>
              <a:rPr lang="en-IN" sz="2000" dirty="0"/>
              <a:t>Surgical reconstruction of cleft palate condition is indicated by pedicle flaps of palatine mucosa. </a:t>
            </a:r>
            <a:endParaRPr lang="en-US" sz="2000" dirty="0"/>
          </a:p>
          <a:p>
            <a:pPr>
              <a:buNone/>
            </a:pPr>
            <a:endParaRPr lang="en-US" sz="2000" dirty="0"/>
          </a:p>
        </p:txBody>
      </p:sp>
    </p:spTree>
    <p:extLst>
      <p:ext uri="{BB962C8B-B14F-4D97-AF65-F5344CB8AC3E}">
        <p14:creationId xmlns:p14="http://schemas.microsoft.com/office/powerpoint/2010/main" val="2461242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304801"/>
            <a:ext cx="6683765" cy="1066800"/>
          </a:xfrm>
        </p:spPr>
        <p:txBody>
          <a:bodyPr/>
          <a:lstStyle/>
          <a:p>
            <a:r>
              <a:rPr lang="en-IN" b="1" dirty="0" smtClean="0"/>
              <a:t>Smooth tongue</a:t>
            </a:r>
            <a:endParaRPr lang="en-US" dirty="0"/>
          </a:p>
        </p:txBody>
      </p:sp>
      <p:sp>
        <p:nvSpPr>
          <p:cNvPr id="3" name="Content Placeholder 2"/>
          <p:cNvSpPr>
            <a:spLocks noGrp="1"/>
          </p:cNvSpPr>
          <p:nvPr>
            <p:ph idx="1"/>
          </p:nvPr>
        </p:nvSpPr>
        <p:spPr>
          <a:xfrm>
            <a:off x="381000" y="1219200"/>
            <a:ext cx="6577070" cy="2008290"/>
          </a:xfrm>
        </p:spPr>
        <p:txBody>
          <a:bodyPr>
            <a:noAutofit/>
          </a:bodyPr>
          <a:lstStyle/>
          <a:p>
            <a:pPr>
              <a:lnSpc>
                <a:spcPct val="150000"/>
              </a:lnSpc>
            </a:pPr>
            <a:r>
              <a:rPr lang="en-IN" sz="2000" b="1" dirty="0">
                <a:solidFill>
                  <a:srgbClr val="C00000"/>
                </a:solidFill>
                <a:latin typeface="+mj-lt"/>
              </a:rPr>
              <a:t>	Smooth tongue </a:t>
            </a:r>
            <a:r>
              <a:rPr lang="en-IN" sz="2000" dirty="0">
                <a:solidFill>
                  <a:srgbClr val="C00000"/>
                </a:solidFill>
                <a:latin typeface="+mj-lt"/>
              </a:rPr>
              <a:t>is a congenital anomaly and occasional cases are reported in Holstein-Friesian and Brown Swiss cattle. </a:t>
            </a:r>
            <a:endParaRPr lang="en-IN" sz="2000" dirty="0" smtClean="0">
              <a:solidFill>
                <a:srgbClr val="C00000"/>
              </a:solidFill>
              <a:latin typeface="+mj-lt"/>
            </a:endParaRPr>
          </a:p>
          <a:p>
            <a:pPr>
              <a:lnSpc>
                <a:spcPct val="150000"/>
              </a:lnSpc>
            </a:pPr>
            <a:r>
              <a:rPr lang="en-IN" sz="2000" dirty="0" smtClean="0">
                <a:solidFill>
                  <a:srgbClr val="C00000"/>
                </a:solidFill>
                <a:latin typeface="+mj-lt"/>
              </a:rPr>
              <a:t>This </a:t>
            </a:r>
            <a:r>
              <a:rPr lang="en-IN" sz="2000" dirty="0">
                <a:solidFill>
                  <a:srgbClr val="C00000"/>
                </a:solidFill>
                <a:latin typeface="+mj-lt"/>
              </a:rPr>
              <a:t>condition is associated with either presence of small or absence of </a:t>
            </a:r>
            <a:r>
              <a:rPr lang="en-IN" sz="2000" dirty="0" err="1">
                <a:solidFill>
                  <a:srgbClr val="C00000"/>
                </a:solidFill>
                <a:latin typeface="+mj-lt"/>
              </a:rPr>
              <a:t>horne</a:t>
            </a:r>
            <a:r>
              <a:rPr lang="en-IN" sz="2000" dirty="0">
                <a:solidFill>
                  <a:srgbClr val="C00000"/>
                </a:solidFill>
                <a:latin typeface="+mj-lt"/>
              </a:rPr>
              <a:t> papillae on the dorsal surface of  tongue, leading smooth appearance. </a:t>
            </a:r>
            <a:endParaRPr lang="en-IN" sz="2000" dirty="0" smtClean="0">
              <a:solidFill>
                <a:srgbClr val="C00000"/>
              </a:solidFill>
              <a:latin typeface="+mj-lt"/>
            </a:endParaRPr>
          </a:p>
          <a:p>
            <a:pPr>
              <a:lnSpc>
                <a:spcPct val="150000"/>
              </a:lnSpc>
            </a:pPr>
            <a:r>
              <a:rPr lang="en-IN" sz="2000" dirty="0" smtClean="0">
                <a:solidFill>
                  <a:srgbClr val="C00000"/>
                </a:solidFill>
                <a:latin typeface="+mj-lt"/>
              </a:rPr>
              <a:t>The </a:t>
            </a:r>
            <a:r>
              <a:rPr lang="en-IN" sz="2000" dirty="0">
                <a:solidFill>
                  <a:srgbClr val="C00000"/>
                </a:solidFill>
                <a:latin typeface="+mj-lt"/>
              </a:rPr>
              <a:t>calves feel difficulty in </a:t>
            </a:r>
            <a:r>
              <a:rPr lang="en-IN" sz="2000" dirty="0" err="1">
                <a:solidFill>
                  <a:srgbClr val="C00000"/>
                </a:solidFill>
                <a:latin typeface="+mj-lt"/>
              </a:rPr>
              <a:t>prehension</a:t>
            </a:r>
            <a:r>
              <a:rPr lang="en-IN" sz="2000" dirty="0">
                <a:solidFill>
                  <a:srgbClr val="C00000"/>
                </a:solidFill>
                <a:latin typeface="+mj-lt"/>
              </a:rPr>
              <a:t> particularly when they are put to grazing field. As a result, the animal gradually looses body condition and growth is retarded. </a:t>
            </a:r>
            <a:endParaRPr lang="en-US" sz="2000" dirty="0">
              <a:solidFill>
                <a:srgbClr val="C00000"/>
              </a:solidFill>
              <a:latin typeface="+mj-lt"/>
            </a:endParaRPr>
          </a:p>
          <a:p>
            <a:pPr>
              <a:lnSpc>
                <a:spcPct val="150000"/>
              </a:lnSpc>
            </a:pPr>
            <a:r>
              <a:rPr lang="en-IN" sz="2000" dirty="0">
                <a:solidFill>
                  <a:srgbClr val="C00000"/>
                </a:solidFill>
                <a:latin typeface="+mj-lt"/>
              </a:rPr>
              <a:t>	</a:t>
            </a:r>
            <a:r>
              <a:rPr lang="en-IN" sz="2000" b="1" dirty="0">
                <a:solidFill>
                  <a:srgbClr val="C00000"/>
                </a:solidFill>
                <a:latin typeface="+mj-lt"/>
              </a:rPr>
              <a:t>Treatment </a:t>
            </a:r>
            <a:r>
              <a:rPr lang="en-IN" sz="2000" dirty="0">
                <a:solidFill>
                  <a:srgbClr val="C00000"/>
                </a:solidFill>
                <a:latin typeface="+mj-lt"/>
              </a:rPr>
              <a:t>of this condition is not promising and hence not indicated.</a:t>
            </a:r>
            <a:endParaRPr lang="en-US" sz="2000" dirty="0">
              <a:solidFill>
                <a:srgbClr val="C00000"/>
              </a:solidFill>
              <a:latin typeface="+mj-lt"/>
            </a:endParaRPr>
          </a:p>
          <a:p>
            <a:pPr>
              <a:lnSpc>
                <a:spcPct val="150000"/>
              </a:lnSpc>
            </a:pPr>
            <a:endParaRPr lang="en-US" sz="2000" dirty="0">
              <a:solidFill>
                <a:srgbClr val="C00000"/>
              </a:solidFill>
              <a:latin typeface="+mj-lt"/>
            </a:endParaRPr>
          </a:p>
        </p:txBody>
      </p:sp>
      <p:pic>
        <p:nvPicPr>
          <p:cNvPr id="5122" name="Picture 2" descr="C:\Users\HP\Downloads\untitled.png"/>
          <p:cNvPicPr>
            <a:picLocks noChangeAspect="1" noChangeArrowheads="1"/>
          </p:cNvPicPr>
          <p:nvPr/>
        </p:nvPicPr>
        <p:blipFill>
          <a:blip r:embed="rId2"/>
          <a:srcRect/>
          <a:stretch>
            <a:fillRect/>
          </a:stretch>
        </p:blipFill>
        <p:spPr bwMode="auto">
          <a:xfrm>
            <a:off x="7146920" y="2846358"/>
            <a:ext cx="1685853" cy="3665453"/>
          </a:xfrm>
          <a:prstGeom prst="rect">
            <a:avLst/>
          </a:prstGeom>
          <a:noFill/>
        </p:spPr>
      </p:pic>
    </p:spTree>
    <p:extLst>
      <p:ext uri="{BB962C8B-B14F-4D97-AF65-F5344CB8AC3E}">
        <p14:creationId xmlns:p14="http://schemas.microsoft.com/office/powerpoint/2010/main" val="1417686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b="1" dirty="0" smtClean="0"/>
              <a:t>Tumours of  tongue</a:t>
            </a:r>
            <a:endParaRPr lang="en-US" dirty="0"/>
          </a:p>
        </p:txBody>
      </p:sp>
      <p:sp>
        <p:nvSpPr>
          <p:cNvPr id="3" name="Content Placeholder 2"/>
          <p:cNvSpPr>
            <a:spLocks noGrp="1"/>
          </p:cNvSpPr>
          <p:nvPr>
            <p:ph idx="1"/>
          </p:nvPr>
        </p:nvSpPr>
        <p:spPr>
          <a:xfrm>
            <a:off x="1095234" y="990600"/>
            <a:ext cx="7881244" cy="5410200"/>
          </a:xfrm>
        </p:spPr>
        <p:txBody>
          <a:bodyPr>
            <a:noAutofit/>
          </a:bodyPr>
          <a:lstStyle/>
          <a:p>
            <a:r>
              <a:rPr lang="en-IN" sz="2000" b="1" dirty="0">
                <a:solidFill>
                  <a:srgbClr val="C00000"/>
                </a:solidFill>
                <a:latin typeface="+mj-lt"/>
              </a:rPr>
              <a:t>	</a:t>
            </a:r>
            <a:r>
              <a:rPr lang="en-IN" sz="2000" dirty="0">
                <a:solidFill>
                  <a:srgbClr val="C00000"/>
                </a:solidFill>
                <a:latin typeface="+mj-lt"/>
              </a:rPr>
              <a:t>Tumours of  tongue are rarely observed in ruminants and pet animals</a:t>
            </a:r>
            <a:r>
              <a:rPr lang="en-IN" sz="2000" dirty="0" smtClean="0">
                <a:solidFill>
                  <a:srgbClr val="C00000"/>
                </a:solidFill>
                <a:latin typeface="+mj-lt"/>
              </a:rPr>
              <a:t>.</a:t>
            </a:r>
          </a:p>
          <a:p>
            <a:r>
              <a:rPr lang="en-IN" sz="2000" dirty="0" smtClean="0">
                <a:solidFill>
                  <a:srgbClr val="C00000"/>
                </a:solidFill>
                <a:latin typeface="+mj-lt"/>
              </a:rPr>
              <a:t> </a:t>
            </a:r>
            <a:r>
              <a:rPr lang="en-IN" sz="2000" dirty="0">
                <a:solidFill>
                  <a:srgbClr val="C00000"/>
                </a:solidFill>
                <a:latin typeface="+mj-lt"/>
              </a:rPr>
              <a:t>In rare instances, fibroma, </a:t>
            </a:r>
            <a:r>
              <a:rPr lang="en-IN" sz="2000" dirty="0" err="1">
                <a:solidFill>
                  <a:srgbClr val="C00000"/>
                </a:solidFill>
                <a:latin typeface="+mj-lt"/>
              </a:rPr>
              <a:t>angioma</a:t>
            </a:r>
            <a:r>
              <a:rPr lang="en-IN" sz="2000" dirty="0">
                <a:solidFill>
                  <a:srgbClr val="C00000"/>
                </a:solidFill>
                <a:latin typeface="+mj-lt"/>
              </a:rPr>
              <a:t> and </a:t>
            </a:r>
            <a:r>
              <a:rPr lang="en-IN" sz="2000" dirty="0" err="1">
                <a:solidFill>
                  <a:srgbClr val="C00000"/>
                </a:solidFill>
                <a:latin typeface="+mj-lt"/>
              </a:rPr>
              <a:t>lipoma</a:t>
            </a:r>
            <a:r>
              <a:rPr lang="en-IN" sz="2000" dirty="0">
                <a:solidFill>
                  <a:srgbClr val="C00000"/>
                </a:solidFill>
                <a:latin typeface="+mj-lt"/>
              </a:rPr>
              <a:t> may affect the tongue. </a:t>
            </a:r>
            <a:endParaRPr lang="en-IN" sz="2000" dirty="0" smtClean="0">
              <a:solidFill>
                <a:srgbClr val="C00000"/>
              </a:solidFill>
              <a:latin typeface="+mj-lt"/>
            </a:endParaRPr>
          </a:p>
          <a:p>
            <a:r>
              <a:rPr lang="en-IN" sz="2000" dirty="0" err="1" smtClean="0">
                <a:solidFill>
                  <a:srgbClr val="C00000"/>
                </a:solidFill>
                <a:latin typeface="+mj-lt"/>
              </a:rPr>
              <a:t>Epithelioma</a:t>
            </a:r>
            <a:r>
              <a:rPr lang="en-IN" sz="2000" dirty="0" smtClean="0">
                <a:solidFill>
                  <a:srgbClr val="C00000"/>
                </a:solidFill>
                <a:latin typeface="+mj-lt"/>
              </a:rPr>
              <a:t> </a:t>
            </a:r>
            <a:r>
              <a:rPr lang="en-IN" sz="2000" dirty="0">
                <a:solidFill>
                  <a:srgbClr val="C00000"/>
                </a:solidFill>
                <a:latin typeface="+mj-lt"/>
              </a:rPr>
              <a:t>usually also affects the tongue and in dog, contagious papilloma of the mouth appear in the </a:t>
            </a:r>
            <a:r>
              <a:rPr lang="en-IN" sz="2000" dirty="0" smtClean="0">
                <a:solidFill>
                  <a:srgbClr val="C00000"/>
                </a:solidFill>
                <a:latin typeface="+mj-lt"/>
              </a:rPr>
              <a:t>tongue.</a:t>
            </a:r>
            <a:endParaRPr lang="en-US" sz="2000" dirty="0" smtClean="0">
              <a:solidFill>
                <a:srgbClr val="C00000"/>
              </a:solidFill>
              <a:latin typeface="+mj-lt"/>
            </a:endParaRPr>
          </a:p>
          <a:p>
            <a:pPr marL="0" indent="0">
              <a:buNone/>
            </a:pPr>
            <a:r>
              <a:rPr lang="en-IN" sz="2000" b="1" dirty="0" smtClean="0">
                <a:solidFill>
                  <a:srgbClr val="C00000"/>
                </a:solidFill>
                <a:latin typeface="+mj-lt"/>
              </a:rPr>
              <a:t>Clinical signs :</a:t>
            </a:r>
            <a:r>
              <a:rPr lang="en-IN" sz="2000" dirty="0" smtClean="0">
                <a:solidFill>
                  <a:srgbClr val="C00000"/>
                </a:solidFill>
                <a:latin typeface="+mj-lt"/>
              </a:rPr>
              <a:t> </a:t>
            </a:r>
          </a:p>
          <a:p>
            <a:r>
              <a:rPr lang="en-IN" sz="2000" dirty="0" smtClean="0">
                <a:solidFill>
                  <a:srgbClr val="C00000"/>
                </a:solidFill>
                <a:latin typeface="+mj-lt"/>
              </a:rPr>
              <a:t>difficulty </a:t>
            </a:r>
            <a:r>
              <a:rPr lang="en-IN" sz="2000" dirty="0">
                <a:solidFill>
                  <a:srgbClr val="C00000"/>
                </a:solidFill>
                <a:latin typeface="+mj-lt"/>
              </a:rPr>
              <a:t>in </a:t>
            </a:r>
            <a:r>
              <a:rPr lang="en-IN" sz="2000" dirty="0" smtClean="0">
                <a:solidFill>
                  <a:srgbClr val="C00000"/>
                </a:solidFill>
                <a:latin typeface="+mj-lt"/>
              </a:rPr>
              <a:t>mastication,</a:t>
            </a:r>
          </a:p>
          <a:p>
            <a:r>
              <a:rPr lang="en-IN" sz="2000" dirty="0" smtClean="0">
                <a:solidFill>
                  <a:srgbClr val="C00000"/>
                </a:solidFill>
                <a:latin typeface="+mj-lt"/>
              </a:rPr>
              <a:t>Salivation</a:t>
            </a:r>
          </a:p>
          <a:p>
            <a:r>
              <a:rPr lang="en-IN" sz="2000" dirty="0" smtClean="0">
                <a:solidFill>
                  <a:srgbClr val="C00000"/>
                </a:solidFill>
                <a:latin typeface="+mj-lt"/>
              </a:rPr>
              <a:t>Dysphagia</a:t>
            </a:r>
          </a:p>
          <a:p>
            <a:r>
              <a:rPr lang="en-IN" sz="2000" dirty="0" err="1" smtClean="0">
                <a:solidFill>
                  <a:srgbClr val="C00000"/>
                </a:solidFill>
                <a:latin typeface="+mj-lt"/>
              </a:rPr>
              <a:t>quidding</a:t>
            </a:r>
            <a:r>
              <a:rPr lang="en-IN" sz="2000" dirty="0" smtClean="0">
                <a:solidFill>
                  <a:srgbClr val="C00000"/>
                </a:solidFill>
                <a:latin typeface="+mj-lt"/>
              </a:rPr>
              <a:t> </a:t>
            </a:r>
            <a:r>
              <a:rPr lang="en-IN" sz="2000" dirty="0">
                <a:solidFill>
                  <a:srgbClr val="C00000"/>
                </a:solidFill>
                <a:latin typeface="+mj-lt"/>
              </a:rPr>
              <a:t>(partially chewed food materials mixed with saliva, drop out from mouth</a:t>
            </a:r>
            <a:r>
              <a:rPr lang="en-IN" sz="2000" dirty="0" smtClean="0">
                <a:solidFill>
                  <a:srgbClr val="C00000"/>
                </a:solidFill>
                <a:latin typeface="+mj-lt"/>
              </a:rPr>
              <a:t>).</a:t>
            </a:r>
            <a:endParaRPr lang="en-US" sz="2000" dirty="0">
              <a:solidFill>
                <a:srgbClr val="C00000"/>
              </a:solidFill>
              <a:latin typeface="+mj-lt"/>
            </a:endParaRPr>
          </a:p>
          <a:p>
            <a:pPr marL="0" indent="0">
              <a:buNone/>
            </a:pPr>
            <a:r>
              <a:rPr lang="en-IN" sz="2000" b="1" dirty="0" smtClean="0">
                <a:solidFill>
                  <a:srgbClr val="C00000"/>
                </a:solidFill>
                <a:latin typeface="+mj-lt"/>
              </a:rPr>
              <a:t>Treatment :</a:t>
            </a:r>
          </a:p>
          <a:p>
            <a:pPr lvl="1"/>
            <a:r>
              <a:rPr lang="en-IN" sz="2000" dirty="0" smtClean="0">
                <a:solidFill>
                  <a:srgbClr val="C00000"/>
                </a:solidFill>
                <a:latin typeface="+mj-lt"/>
              </a:rPr>
              <a:t>malignant </a:t>
            </a:r>
            <a:r>
              <a:rPr lang="en-IN" sz="2000" dirty="0">
                <a:solidFill>
                  <a:srgbClr val="C00000"/>
                </a:solidFill>
                <a:latin typeface="+mj-lt"/>
              </a:rPr>
              <a:t>tumours should not be interfered as there is a chance of recurrence. If the tumour involves the anterior portion of the tongue, amputation of free portion of tongue is </a:t>
            </a:r>
            <a:r>
              <a:rPr lang="en-IN" sz="2000" dirty="0" smtClean="0">
                <a:solidFill>
                  <a:srgbClr val="C00000"/>
                </a:solidFill>
                <a:latin typeface="+mj-lt"/>
              </a:rPr>
              <a:t>indicated.</a:t>
            </a:r>
            <a:endParaRPr lang="en-US" sz="2000" dirty="0">
              <a:solidFill>
                <a:srgbClr val="C00000"/>
              </a:solidFill>
              <a:latin typeface="+mj-lt"/>
            </a:endParaRPr>
          </a:p>
        </p:txBody>
      </p:sp>
    </p:spTree>
    <p:extLst>
      <p:ext uri="{BB962C8B-B14F-4D97-AF65-F5344CB8AC3E}">
        <p14:creationId xmlns:p14="http://schemas.microsoft.com/office/powerpoint/2010/main" val="2790033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IN" b="1" dirty="0" err="1" smtClean="0"/>
              <a:t>Ranula</a:t>
            </a:r>
            <a:r>
              <a:rPr lang="en-IN" b="1" dirty="0" smtClean="0"/>
              <a:t> / Honey cyst </a:t>
            </a:r>
            <a:endParaRPr lang="en-US" dirty="0"/>
          </a:p>
        </p:txBody>
      </p:sp>
      <p:sp>
        <p:nvSpPr>
          <p:cNvPr id="3" name="Content Placeholder 2"/>
          <p:cNvSpPr>
            <a:spLocks noGrp="1"/>
          </p:cNvSpPr>
          <p:nvPr>
            <p:ph idx="1"/>
          </p:nvPr>
        </p:nvSpPr>
        <p:spPr>
          <a:xfrm>
            <a:off x="533400" y="2667000"/>
            <a:ext cx="7347749" cy="3676634"/>
          </a:xfrm>
        </p:spPr>
        <p:txBody>
          <a:bodyPr>
            <a:noAutofit/>
          </a:bodyPr>
          <a:lstStyle/>
          <a:p>
            <a:r>
              <a:rPr lang="en-IN" sz="2400" b="1" dirty="0" err="1" smtClean="0">
                <a:solidFill>
                  <a:srgbClr val="C00000"/>
                </a:solidFill>
                <a:latin typeface="+mj-lt"/>
              </a:rPr>
              <a:t>Ranula</a:t>
            </a:r>
            <a:r>
              <a:rPr lang="en-IN" sz="2400" b="1" dirty="0" smtClean="0">
                <a:solidFill>
                  <a:srgbClr val="C00000"/>
                </a:solidFill>
                <a:latin typeface="+mj-lt"/>
              </a:rPr>
              <a:t> </a:t>
            </a:r>
            <a:r>
              <a:rPr lang="en-IN" sz="2400" dirty="0">
                <a:solidFill>
                  <a:srgbClr val="C00000"/>
                </a:solidFill>
                <a:latin typeface="+mj-lt"/>
              </a:rPr>
              <a:t>is a </a:t>
            </a:r>
            <a:r>
              <a:rPr lang="en-IN" sz="2400" dirty="0" err="1">
                <a:solidFill>
                  <a:srgbClr val="C00000"/>
                </a:solidFill>
                <a:latin typeface="+mj-lt"/>
              </a:rPr>
              <a:t>mucocele</a:t>
            </a:r>
            <a:r>
              <a:rPr lang="en-IN" sz="2400" dirty="0">
                <a:solidFill>
                  <a:srgbClr val="C00000"/>
                </a:solidFill>
                <a:latin typeface="+mj-lt"/>
              </a:rPr>
              <a:t> occurring on the floor of the mouth alongside the tongue close to </a:t>
            </a:r>
            <a:r>
              <a:rPr lang="en-IN" sz="2400" dirty="0" err="1">
                <a:solidFill>
                  <a:srgbClr val="C00000"/>
                </a:solidFill>
                <a:latin typeface="+mj-lt"/>
              </a:rPr>
              <a:t>frenum</a:t>
            </a:r>
            <a:r>
              <a:rPr lang="en-IN" sz="2400" dirty="0">
                <a:solidFill>
                  <a:srgbClr val="C00000"/>
                </a:solidFill>
                <a:latin typeface="+mj-lt"/>
              </a:rPr>
              <a:t> linguae. </a:t>
            </a:r>
            <a:endParaRPr lang="en-IN" sz="2400" dirty="0" smtClean="0">
              <a:solidFill>
                <a:srgbClr val="C00000"/>
              </a:solidFill>
              <a:latin typeface="+mj-lt"/>
            </a:endParaRPr>
          </a:p>
          <a:p>
            <a:r>
              <a:rPr lang="en-IN" sz="2400" dirty="0" smtClean="0">
                <a:solidFill>
                  <a:srgbClr val="C00000"/>
                </a:solidFill>
                <a:latin typeface="+mj-lt"/>
              </a:rPr>
              <a:t>frequently </a:t>
            </a:r>
            <a:r>
              <a:rPr lang="en-IN" sz="2400" dirty="0">
                <a:solidFill>
                  <a:srgbClr val="C00000"/>
                </a:solidFill>
                <a:latin typeface="+mj-lt"/>
              </a:rPr>
              <a:t>seen in dogs, less frequently in other animals </a:t>
            </a:r>
            <a:endParaRPr lang="en-IN" sz="2400" dirty="0" smtClean="0">
              <a:solidFill>
                <a:srgbClr val="C00000"/>
              </a:solidFill>
              <a:latin typeface="+mj-lt"/>
            </a:endParaRPr>
          </a:p>
          <a:p>
            <a:r>
              <a:rPr lang="en-IN" sz="2400" dirty="0" smtClean="0">
                <a:solidFill>
                  <a:srgbClr val="C00000"/>
                </a:solidFill>
                <a:latin typeface="+mj-lt"/>
              </a:rPr>
              <a:t>It </a:t>
            </a:r>
            <a:r>
              <a:rPr lang="en-IN" sz="2400" dirty="0">
                <a:solidFill>
                  <a:srgbClr val="C00000"/>
                </a:solidFill>
                <a:latin typeface="+mj-lt"/>
              </a:rPr>
              <a:t>originates from the ducts of the sublingual salivary gland. </a:t>
            </a:r>
            <a:endParaRPr lang="en-IN" sz="2400" dirty="0" smtClean="0">
              <a:solidFill>
                <a:srgbClr val="C00000"/>
              </a:solidFill>
              <a:latin typeface="+mj-lt"/>
            </a:endParaRPr>
          </a:p>
          <a:p>
            <a:r>
              <a:rPr lang="en-IN" sz="2400" dirty="0" smtClean="0">
                <a:solidFill>
                  <a:srgbClr val="C00000"/>
                </a:solidFill>
                <a:latin typeface="+mj-lt"/>
              </a:rPr>
              <a:t>The </a:t>
            </a:r>
            <a:r>
              <a:rPr lang="en-IN" sz="2400" dirty="0">
                <a:solidFill>
                  <a:srgbClr val="C00000"/>
                </a:solidFill>
                <a:latin typeface="+mj-lt"/>
              </a:rPr>
              <a:t>presence of cyst interferes with mastication and swallowing. </a:t>
            </a:r>
            <a:endParaRPr lang="en-IN" sz="2400" dirty="0" smtClean="0">
              <a:solidFill>
                <a:srgbClr val="C00000"/>
              </a:solidFill>
              <a:latin typeface="+mj-lt"/>
            </a:endParaRPr>
          </a:p>
          <a:p>
            <a:r>
              <a:rPr lang="en-IN" sz="2400" dirty="0" smtClean="0">
                <a:solidFill>
                  <a:srgbClr val="C00000"/>
                </a:solidFill>
                <a:latin typeface="+mj-lt"/>
              </a:rPr>
              <a:t>The </a:t>
            </a:r>
            <a:r>
              <a:rPr lang="en-IN" sz="2400" dirty="0">
                <a:solidFill>
                  <a:srgbClr val="C00000"/>
                </a:solidFill>
                <a:latin typeface="+mj-lt"/>
              </a:rPr>
              <a:t>cyst is non-inflammatory and there is salivation. </a:t>
            </a:r>
            <a:endParaRPr lang="en-US" sz="2400" dirty="0">
              <a:solidFill>
                <a:srgbClr val="C00000"/>
              </a:solidFill>
              <a:latin typeface="+mj-lt"/>
            </a:endParaRPr>
          </a:p>
          <a:p>
            <a:pPr marL="0" indent="0">
              <a:buNone/>
            </a:pPr>
            <a:endParaRPr lang="en-US" sz="2400" dirty="0">
              <a:solidFill>
                <a:srgbClr val="C00000"/>
              </a:solidFill>
              <a:latin typeface="+mj-lt"/>
            </a:endParaRPr>
          </a:p>
          <a:p>
            <a:endParaRPr lang="en-US" sz="2400" dirty="0">
              <a:solidFill>
                <a:srgbClr val="C00000"/>
              </a:solidFill>
              <a:latin typeface="+mj-lt"/>
            </a:endParaRPr>
          </a:p>
        </p:txBody>
      </p:sp>
      <p:pic>
        <p:nvPicPr>
          <p:cNvPr id="2050" name="Picture 2" descr="C:\Users\HP\Desktop\New 1\images (9).jpeg"/>
          <p:cNvPicPr>
            <a:picLocks noChangeAspect="1" noChangeArrowheads="1"/>
          </p:cNvPicPr>
          <p:nvPr/>
        </p:nvPicPr>
        <p:blipFill>
          <a:blip r:embed="rId2"/>
          <a:srcRect/>
          <a:stretch>
            <a:fillRect/>
          </a:stretch>
        </p:blipFill>
        <p:spPr bwMode="auto">
          <a:xfrm>
            <a:off x="6705600" y="457200"/>
            <a:ext cx="2143174" cy="2291508"/>
          </a:xfrm>
          <a:prstGeom prst="rect">
            <a:avLst/>
          </a:prstGeom>
          <a:noFill/>
        </p:spPr>
      </p:pic>
    </p:spTree>
    <p:extLst>
      <p:ext uri="{BB962C8B-B14F-4D97-AF65-F5344CB8AC3E}">
        <p14:creationId xmlns:p14="http://schemas.microsoft.com/office/powerpoint/2010/main" val="3297699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Treatment</a:t>
            </a:r>
            <a:endParaRPr lang="en-IN" dirty="0"/>
          </a:p>
        </p:txBody>
      </p:sp>
      <p:sp>
        <p:nvSpPr>
          <p:cNvPr id="3" name="Content Placeholder 2"/>
          <p:cNvSpPr>
            <a:spLocks noGrp="1"/>
          </p:cNvSpPr>
          <p:nvPr>
            <p:ph idx="1"/>
          </p:nvPr>
        </p:nvSpPr>
        <p:spPr/>
        <p:txBody>
          <a:bodyPr/>
          <a:lstStyle/>
          <a:p>
            <a:r>
              <a:rPr lang="en-IN" b="1" dirty="0">
                <a:solidFill>
                  <a:srgbClr val="C00000"/>
                </a:solidFill>
              </a:rPr>
              <a:t> </a:t>
            </a:r>
            <a:r>
              <a:rPr lang="en-IN" dirty="0">
                <a:solidFill>
                  <a:srgbClr val="C00000"/>
                </a:solidFill>
              </a:rPr>
              <a:t>incise the cyst and place a drain in the area of </a:t>
            </a:r>
            <a:r>
              <a:rPr lang="en-IN" dirty="0" err="1">
                <a:solidFill>
                  <a:srgbClr val="C00000"/>
                </a:solidFill>
              </a:rPr>
              <a:t>mucocele</a:t>
            </a:r>
            <a:r>
              <a:rPr lang="en-IN" dirty="0">
                <a:solidFill>
                  <a:srgbClr val="C00000"/>
                </a:solidFill>
              </a:rPr>
              <a:t> to allow fluid to escape from the area until it has a chance to heal.</a:t>
            </a:r>
          </a:p>
          <a:p>
            <a:r>
              <a:rPr lang="en-IN" dirty="0">
                <a:solidFill>
                  <a:srgbClr val="C00000"/>
                </a:solidFill>
              </a:rPr>
              <a:t> Tincture iodine may be touched in the cyst  wall to destroy its lining and to prevent further accumulation of cystic fluid. </a:t>
            </a:r>
            <a:endParaRPr lang="en-US" dirty="0">
              <a:solidFill>
                <a:srgbClr val="C00000"/>
              </a:solidFill>
            </a:endParaRPr>
          </a:p>
          <a:p>
            <a:endParaRPr lang="en-US" dirty="0">
              <a:solidFill>
                <a:srgbClr val="C00000"/>
              </a:solidFill>
            </a:endParaRPr>
          </a:p>
          <a:p>
            <a:endParaRPr lang="en-IN" dirty="0"/>
          </a:p>
        </p:txBody>
      </p:sp>
    </p:spTree>
    <p:extLst>
      <p:ext uri="{BB962C8B-B14F-4D97-AF65-F5344CB8AC3E}">
        <p14:creationId xmlns:p14="http://schemas.microsoft.com/office/powerpoint/2010/main" val="1737641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Trauma</a:t>
            </a:r>
            <a:endParaRPr lang="en-US" dirty="0"/>
          </a:p>
        </p:txBody>
      </p:sp>
      <p:sp>
        <p:nvSpPr>
          <p:cNvPr id="3" name="Content Placeholder 2"/>
          <p:cNvSpPr>
            <a:spLocks noGrp="1"/>
          </p:cNvSpPr>
          <p:nvPr>
            <p:ph idx="1"/>
          </p:nvPr>
        </p:nvSpPr>
        <p:spPr>
          <a:xfrm>
            <a:off x="655093" y="1514902"/>
            <a:ext cx="7973366" cy="4667535"/>
          </a:xfrm>
        </p:spPr>
        <p:txBody>
          <a:bodyPr>
            <a:normAutofit fontScale="92500" lnSpcReduction="10000"/>
          </a:bodyPr>
          <a:lstStyle/>
          <a:p>
            <a:pPr>
              <a:lnSpc>
                <a:spcPct val="150000"/>
              </a:lnSpc>
            </a:pPr>
            <a:r>
              <a:rPr lang="en-IN" sz="2400" dirty="0">
                <a:solidFill>
                  <a:srgbClr val="C00000"/>
                </a:solidFill>
                <a:latin typeface="+mj-lt"/>
              </a:rPr>
              <a:t>	</a:t>
            </a:r>
            <a:r>
              <a:rPr lang="en-IN" sz="2400" b="1" dirty="0">
                <a:solidFill>
                  <a:srgbClr val="C00000"/>
                </a:solidFill>
                <a:latin typeface="+mj-lt"/>
              </a:rPr>
              <a:t>Trauma</a:t>
            </a:r>
            <a:r>
              <a:rPr lang="en-IN" sz="2400" dirty="0">
                <a:solidFill>
                  <a:srgbClr val="C00000"/>
                </a:solidFill>
                <a:latin typeface="+mj-lt"/>
              </a:rPr>
              <a:t> to the tongue usually occurs in cattle, buffaloes and dogs caused by thorns, barbed wire, sharp teeth and accidental ingestion of certain foreign bodies. The affected animals feel pain and reluctant to eat. There is excessive salivation which is often mixed with blood. </a:t>
            </a:r>
            <a:endParaRPr lang="en-US" sz="2400" dirty="0">
              <a:solidFill>
                <a:srgbClr val="C00000"/>
              </a:solidFill>
              <a:latin typeface="+mj-lt"/>
            </a:endParaRPr>
          </a:p>
          <a:p>
            <a:pPr>
              <a:lnSpc>
                <a:spcPct val="150000"/>
              </a:lnSpc>
            </a:pPr>
            <a:r>
              <a:rPr lang="en-IN" sz="2400" dirty="0">
                <a:solidFill>
                  <a:srgbClr val="C00000"/>
                </a:solidFill>
                <a:latin typeface="+mj-lt"/>
              </a:rPr>
              <a:t>	</a:t>
            </a:r>
            <a:r>
              <a:rPr lang="en-IN" sz="2400" b="1" dirty="0">
                <a:solidFill>
                  <a:srgbClr val="C00000"/>
                </a:solidFill>
                <a:latin typeface="+mj-lt"/>
              </a:rPr>
              <a:t>Treatment</a:t>
            </a:r>
            <a:r>
              <a:rPr lang="en-IN" sz="2400" dirty="0">
                <a:solidFill>
                  <a:srgbClr val="C00000"/>
                </a:solidFill>
                <a:latin typeface="+mj-lt"/>
              </a:rPr>
              <a:t> of this condition includes through washing of the mouth with light potassium permanganate solution and consequent application of local antimicrobial solutions. Soft liquid diet at least for a week is recommended. </a:t>
            </a:r>
            <a:endParaRPr lang="en-US" sz="2400" dirty="0">
              <a:solidFill>
                <a:srgbClr val="C00000"/>
              </a:solidFill>
              <a:latin typeface="+mj-lt"/>
            </a:endParaRPr>
          </a:p>
        </p:txBody>
      </p:sp>
    </p:spTree>
    <p:extLst>
      <p:ext uri="{BB962C8B-B14F-4D97-AF65-F5344CB8AC3E}">
        <p14:creationId xmlns:p14="http://schemas.microsoft.com/office/powerpoint/2010/main" val="2198814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316708" y="176271"/>
            <a:ext cx="2599789" cy="2598043"/>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982375" y="146659"/>
            <a:ext cx="2635785" cy="2635894"/>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5004412" y="3530905"/>
            <a:ext cx="2638541" cy="2638651"/>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srcRect/>
          <a:stretch>
            <a:fillRect/>
          </a:stretch>
        </p:blipFill>
        <p:spPr bwMode="auto">
          <a:xfrm>
            <a:off x="1339239" y="3547432"/>
            <a:ext cx="2653454" cy="2653563"/>
          </a:xfrm>
          <a:prstGeom prst="rect">
            <a:avLst/>
          </a:prstGeom>
          <a:noFill/>
          <a:ln w="9525">
            <a:noFill/>
            <a:miter lim="800000"/>
            <a:headEnd/>
            <a:tailEnd/>
          </a:ln>
          <a:effectLst/>
        </p:spPr>
      </p:pic>
      <p:sp>
        <p:nvSpPr>
          <p:cNvPr id="8" name="TextBox 7"/>
          <p:cNvSpPr txBox="1"/>
          <p:nvPr/>
        </p:nvSpPr>
        <p:spPr>
          <a:xfrm>
            <a:off x="1462494" y="2974554"/>
            <a:ext cx="2412694" cy="646331"/>
          </a:xfrm>
          <a:prstGeom prst="rect">
            <a:avLst/>
          </a:prstGeom>
          <a:noFill/>
        </p:spPr>
        <p:txBody>
          <a:bodyPr wrap="square" rtlCol="0">
            <a:spAutoFit/>
          </a:bodyPr>
          <a:lstStyle/>
          <a:p>
            <a:r>
              <a:rPr lang="en-US" dirty="0" smtClean="0">
                <a:solidFill>
                  <a:srgbClr val="FF0000"/>
                </a:solidFill>
              </a:rPr>
              <a:t>Trauma in tongue of horse</a:t>
            </a:r>
            <a:endParaRPr lang="en-US" dirty="0">
              <a:solidFill>
                <a:srgbClr val="FF0000"/>
              </a:solidFill>
            </a:endParaRPr>
          </a:p>
        </p:txBody>
      </p:sp>
      <p:sp>
        <p:nvSpPr>
          <p:cNvPr id="9" name="TextBox 8"/>
          <p:cNvSpPr txBox="1"/>
          <p:nvPr/>
        </p:nvSpPr>
        <p:spPr>
          <a:xfrm>
            <a:off x="5187572" y="2939668"/>
            <a:ext cx="2412694" cy="646331"/>
          </a:xfrm>
          <a:prstGeom prst="rect">
            <a:avLst/>
          </a:prstGeom>
          <a:noFill/>
        </p:spPr>
        <p:txBody>
          <a:bodyPr wrap="square" rtlCol="0">
            <a:spAutoFit/>
          </a:bodyPr>
          <a:lstStyle/>
          <a:p>
            <a:r>
              <a:rPr lang="en-US" dirty="0" smtClean="0">
                <a:solidFill>
                  <a:srgbClr val="FF0000"/>
                </a:solidFill>
              </a:rPr>
              <a:t>Suturing the traumatic lesion</a:t>
            </a:r>
            <a:endParaRPr lang="en-US" dirty="0">
              <a:solidFill>
                <a:srgbClr val="FF0000"/>
              </a:solidFill>
            </a:endParaRPr>
          </a:p>
        </p:txBody>
      </p:sp>
      <p:sp>
        <p:nvSpPr>
          <p:cNvPr id="10" name="TextBox 9"/>
          <p:cNvSpPr txBox="1"/>
          <p:nvPr/>
        </p:nvSpPr>
        <p:spPr>
          <a:xfrm>
            <a:off x="1401905" y="6353062"/>
            <a:ext cx="2412694" cy="646331"/>
          </a:xfrm>
          <a:prstGeom prst="rect">
            <a:avLst/>
          </a:prstGeom>
          <a:noFill/>
        </p:spPr>
        <p:txBody>
          <a:bodyPr wrap="square" rtlCol="0">
            <a:spAutoFit/>
          </a:bodyPr>
          <a:lstStyle/>
          <a:p>
            <a:r>
              <a:rPr lang="en-US" dirty="0" smtClean="0">
                <a:solidFill>
                  <a:srgbClr val="FF0000"/>
                </a:solidFill>
              </a:rPr>
              <a:t>Suturing the traumatic lesion</a:t>
            </a:r>
            <a:endParaRPr lang="en-US" dirty="0">
              <a:solidFill>
                <a:srgbClr val="FF0000"/>
              </a:solidFill>
            </a:endParaRPr>
          </a:p>
        </p:txBody>
      </p:sp>
      <p:sp>
        <p:nvSpPr>
          <p:cNvPr id="11" name="TextBox 10"/>
          <p:cNvSpPr txBox="1"/>
          <p:nvPr/>
        </p:nvSpPr>
        <p:spPr>
          <a:xfrm>
            <a:off x="4957586" y="6308993"/>
            <a:ext cx="2858877" cy="646331"/>
          </a:xfrm>
          <a:prstGeom prst="rect">
            <a:avLst/>
          </a:prstGeom>
          <a:noFill/>
        </p:spPr>
        <p:txBody>
          <a:bodyPr wrap="square" rtlCol="0">
            <a:spAutoFit/>
          </a:bodyPr>
          <a:lstStyle/>
          <a:p>
            <a:r>
              <a:rPr lang="en-US" dirty="0" smtClean="0">
                <a:solidFill>
                  <a:srgbClr val="FF0000"/>
                </a:solidFill>
              </a:rPr>
              <a:t>After suturing photograph of tongue</a:t>
            </a:r>
            <a:endParaRPr lang="en-US" dirty="0">
              <a:solidFill>
                <a:srgbClr val="FF0000"/>
              </a:solidFill>
            </a:endParaRPr>
          </a:p>
        </p:txBody>
      </p:sp>
    </p:spTree>
    <p:extLst>
      <p:ext uri="{BB962C8B-B14F-4D97-AF65-F5344CB8AC3E}">
        <p14:creationId xmlns:p14="http://schemas.microsoft.com/office/powerpoint/2010/main" val="3203407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IN" b="1" dirty="0" smtClean="0"/>
              <a:t>Gangrene</a:t>
            </a:r>
            <a:endParaRPr lang="en-US" dirty="0"/>
          </a:p>
        </p:txBody>
      </p:sp>
      <p:sp>
        <p:nvSpPr>
          <p:cNvPr id="3" name="Content Placeholder 2"/>
          <p:cNvSpPr>
            <a:spLocks noGrp="1"/>
          </p:cNvSpPr>
          <p:nvPr>
            <p:ph idx="1"/>
          </p:nvPr>
        </p:nvSpPr>
        <p:spPr>
          <a:xfrm>
            <a:off x="972403" y="914400"/>
            <a:ext cx="7789460" cy="5867400"/>
          </a:xfrm>
        </p:spPr>
        <p:txBody>
          <a:bodyPr>
            <a:noAutofit/>
          </a:bodyPr>
          <a:lstStyle/>
          <a:p>
            <a:pPr marL="0" indent="0">
              <a:buNone/>
            </a:pPr>
            <a:r>
              <a:rPr lang="en-IN" sz="2800" dirty="0" smtClean="0">
                <a:solidFill>
                  <a:srgbClr val="C00000"/>
                </a:solidFill>
                <a:latin typeface="+mj-lt"/>
              </a:rPr>
              <a:t>Gangrene </a:t>
            </a:r>
            <a:r>
              <a:rPr lang="en-IN" sz="2800" dirty="0">
                <a:solidFill>
                  <a:srgbClr val="C00000"/>
                </a:solidFill>
                <a:latin typeface="+mj-lt"/>
              </a:rPr>
              <a:t>of the tongue is sometimes seen in animals especially in dogs accompanying with gangrenous stomatitis</a:t>
            </a:r>
            <a:r>
              <a:rPr lang="en-IN" sz="2800" dirty="0" smtClean="0">
                <a:solidFill>
                  <a:srgbClr val="C00000"/>
                </a:solidFill>
                <a:latin typeface="+mj-lt"/>
              </a:rPr>
              <a:t>.</a:t>
            </a:r>
          </a:p>
          <a:p>
            <a:r>
              <a:rPr lang="en-IN" sz="2800" dirty="0">
                <a:solidFill>
                  <a:srgbClr val="C00000"/>
                </a:solidFill>
                <a:latin typeface="+mj-lt"/>
              </a:rPr>
              <a:t>it is restricted to the anterior portion of the tongue.</a:t>
            </a:r>
          </a:p>
          <a:p>
            <a:pPr marL="0" indent="0">
              <a:buNone/>
            </a:pPr>
            <a:r>
              <a:rPr lang="en-IN" sz="2800" b="1" dirty="0" smtClean="0">
                <a:solidFill>
                  <a:srgbClr val="C00000"/>
                </a:solidFill>
                <a:latin typeface="+mj-lt"/>
              </a:rPr>
              <a:t>Clinical signs:</a:t>
            </a:r>
          </a:p>
          <a:p>
            <a:pPr lvl="1"/>
            <a:r>
              <a:rPr lang="en-IN" sz="2400" dirty="0" smtClean="0">
                <a:solidFill>
                  <a:srgbClr val="C00000"/>
                </a:solidFill>
                <a:latin typeface="+mj-lt"/>
              </a:rPr>
              <a:t>offensive </a:t>
            </a:r>
            <a:r>
              <a:rPr lang="en-IN" sz="2400" dirty="0">
                <a:solidFill>
                  <a:srgbClr val="C00000"/>
                </a:solidFill>
                <a:latin typeface="+mj-lt"/>
              </a:rPr>
              <a:t>odour from mouth</a:t>
            </a:r>
            <a:r>
              <a:rPr lang="en-IN" sz="2400" dirty="0" smtClean="0">
                <a:solidFill>
                  <a:srgbClr val="C00000"/>
                </a:solidFill>
                <a:latin typeface="+mj-lt"/>
              </a:rPr>
              <a:t>,</a:t>
            </a:r>
          </a:p>
          <a:p>
            <a:pPr lvl="1"/>
            <a:r>
              <a:rPr lang="en-IN" sz="2400" dirty="0" smtClean="0">
                <a:solidFill>
                  <a:srgbClr val="C00000"/>
                </a:solidFill>
                <a:latin typeface="+mj-lt"/>
              </a:rPr>
              <a:t> </a:t>
            </a:r>
            <a:r>
              <a:rPr lang="en-IN" sz="2400" dirty="0">
                <a:solidFill>
                  <a:srgbClr val="C00000"/>
                </a:solidFill>
                <a:latin typeface="+mj-lt"/>
              </a:rPr>
              <a:t>greenish and </a:t>
            </a:r>
            <a:endParaRPr lang="en-IN" sz="2400" dirty="0" smtClean="0">
              <a:solidFill>
                <a:srgbClr val="C00000"/>
              </a:solidFill>
              <a:latin typeface="+mj-lt"/>
            </a:endParaRPr>
          </a:p>
          <a:p>
            <a:pPr lvl="1"/>
            <a:r>
              <a:rPr lang="en-IN" sz="2400" dirty="0" smtClean="0">
                <a:solidFill>
                  <a:srgbClr val="C00000"/>
                </a:solidFill>
                <a:latin typeface="+mj-lt"/>
              </a:rPr>
              <a:t>shrivelled </a:t>
            </a:r>
            <a:r>
              <a:rPr lang="en-IN" sz="2400" dirty="0">
                <a:solidFill>
                  <a:srgbClr val="C00000"/>
                </a:solidFill>
                <a:latin typeface="+mj-lt"/>
              </a:rPr>
              <a:t>appearance to tongue</a:t>
            </a:r>
            <a:r>
              <a:rPr lang="en-IN" sz="2400" dirty="0" smtClean="0">
                <a:solidFill>
                  <a:srgbClr val="C00000"/>
                </a:solidFill>
                <a:latin typeface="+mj-lt"/>
              </a:rPr>
              <a:t>.</a:t>
            </a:r>
            <a:endParaRPr lang="en-US" sz="2400" dirty="0">
              <a:solidFill>
                <a:srgbClr val="C00000"/>
              </a:solidFill>
              <a:latin typeface="+mj-lt"/>
            </a:endParaRPr>
          </a:p>
          <a:p>
            <a:pPr marL="0" indent="0">
              <a:buNone/>
            </a:pPr>
            <a:r>
              <a:rPr lang="en-IN" sz="2800" b="1" dirty="0" smtClean="0">
                <a:solidFill>
                  <a:srgbClr val="C00000"/>
                </a:solidFill>
                <a:latin typeface="+mj-lt"/>
              </a:rPr>
              <a:t>Treatment: </a:t>
            </a:r>
          </a:p>
          <a:p>
            <a:pPr lvl="1"/>
            <a:r>
              <a:rPr lang="en-IN" sz="2400" b="1" dirty="0" smtClean="0">
                <a:solidFill>
                  <a:srgbClr val="C00000"/>
                </a:solidFill>
                <a:latin typeface="+mj-lt"/>
              </a:rPr>
              <a:t> </a:t>
            </a:r>
            <a:r>
              <a:rPr lang="en-IN" sz="2400" dirty="0">
                <a:solidFill>
                  <a:srgbClr val="C00000"/>
                </a:solidFill>
                <a:latin typeface="+mj-lt"/>
              </a:rPr>
              <a:t>includes frequent irrigation of the mouth with hydrogen peroxide or potassium permanganate solution until the dead part is separated. </a:t>
            </a:r>
            <a:endParaRPr lang="en-US" sz="2400" dirty="0">
              <a:solidFill>
                <a:srgbClr val="C00000"/>
              </a:solidFill>
              <a:latin typeface="+mj-lt"/>
            </a:endParaRPr>
          </a:p>
          <a:p>
            <a:endParaRPr lang="en-US" sz="2800" dirty="0">
              <a:solidFill>
                <a:srgbClr val="C00000"/>
              </a:solidFill>
              <a:latin typeface="+mj-lt"/>
            </a:endParaRPr>
          </a:p>
        </p:txBody>
      </p:sp>
    </p:spTree>
    <p:extLst>
      <p:ext uri="{BB962C8B-B14F-4D97-AF65-F5344CB8AC3E}">
        <p14:creationId xmlns:p14="http://schemas.microsoft.com/office/powerpoint/2010/main" val="2044555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1026</Words>
  <Application>Microsoft Office PowerPoint</Application>
  <PresentationFormat>On-screen Show (4:3)</PresentationFormat>
  <Paragraphs>127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Strangulation</vt:lpstr>
      <vt:lpstr>Smooth tongue</vt:lpstr>
      <vt:lpstr>Tumours of  tongue</vt:lpstr>
      <vt:lpstr>Ranula / Honey cyst </vt:lpstr>
      <vt:lpstr>Treatment</vt:lpstr>
      <vt:lpstr>Trauma</vt:lpstr>
      <vt:lpstr>PowerPoint Presentation</vt:lpstr>
      <vt:lpstr>Gangrene</vt:lpstr>
      <vt:lpstr>Sublingual abscess</vt:lpstr>
      <vt:lpstr>Glossoplegia</vt:lpstr>
      <vt:lpstr>Actinobacillosis</vt:lpstr>
      <vt:lpstr>Treatment</vt:lpstr>
      <vt:lpstr>PowerPoint Presentation</vt:lpstr>
      <vt:lpstr>Milk suckling (surgical treatment)</vt:lpstr>
      <vt:lpstr>Surgical treatment</vt:lpstr>
      <vt:lpstr>PowerPoint Presentation</vt:lpstr>
      <vt:lpstr>Cleft Palate</vt:lpstr>
      <vt:lpstr>Cleft palate(Palatoschisis)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6</cp:revision>
  <dcterms:created xsi:type="dcterms:W3CDTF">2006-08-16T00:00:00Z</dcterms:created>
  <dcterms:modified xsi:type="dcterms:W3CDTF">2020-04-22T03:53:29Z</dcterms:modified>
</cp:coreProperties>
</file>