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20" r:id="rId3"/>
    <p:sldId id="321"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8"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652AE3C-5305-4350-A304-1FDA21BD8CBB}"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306903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52AE3C-5305-4350-A304-1FDA21BD8CBB}"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1228970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52AE3C-5305-4350-A304-1FDA21BD8CBB}"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3554517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49D91B4-E1F7-46DD-893B-FE7972D0D77B}"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073E68-8565-4694-B0C2-9A0DF71FA9BB}"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6869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F1CC527-0269-4AED-8A47-E05FE9FEA6A8}"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939E76B-41FE-4929-B375-9A53834AD18F}"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8481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144F800-3DEA-4C8A-98BB-BC3656CCBD4A}"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F65AC0F-91C5-46C2-B225-24384B74CAEB}"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3260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70D9A70-C4B8-4E3C-83C3-D9D059AAB578}"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C5B9D90-C762-47B9-B47B-D673EBFB6E6C}"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6377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034ECE9-4F8D-4B04-A739-32130D3E4B8D}"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7E65987-62EF-44A8-A9D8-7A0C9A93628F}"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726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69F7B01-D4D6-4056-A0BE-24544EEAE8BD}"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1134CBE-27B0-4FA1-A113-827D542C0896}"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95769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D48A233-3953-4715-9A8C-D6730D441E58}"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6CF9E2C-70E7-41F0-B7C1-378614DD16EA}"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8015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7A22C85-D277-41B3-9BEF-F9FFB5937EAE}"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2B15E8F-E54B-4C0D-B907-2740BD455690}"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438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52AE3C-5305-4350-A304-1FDA21BD8CBB}"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1871514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9D56BA3-9FDB-4160-9200-734BC6E4AF07}"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2D1957-E787-41D8-B367-8E155B7A6AB7}"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4886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E6A275B-98F3-4ABB-B8F3-7E73F6EB2894}"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F8235B-174B-4561-A39E-6B19C7D21BCF}"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2512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73B9F88-728D-4996-A4D7-EBCECF5FBCB5}"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EEB247-A206-4C58-B6A0-4711F468064E}"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613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52AE3C-5305-4350-A304-1FDA21BD8CBB}"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248679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652AE3C-5305-4350-A304-1FDA21BD8CBB}" type="datetimeFigureOut">
              <a:rPr lang="en-IN" smtClean="0"/>
              <a:t>15-04-2020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304528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652AE3C-5305-4350-A304-1FDA21BD8CBB}" type="datetimeFigureOut">
              <a:rPr lang="en-IN" smtClean="0"/>
              <a:t>15-04-2020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190890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652AE3C-5305-4350-A304-1FDA21BD8CBB}" type="datetimeFigureOut">
              <a:rPr lang="en-IN" smtClean="0"/>
              <a:t>15-04-2020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147250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2AE3C-5305-4350-A304-1FDA21BD8CBB}" type="datetimeFigureOut">
              <a:rPr lang="en-IN" smtClean="0"/>
              <a:t>15-04-2020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4694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52AE3C-5305-4350-A304-1FDA21BD8CBB}" type="datetimeFigureOut">
              <a:rPr lang="en-IN" smtClean="0"/>
              <a:t>15-04-2020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334894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52AE3C-5305-4350-A304-1FDA21BD8CBB}" type="datetimeFigureOut">
              <a:rPr lang="en-IN" smtClean="0"/>
              <a:t>15-04-2020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4C42B1-B3F8-4873-BF27-600EFA8BB9E0}" type="slidenum">
              <a:rPr lang="en-IN" smtClean="0"/>
              <a:t>‹#›</a:t>
            </a:fld>
            <a:endParaRPr lang="en-IN"/>
          </a:p>
        </p:txBody>
      </p:sp>
    </p:spTree>
    <p:extLst>
      <p:ext uri="{BB962C8B-B14F-4D97-AF65-F5344CB8AC3E}">
        <p14:creationId xmlns:p14="http://schemas.microsoft.com/office/powerpoint/2010/main" val="204036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2AE3C-5305-4350-A304-1FDA21BD8CBB}" type="datetimeFigureOut">
              <a:rPr lang="en-IN" smtClean="0"/>
              <a:t>15-04-2020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C42B1-B3F8-4873-BF27-600EFA8BB9E0}" type="slidenum">
              <a:rPr lang="en-IN" smtClean="0"/>
              <a:t>‹#›</a:t>
            </a:fld>
            <a:endParaRPr lang="en-IN"/>
          </a:p>
        </p:txBody>
      </p:sp>
    </p:spTree>
    <p:extLst>
      <p:ext uri="{BB962C8B-B14F-4D97-AF65-F5344CB8AC3E}">
        <p14:creationId xmlns:p14="http://schemas.microsoft.com/office/powerpoint/2010/main" val="1034423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N"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N"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D7CC63F-34DB-45C7-95D4-CACF0B81B563}"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15-04-2020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7E09EB8-8FDC-4185-9A96-171C9BAE8757}"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3573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2"/>
            <a:srcRect/>
            <a:tile tx="0" ty="0" sx="100000" sy="100000" flip="none" algn="tl"/>
          </a:blipFill>
        </p:spPr>
        <p:txBody>
          <a:bodyPr/>
          <a:lstStyle/>
          <a:p>
            <a:pPr algn="ctr" eaLnBrk="1" hangingPunct="1"/>
            <a:r>
              <a:rPr lang="en-IN" altLang="en-US" sz="2400" b="1" i="1" dirty="0" smtClean="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dirty="0" smtClean="0">
                <a:solidFill>
                  <a:srgbClr val="0070C0"/>
                </a:solidFill>
                <a:latin typeface="Arial" panose="020B0604020202020204" pitchFamily="34" charset="0"/>
                <a:cs typeface="Arial" panose="020B0604020202020204" pitchFamily="34" charset="0"/>
              </a:rPr>
            </a:br>
            <a:r>
              <a:rPr lang="en-IN" altLang="en-US" sz="2400" b="1" dirty="0" err="1" smtClean="0">
                <a:solidFill>
                  <a:srgbClr val="0070C0"/>
                </a:solidFill>
                <a:latin typeface="Arial" panose="020B0604020202020204" pitchFamily="34" charset="0"/>
                <a:cs typeface="Arial" panose="020B0604020202020204" pitchFamily="34" charset="0"/>
              </a:rPr>
              <a:t>Bihar</a:t>
            </a:r>
            <a:r>
              <a:rPr lang="en-IN" altLang="en-US" sz="2400" b="1" dirty="0" smtClean="0">
                <a:solidFill>
                  <a:srgbClr val="0070C0"/>
                </a:solidFill>
                <a:latin typeface="Arial" panose="020B0604020202020204" pitchFamily="34" charset="0"/>
                <a:cs typeface="Arial" panose="020B0604020202020204" pitchFamily="34" charset="0"/>
              </a:rPr>
              <a:t> Veterinary College, Patna</a:t>
            </a:r>
            <a:endParaRPr lang="en-IN" altLang="en-US" sz="2400" dirty="0" smtClean="0">
              <a:solidFill>
                <a:srgbClr val="0070C0"/>
              </a:solidFill>
              <a:latin typeface="Arial" panose="020B0604020202020204" pitchFamily="34" charset="0"/>
              <a:cs typeface="Arial" panose="020B0604020202020204" pitchFamily="34" charset="0"/>
            </a:endParaRPr>
          </a:p>
        </p:txBody>
      </p:sp>
      <p:pic>
        <p:nvPicPr>
          <p:cNvPr id="3075"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2155681"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lgn="ctr">
              <a:lnSpc>
                <a:spcPct val="100000"/>
              </a:lnSpc>
              <a:spcBef>
                <a:spcPts val="0"/>
              </a:spcBef>
              <a:buNone/>
            </a:pPr>
            <a:r>
              <a:rPr lang="en-IN" sz="2400" dirty="0">
                <a:solidFill>
                  <a:prstClr val="black"/>
                </a:solidFill>
                <a:latin typeface="Arial" panose="020B0604020202020204" pitchFamily="34" charset="0"/>
                <a:cs typeface="Arial" panose="020B0604020202020204" pitchFamily="34" charset="0"/>
              </a:rPr>
              <a:t> </a:t>
            </a:r>
            <a:r>
              <a:rPr lang="en-IN" sz="2400" dirty="0">
                <a:solidFill>
                  <a:srgbClr val="FF0000"/>
                </a:solidFill>
                <a:latin typeface="Arial" panose="020B0604020202020204" pitchFamily="34" charset="0"/>
                <a:cs typeface="Arial" panose="020B0604020202020204" pitchFamily="34" charset="0"/>
              </a:rPr>
              <a:t>Speaker: </a:t>
            </a:r>
            <a:r>
              <a:rPr lang="en-IN" sz="2400" dirty="0" smtClean="0">
                <a:solidFill>
                  <a:srgbClr val="0070C0"/>
                </a:solidFill>
                <a:latin typeface="Arial" panose="020B0604020202020204" pitchFamily="34" charset="0"/>
                <a:cs typeface="Arial" panose="020B0604020202020204" pitchFamily="34" charset="0"/>
              </a:rPr>
              <a:t>Ramesh Kumar Singh</a:t>
            </a:r>
          </a:p>
          <a:p>
            <a:pPr lvl="0" algn="ctr">
              <a:lnSpc>
                <a:spcPct val="100000"/>
              </a:lnSpc>
              <a:spcBef>
                <a:spcPts val="0"/>
              </a:spcBef>
              <a:buNone/>
            </a:pPr>
            <a:r>
              <a:rPr lang="en-IN" sz="2400" dirty="0" smtClean="0">
                <a:solidFill>
                  <a:srgbClr val="0070C0"/>
                </a:solidFill>
                <a:latin typeface="Arial" panose="020B0604020202020204" pitchFamily="34" charset="0"/>
                <a:cs typeface="Arial" panose="020B0604020202020204" pitchFamily="34" charset="0"/>
              </a:rPr>
              <a:t>Assistant Professor cum Jr. Scientist </a:t>
            </a:r>
          </a:p>
          <a:p>
            <a:pPr lvl="0" algn="ctr">
              <a:lnSpc>
                <a:spcPct val="100000"/>
              </a:lnSpc>
              <a:spcBef>
                <a:spcPts val="0"/>
              </a:spcBef>
              <a:buNone/>
            </a:pPr>
            <a:r>
              <a:rPr lang="en-IN" sz="2400" dirty="0" smtClean="0">
                <a:solidFill>
                  <a:srgbClr val="0070C0"/>
                </a:solidFill>
                <a:latin typeface="Arial" panose="020B0604020202020204" pitchFamily="34" charset="0"/>
                <a:cs typeface="Arial" panose="020B0604020202020204" pitchFamily="34" charset="0"/>
              </a:rPr>
              <a:t>Division </a:t>
            </a:r>
            <a:r>
              <a:rPr lang="en-IN" sz="2400" dirty="0">
                <a:solidFill>
                  <a:srgbClr val="0070C0"/>
                </a:solidFill>
                <a:latin typeface="Arial" panose="020B0604020202020204" pitchFamily="34" charset="0"/>
                <a:cs typeface="Arial" panose="020B0604020202020204" pitchFamily="34" charset="0"/>
              </a:rPr>
              <a:t>of Animal Genetics </a:t>
            </a:r>
            <a:r>
              <a:rPr lang="en-IN" sz="2400" dirty="0" smtClean="0">
                <a:solidFill>
                  <a:srgbClr val="0070C0"/>
                </a:solidFill>
                <a:latin typeface="Arial" panose="020B0604020202020204" pitchFamily="34" charset="0"/>
                <a:cs typeface="Arial" panose="020B0604020202020204" pitchFamily="34" charset="0"/>
              </a:rPr>
              <a:t>and </a:t>
            </a:r>
            <a:r>
              <a:rPr lang="en-IN" sz="2400" dirty="0">
                <a:solidFill>
                  <a:srgbClr val="0070C0"/>
                </a:solidFill>
                <a:latin typeface="Arial" panose="020B0604020202020204" pitchFamily="34" charset="0"/>
                <a:cs typeface="Arial" panose="020B0604020202020204" pitchFamily="34" charset="0"/>
              </a:rPr>
              <a:t>Breeding </a:t>
            </a:r>
          </a:p>
          <a:p>
            <a:pPr lvl="0" algn="ctr">
              <a:lnSpc>
                <a:spcPct val="100000"/>
              </a:lnSpc>
              <a:spcBef>
                <a:spcPts val="0"/>
              </a:spcBef>
              <a:buNone/>
            </a:pPr>
            <a:r>
              <a:rPr lang="en-IN" altLang="en-US" sz="2400" dirty="0">
                <a:solidFill>
                  <a:srgbClr val="0070C0"/>
                </a:solidFill>
                <a:latin typeface="Arial" panose="020B0604020202020204" pitchFamily="34" charset="0"/>
                <a:cs typeface="Arial" panose="020B0604020202020204" pitchFamily="34" charset="0"/>
              </a:rPr>
              <a:t>Bihar Veterinary College, Patna</a:t>
            </a:r>
            <a:endParaRPr lang="en-IN" sz="2400" dirty="0">
              <a:solidFill>
                <a:srgbClr val="0070C0"/>
              </a:solidFill>
              <a:latin typeface="Arial" panose="020B0604020202020204" pitchFamily="34" charset="0"/>
              <a:cs typeface="Arial" panose="020B0604020202020204" pitchFamily="34" charset="0"/>
            </a:endParaRPr>
          </a:p>
        </p:txBody>
      </p:sp>
      <p:sp>
        <p:nvSpPr>
          <p:cNvPr id="2" name="TextBox 1"/>
          <p:cNvSpPr txBox="1"/>
          <p:nvPr/>
        </p:nvSpPr>
        <p:spPr>
          <a:xfrm>
            <a:off x="1338552" y="2439620"/>
            <a:ext cx="9356436" cy="461665"/>
          </a:xfrm>
          <a:prstGeom prst="rect">
            <a:avLst/>
          </a:prstGeom>
          <a:noFill/>
        </p:spPr>
        <p:txBody>
          <a:bodyPr wrap="square" rtlCol="0">
            <a:spAutoFit/>
          </a:bodyPr>
          <a:lstStyle/>
          <a:p>
            <a:pPr algn="ctr"/>
            <a:r>
              <a:rPr lang="en-IN" sz="2400" b="1" dirty="0" smtClean="0">
                <a:solidFill>
                  <a:srgbClr val="FF0000"/>
                </a:solidFill>
                <a:latin typeface="Arial" panose="020B0604020202020204" pitchFamily="34" charset="0"/>
                <a:cs typeface="Arial" panose="020B0604020202020204" pitchFamily="34" charset="0"/>
              </a:rPr>
              <a:t>Aids to Selection</a:t>
            </a:r>
            <a:endParaRPr lang="en-IN"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291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491" y="217283"/>
            <a:ext cx="10593309" cy="5959680"/>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Accurate records are also required. The individual’s record is of little value unless it shows where the individual ranked relative to others under similar </a:t>
            </a:r>
            <a:r>
              <a:rPr lang="en-IN" dirty="0" smtClean="0">
                <a:latin typeface="Times New Roman" panose="02020603050405020304" pitchFamily="18" charset="0"/>
                <a:cs typeface="Times New Roman" panose="02020603050405020304" pitchFamily="18" charset="0"/>
              </a:rPr>
              <a:t>conditions.</a:t>
            </a:r>
          </a:p>
          <a:p>
            <a:pPr algn="just"/>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environmental part of phenotypic superiority or inferiority will not be transmitted to the offspring.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Therefore </a:t>
            </a:r>
            <a:r>
              <a:rPr lang="en-IN" dirty="0">
                <a:latin typeface="Times New Roman" panose="02020603050405020304" pitchFamily="18" charset="0"/>
                <a:cs typeface="Times New Roman" panose="02020603050405020304" pitchFamily="18" charset="0"/>
              </a:rPr>
              <a:t>in general there is tendency for the average phenotype of the offspring of a phenotypically superior individual will tend to regress toward the average of the population, whereas the average phenotype of the offspring of a phenotypically inferior individuals will tend to rise toward the average of the population. </a:t>
            </a:r>
          </a:p>
          <a:p>
            <a:endParaRPr lang="en-IN" dirty="0"/>
          </a:p>
        </p:txBody>
      </p:sp>
    </p:spTree>
    <p:extLst>
      <p:ext uri="{BB962C8B-B14F-4D97-AF65-F5344CB8AC3E}">
        <p14:creationId xmlns:p14="http://schemas.microsoft.com/office/powerpoint/2010/main" val="8604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PROBABLE BREEDING VALUE (PBV)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pPr marL="0" indent="0" algn="just">
              <a:buNone/>
            </a:pPr>
            <a:r>
              <a:rPr lang="en-IN" dirty="0">
                <a:latin typeface="Times New Roman" panose="02020603050405020304" pitchFamily="18" charset="0"/>
                <a:cs typeface="Times New Roman" panose="02020603050405020304" pitchFamily="18" charset="0"/>
              </a:rPr>
              <a:t>PBV of an individual for a particular trait may be determined by </a:t>
            </a:r>
          </a:p>
          <a:p>
            <a:pPr marL="0" indent="0" algn="just">
              <a:buNone/>
            </a:pPr>
            <a:r>
              <a:rPr lang="nn-NO" b="1" dirty="0">
                <a:latin typeface="Times New Roman" panose="02020603050405020304" pitchFamily="18" charset="0"/>
                <a:cs typeface="Times New Roman" panose="02020603050405020304" pitchFamily="18" charset="0"/>
              </a:rPr>
              <a:t>PBV = P1 + b (Pi – P1) </a:t>
            </a:r>
            <a:endParaRPr lang="nn-NO" dirty="0">
              <a:latin typeface="Times New Roman" panose="02020603050405020304" pitchFamily="18" charset="0"/>
              <a:cs typeface="Times New Roman" panose="02020603050405020304" pitchFamily="18" charset="0"/>
            </a:endParaRPr>
          </a:p>
          <a:p>
            <a:pPr marL="0" indent="0" algn="just">
              <a:buNone/>
            </a:pPr>
            <a:r>
              <a:rPr lang="en-IN" dirty="0">
                <a:latin typeface="Times New Roman" panose="02020603050405020304" pitchFamily="18" charset="0"/>
                <a:cs typeface="Times New Roman" panose="02020603050405020304" pitchFamily="18" charset="0"/>
              </a:rPr>
              <a:t>Where, </a:t>
            </a:r>
          </a:p>
          <a:p>
            <a:pPr marL="0" indent="0" algn="just">
              <a:buNone/>
            </a:pPr>
            <a:r>
              <a:rPr lang="en-IN" dirty="0">
                <a:latin typeface="Times New Roman" panose="02020603050405020304" pitchFamily="18" charset="0"/>
                <a:cs typeface="Times New Roman" panose="02020603050405020304" pitchFamily="18" charset="0"/>
              </a:rPr>
              <a:t>P1 – phenotypic average of individual contemporaries </a:t>
            </a:r>
          </a:p>
          <a:p>
            <a:pPr marL="0" indent="0" algn="just">
              <a:buNone/>
            </a:pPr>
            <a:r>
              <a:rPr lang="en-IN" dirty="0">
                <a:latin typeface="Times New Roman" panose="02020603050405020304" pitchFamily="18" charset="0"/>
                <a:cs typeface="Times New Roman" panose="02020603050405020304" pitchFamily="18" charset="0"/>
              </a:rPr>
              <a:t>Pi - phenotypic value of individuals selected </a:t>
            </a:r>
          </a:p>
          <a:p>
            <a:pPr marL="0" indent="0" algn="just">
              <a:buNone/>
            </a:pPr>
            <a:r>
              <a:rPr lang="en-IN" dirty="0">
                <a:latin typeface="Times New Roman" panose="02020603050405020304" pitchFamily="18" charset="0"/>
                <a:cs typeface="Times New Roman" panose="02020603050405020304" pitchFamily="18" charset="0"/>
              </a:rPr>
              <a:t>B – regression coefficient </a:t>
            </a:r>
          </a:p>
          <a:p>
            <a:pPr marL="0" indent="0" algn="just">
              <a:buNone/>
            </a:pPr>
            <a:r>
              <a:rPr lang="en-IN" dirty="0">
                <a:latin typeface="Times New Roman" panose="02020603050405020304" pitchFamily="18" charset="0"/>
                <a:cs typeface="Times New Roman" panose="02020603050405020304" pitchFamily="18" charset="0"/>
              </a:rPr>
              <a:t>The PBV of an individual is the estimated genetic superiority of the individual over the average of the group from which it is selected. </a:t>
            </a:r>
          </a:p>
        </p:txBody>
      </p:sp>
    </p:spTree>
    <p:extLst>
      <p:ext uri="{BB962C8B-B14F-4D97-AF65-F5344CB8AC3E}">
        <p14:creationId xmlns:p14="http://schemas.microsoft.com/office/powerpoint/2010/main" val="23740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3865" y="443620"/>
            <a:ext cx="10529935" cy="5733343"/>
          </a:xfrm>
        </p:spPr>
        <p:txBody>
          <a:bodyPr>
            <a:normAutofit/>
          </a:bodyPr>
          <a:lstStyle/>
          <a:p>
            <a:pPr marL="0" indent="0" algn="just">
              <a:buNone/>
            </a:pPr>
            <a:r>
              <a:rPr lang="en-IN" dirty="0">
                <a:latin typeface="Times New Roman" panose="02020603050405020304" pitchFamily="18" charset="0"/>
                <a:cs typeface="Times New Roman" panose="02020603050405020304" pitchFamily="18" charset="0"/>
              </a:rPr>
              <a:t>PBV is always near the group average than its phenotypic </a:t>
            </a:r>
            <a:r>
              <a:rPr lang="en-IN" dirty="0" smtClean="0">
                <a:latin typeface="Times New Roman" panose="02020603050405020304" pitchFamily="18" charset="0"/>
                <a:cs typeface="Times New Roman" panose="02020603050405020304" pitchFamily="18" charset="0"/>
              </a:rPr>
              <a:t>value because </a:t>
            </a:r>
            <a:r>
              <a:rPr lang="en-IN" dirty="0">
                <a:latin typeface="Times New Roman" panose="02020603050405020304" pitchFamily="18" charset="0"/>
                <a:cs typeface="Times New Roman" panose="02020603050405020304" pitchFamily="18" charset="0"/>
              </a:rPr>
              <a:t>environmental effects which are not transmitted to the individual’s offspring. </a:t>
            </a:r>
          </a:p>
          <a:p>
            <a:pPr marL="0" indent="0" algn="just">
              <a:buNone/>
            </a:pPr>
            <a:r>
              <a:rPr lang="en-IN" dirty="0">
                <a:latin typeface="Times New Roman" panose="02020603050405020304" pitchFamily="18" charset="0"/>
                <a:cs typeface="Times New Roman" panose="02020603050405020304" pitchFamily="18" charset="0"/>
              </a:rPr>
              <a:t>In individual selection, best animals are selected from within a group of animals of similar age group that have been reared and treated similarly at the same time i.e. contemporaries. </a:t>
            </a:r>
            <a:endParaRPr lang="en-IN" dirty="0" smtClean="0">
              <a:latin typeface="Times New Roman" panose="02020603050405020304" pitchFamily="18" charset="0"/>
              <a:cs typeface="Times New Roman" panose="02020603050405020304" pitchFamily="18" charset="0"/>
            </a:endParaRPr>
          </a:p>
          <a:p>
            <a:pPr marL="0" indent="0" algn="just">
              <a:buNone/>
            </a:pPr>
            <a:r>
              <a:rPr lang="en-IN" dirty="0" smtClean="0">
                <a:latin typeface="Times New Roman" panose="02020603050405020304" pitchFamily="18" charset="0"/>
                <a:cs typeface="Times New Roman" panose="02020603050405020304" pitchFamily="18" charset="0"/>
              </a:rPr>
              <a:t>In </a:t>
            </a:r>
            <a:r>
              <a:rPr lang="en-IN" dirty="0">
                <a:latin typeface="Times New Roman" panose="02020603050405020304" pitchFamily="18" charset="0"/>
                <a:cs typeface="Times New Roman" panose="02020603050405020304" pitchFamily="18" charset="0"/>
              </a:rPr>
              <a:t>individual selection the breeder will be having a single record of each animal’s performance (performance test) and hence an estimate of breeding value (BV) for a given trait is calculated as: </a:t>
            </a:r>
          </a:p>
          <a:p>
            <a:pPr marL="0" indent="0" algn="just">
              <a:buNone/>
            </a:pPr>
            <a:r>
              <a:rPr lang="en-IN" b="1" dirty="0">
                <a:latin typeface="Times New Roman" panose="02020603050405020304" pitchFamily="18" charset="0"/>
                <a:cs typeface="Times New Roman" panose="02020603050405020304" pitchFamily="18" charset="0"/>
              </a:rPr>
              <a:t>BV = h</a:t>
            </a:r>
            <a:r>
              <a:rPr lang="en-IN" b="1" spc="300" dirty="0">
                <a:latin typeface="Times New Roman" panose="02020603050405020304" pitchFamily="18" charset="0"/>
                <a:cs typeface="Times New Roman" panose="02020603050405020304" pitchFamily="18" charset="0"/>
              </a:rPr>
              <a:t>2</a:t>
            </a:r>
            <a:r>
              <a:rPr lang="en-IN" b="1" dirty="0">
                <a:latin typeface="Times New Roman" panose="02020603050405020304" pitchFamily="18" charset="0"/>
                <a:cs typeface="Times New Roman" panose="02020603050405020304" pitchFamily="18" charset="0"/>
              </a:rPr>
              <a:t> x (Individual average – Average of contemporaries) </a:t>
            </a:r>
            <a:endParaRPr lang="en-IN" dirty="0">
              <a:latin typeface="Times New Roman" panose="02020603050405020304" pitchFamily="18" charset="0"/>
              <a:cs typeface="Times New Roman" panose="02020603050405020304" pitchFamily="18" charset="0"/>
            </a:endParaRPr>
          </a:p>
          <a:p>
            <a:pPr marL="0" indent="0" algn="just">
              <a:buNone/>
            </a:pPr>
            <a:r>
              <a:rPr lang="en-IN" b="1" dirty="0">
                <a:latin typeface="Times New Roman" panose="02020603050405020304" pitchFamily="18" charset="0"/>
                <a:cs typeface="Times New Roman" panose="02020603050405020304" pitchFamily="18" charset="0"/>
              </a:rPr>
              <a:t>= h2 x Individual deviation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640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972" y="470780"/>
            <a:ext cx="10511828" cy="5706183"/>
          </a:xfrm>
        </p:spPr>
        <p:txBody>
          <a:bodyPr>
            <a:normAutofit lnSpcReduction="10000"/>
          </a:bodyPr>
          <a:lstStyle/>
          <a:p>
            <a:pPr marL="0" indent="0" algn="just">
              <a:buNone/>
            </a:pPr>
            <a:r>
              <a:rPr lang="en-IN" dirty="0">
                <a:latin typeface="Times New Roman" panose="02020603050405020304" pitchFamily="18" charset="0"/>
                <a:cs typeface="Times New Roman" panose="02020603050405020304" pitchFamily="18" charset="0"/>
              </a:rPr>
              <a:t>Hence selection based on individual selection is strictly phenotypic and the phenotype is taken as the sole estimate of individual’s genotype and thus the PBV. </a:t>
            </a:r>
          </a:p>
          <a:p>
            <a:pPr marL="0" indent="0" algn="just">
              <a:buNone/>
            </a:pPr>
            <a:r>
              <a:rPr lang="en-IN" b="1" dirty="0">
                <a:latin typeface="Times New Roman" panose="02020603050405020304" pitchFamily="18" charset="0"/>
                <a:cs typeface="Times New Roman" panose="02020603050405020304" pitchFamily="18" charset="0"/>
              </a:rPr>
              <a:t>Advantages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Used for traits of high heritability.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Traits such as body type, growth rate, fleece production, horn pattern, colour and others of a similar nature can be evaluated if suitable records are available.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Useful for traits expressed in both sexes and performance of the individual is above average for breeding, regardless of the merit of near relatives.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 the absence of pedigree and progeny records, this is the only available guide for selecting the breeding stock. </a:t>
            </a:r>
          </a:p>
          <a:p>
            <a:endParaRPr lang="en-IN" dirty="0"/>
          </a:p>
        </p:txBody>
      </p:sp>
    </p:spTree>
    <p:extLst>
      <p:ext uri="{BB962C8B-B14F-4D97-AF65-F5344CB8AC3E}">
        <p14:creationId xmlns:p14="http://schemas.microsoft.com/office/powerpoint/2010/main" val="1890218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972" y="334978"/>
            <a:ext cx="10511828" cy="5841985"/>
          </a:xfrm>
        </p:spPr>
        <p:txBody>
          <a:bodyPr>
            <a:normAutofit/>
          </a:bodyPr>
          <a:lstStyle/>
          <a:p>
            <a:pPr marL="0" indent="0" algn="just">
              <a:buNone/>
            </a:pPr>
            <a:r>
              <a:rPr lang="en-IN" b="1" dirty="0">
                <a:latin typeface="Times New Roman" panose="02020603050405020304" pitchFamily="18" charset="0"/>
                <a:cs typeface="Times New Roman" panose="02020603050405020304" pitchFamily="18" charset="0"/>
              </a:rPr>
              <a:t>Demerits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Not useful for sex limited traits such as milk production, egg production, maternal abilities, semen production and litter size etc.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heritability is low, then individual selection is the poor indicator of breeding value such as reproductive characters.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Not possible for traits expressed only after sexual maturity, because selection has to be delayed till maturity resulting in waste of time and money.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easy appraisal of appearance often tempts the breeder to overemphasis this evaluation in selection. </a:t>
            </a:r>
          </a:p>
          <a:p>
            <a:endParaRPr lang="en-IN" dirty="0"/>
          </a:p>
        </p:txBody>
      </p:sp>
    </p:spTree>
    <p:extLst>
      <p:ext uri="{BB962C8B-B14F-4D97-AF65-F5344CB8AC3E}">
        <p14:creationId xmlns:p14="http://schemas.microsoft.com/office/powerpoint/2010/main" val="1992962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1560" y="479834"/>
            <a:ext cx="10412240" cy="5697129"/>
          </a:xfrm>
        </p:spPr>
        <p:txBody>
          <a:bodyPr>
            <a:normAutofit/>
          </a:bodyPr>
          <a:lstStyle/>
          <a:p>
            <a:pPr marL="0" indent="0" algn="just">
              <a:buNone/>
            </a:pPr>
            <a:r>
              <a:rPr lang="en-IN" dirty="0">
                <a:latin typeface="Times New Roman" panose="02020603050405020304" pitchFamily="18" charset="0"/>
                <a:cs typeface="Times New Roman" panose="02020603050405020304" pitchFamily="18" charset="0"/>
              </a:rPr>
              <a:t>It is concluded that the Individual selection on the basis of individual’s phenotype (appearance) and performance. Individuals are selected solely in accordance with their own phenotypic values. This is the simplest and yields more rapid response. It is the most commonly used method for selective improvement of livestock</a:t>
            </a:r>
            <a:r>
              <a:rPr lang="en-IN" dirty="0" smtClean="0">
                <a:latin typeface="Times New Roman" panose="02020603050405020304" pitchFamily="18" charset="0"/>
                <a:cs typeface="Times New Roman" panose="02020603050405020304" pitchFamily="18" charset="0"/>
              </a:rPr>
              <a:t>.</a:t>
            </a:r>
          </a:p>
          <a:p>
            <a:pPr marL="0" indent="0" algn="just">
              <a:buNone/>
            </a:pP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Undoubtedly, most of the progress in livestock improvement can be credited to individual selection. Traits such as body type, growth rate, fleece production and other of similar nature can be evaluated directly from the performance of the individual animal, if suitable performance records are being kept; such evaluations are usually available by the time initial selection of breeding stock has to be made. In contrast, only a few can be progeny tested. </a:t>
            </a:r>
          </a:p>
        </p:txBody>
      </p:sp>
    </p:spTree>
    <p:extLst>
      <p:ext uri="{BB962C8B-B14F-4D97-AF65-F5344CB8AC3E}">
        <p14:creationId xmlns:p14="http://schemas.microsoft.com/office/powerpoint/2010/main" val="1337314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FAMILY SELECTION </a:t>
            </a:r>
            <a:r>
              <a:rPr lang="en-IN" dirty="0"/>
              <a:t>	</a:t>
            </a:r>
          </a:p>
        </p:txBody>
      </p:sp>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Family names are used in at least two senses in animal breeding.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family name has been traced through the dam and sires.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Family, in animal breeding, includes full-sib and half-sib families.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 a random mating population, half-sibs have a relationship coefficient of 0.25 and full-sibs have a relationship coefficient of 0.5.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Such family members are collaterally related not directly related. They are neither ancestors nor descendants. </a:t>
            </a:r>
          </a:p>
          <a:p>
            <a:endParaRPr lang="en-IN" dirty="0"/>
          </a:p>
        </p:txBody>
      </p:sp>
    </p:spTree>
    <p:extLst>
      <p:ext uri="{BB962C8B-B14F-4D97-AF65-F5344CB8AC3E}">
        <p14:creationId xmlns:p14="http://schemas.microsoft.com/office/powerpoint/2010/main" val="3053213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endParaRPr lang="en-IN" dirty="0"/>
          </a:p>
          <a:p>
            <a:pPr algn="just"/>
            <a:r>
              <a:rPr lang="en-IN" dirty="0">
                <a:latin typeface="Times New Roman" panose="02020603050405020304" pitchFamily="18" charset="0"/>
                <a:cs typeface="Times New Roman" panose="02020603050405020304" pitchFamily="18" charset="0"/>
              </a:rPr>
              <a:t>Because of their common ancestry, they would have some genes in common and thereby some performance in common.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the records of the individual are included in the family average and used as a criterion for selection, it is known </a:t>
            </a:r>
            <a:r>
              <a:rPr lang="en-IN" dirty="0" smtClean="0">
                <a:latin typeface="Times New Roman" panose="02020603050405020304" pitchFamily="18" charset="0"/>
                <a:cs typeface="Times New Roman" panose="02020603050405020304" pitchFamily="18" charset="0"/>
              </a:rPr>
              <a:t>as </a:t>
            </a:r>
            <a:r>
              <a:rPr lang="en-IN" b="1" dirty="0" smtClean="0">
                <a:latin typeface="Times New Roman" panose="02020603050405020304" pitchFamily="18" charset="0"/>
                <a:cs typeface="Times New Roman" panose="02020603050405020304" pitchFamily="18" charset="0"/>
              </a:rPr>
              <a:t>family </a:t>
            </a:r>
            <a:r>
              <a:rPr lang="en-IN" b="1" dirty="0">
                <a:latin typeface="Times New Roman" panose="02020603050405020304" pitchFamily="18" charset="0"/>
                <a:cs typeface="Times New Roman" panose="02020603050405020304" pitchFamily="18" charset="0"/>
              </a:rPr>
              <a:t>selection</a:t>
            </a:r>
            <a:r>
              <a:rPr lang="en-IN" dirty="0">
                <a:latin typeface="Times New Roman" panose="02020603050405020304" pitchFamily="18" charset="0"/>
                <a:cs typeface="Times New Roman" panose="02020603050405020304" pitchFamily="18" charset="0"/>
              </a:rPr>
              <a: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the individuals’ records are not included in arriving at the average, then it is known as </a:t>
            </a:r>
            <a:r>
              <a:rPr lang="en-IN" b="1" dirty="0">
                <a:latin typeface="Times New Roman" panose="02020603050405020304" pitchFamily="18" charset="0"/>
                <a:cs typeface="Times New Roman" panose="02020603050405020304" pitchFamily="18" charset="0"/>
              </a:rPr>
              <a:t>sib selection</a:t>
            </a:r>
            <a:r>
              <a:rPr lang="en-IN" dirty="0">
                <a:latin typeface="Times New Roman" panose="02020603050405020304" pitchFamily="18" charset="0"/>
                <a:cs typeface="Times New Roman" panose="02020603050405020304" pitchFamily="18" charset="0"/>
              </a:rPr>
              <a: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When selection is carried out for market weight in swine, the market weights of all males and females in the family are considered in the calculation of family average (family selection).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8097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3865" y="280657"/>
            <a:ext cx="10529935" cy="5896306"/>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But when selection is carried out for fertility traits and milk yield, the performance of males cannot be included but they are selected on the basis of sibs’ average (sib selection).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family selection can be represented as a part of pedigree selection. The families are ranked and based on this; the entire family is selected or rejected.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Family/sib selection is used more frequently in swine and poultry where the number of progenies produced by females is high.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family selection does not increase generation interval. </a:t>
            </a:r>
          </a:p>
          <a:p>
            <a:endParaRPr lang="en-IN" dirty="0"/>
          </a:p>
        </p:txBody>
      </p:sp>
    </p:spTree>
    <p:extLst>
      <p:ext uri="{BB962C8B-B14F-4D97-AF65-F5344CB8AC3E}">
        <p14:creationId xmlns:p14="http://schemas.microsoft.com/office/powerpoint/2010/main" val="1001684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010" y="181069"/>
            <a:ext cx="10674790" cy="5995894"/>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The information from family/sib is combined with individual information in the form of index and selection is based on the index.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Collateral relatives are those which are not directly related to an individual as ancestors or progeny. The relatives are neither direct ancestors nor direct descendants of an individual. They may be individual’s brothers, sisters, cousins, uncles, aunts, nieces, nephews, etc. The more closely they are related to the individual in question, the more valuable information they can supply for selection purposes.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902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Aids to Selection</a:t>
            </a:r>
            <a:endParaRPr lang="en-IN" b="1" dirty="0">
              <a:solidFill>
                <a:srgbClr val="FF0000"/>
              </a:solidFill>
            </a:endParaRPr>
          </a:p>
        </p:txBody>
      </p:sp>
      <p:sp>
        <p:nvSpPr>
          <p:cNvPr id="3" name="Content Placeholder 2"/>
          <p:cNvSpPr>
            <a:spLocks noGrp="1"/>
          </p:cNvSpPr>
          <p:nvPr>
            <p:ph idx="1"/>
          </p:nvPr>
        </p:nvSpPr>
        <p:spPr/>
        <p:txBody>
          <a:bodyPr/>
          <a:lstStyle/>
          <a:p>
            <a:pPr algn="just"/>
            <a:r>
              <a:rPr lang="en-IN" dirty="0" smtClean="0"/>
              <a:t>Success of any genetic improvement programmes depends on the accuracy with which breeding value is estimated using information of their own, relatives and combinations of both. </a:t>
            </a:r>
          </a:p>
          <a:p>
            <a:pPr algn="just"/>
            <a:r>
              <a:rPr lang="en-IN" dirty="0" smtClean="0"/>
              <a:t>Breeding value require recording of data of trait which are included in breeding goal.</a:t>
            </a:r>
          </a:p>
          <a:p>
            <a:pPr algn="just"/>
            <a:r>
              <a:rPr lang="en-IN" dirty="0" smtClean="0"/>
              <a:t>The information which is used estimate breeding values of trait of breeding goal is called as </a:t>
            </a:r>
            <a:r>
              <a:rPr lang="en-IN" b="1" dirty="0">
                <a:solidFill>
                  <a:srgbClr val="00B050"/>
                </a:solidFill>
              </a:rPr>
              <a:t>S</a:t>
            </a:r>
            <a:r>
              <a:rPr lang="en-IN" b="1" dirty="0" smtClean="0">
                <a:solidFill>
                  <a:srgbClr val="00B050"/>
                </a:solidFill>
              </a:rPr>
              <a:t>election </a:t>
            </a:r>
            <a:r>
              <a:rPr lang="en-IN" b="1" dirty="0" smtClean="0">
                <a:solidFill>
                  <a:srgbClr val="00B050"/>
                </a:solidFill>
              </a:rPr>
              <a:t>Criteria or Aids to Selection</a:t>
            </a:r>
            <a:r>
              <a:rPr lang="en-IN" dirty="0" smtClean="0"/>
              <a:t>. </a:t>
            </a:r>
            <a:endParaRPr lang="en-IN" dirty="0"/>
          </a:p>
        </p:txBody>
      </p:sp>
    </p:spTree>
    <p:extLst>
      <p:ext uri="{BB962C8B-B14F-4D97-AF65-F5344CB8AC3E}">
        <p14:creationId xmlns:p14="http://schemas.microsoft.com/office/powerpoint/2010/main" val="1607994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9132" y="416459"/>
            <a:ext cx="10484667" cy="5760504"/>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If information on collateral relatives is complete, then it can give an idea of the kinds of genes and combination of genes the individual is likely to possess. </a:t>
            </a:r>
          </a:p>
          <a:p>
            <a:pPr algn="just"/>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It will be of much useful in selecting traits that can be measured only after the sacrifice of the individual e.g. carcass traits. </a:t>
            </a:r>
          </a:p>
          <a:p>
            <a:pPr algn="just"/>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Similarly it is also useful in selecting dairy bulls, since milk production can be measured only in cows though bull possesses and transmits genes for milk production to his progeny. </a:t>
            </a:r>
          </a:p>
          <a:p>
            <a:endParaRPr lang="en-IN" dirty="0"/>
          </a:p>
        </p:txBody>
      </p:sp>
    </p:spTree>
    <p:extLst>
      <p:ext uri="{BB962C8B-B14F-4D97-AF65-F5344CB8AC3E}">
        <p14:creationId xmlns:p14="http://schemas.microsoft.com/office/powerpoint/2010/main" val="4042859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6292" y="371192"/>
            <a:ext cx="10457507" cy="5805771"/>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It is also used in selection of poultry for egg and meat production and also for all or none traits such as mortality, disease resistance and fertility. </a:t>
            </a:r>
          </a:p>
          <a:p>
            <a:pPr algn="just"/>
            <a:endParaRPr lang="en-IN"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 Selection on the basis of sib tests (Half sibs or Full sibs) means that an individual is kept for breeding or is rejected on the basis of the phenotype of its brothers and sisters. They may be maternal half sibs or paternal half sibs or full sibs.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6482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PROBABLE BREEDING VALUE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pPr algn="just"/>
            <a:endParaRPr lang="en-IN"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The accuracy of selection on the basis of collateral relatives depends upon the degree of heritability, closeness of the relationship ® of the sibs and individual being selected, number of sibs used to determine the sib average, degree of correlation (t) between the phenotypes of sibs. </a:t>
            </a:r>
          </a:p>
          <a:p>
            <a:pPr marL="0" indent="0" algn="just">
              <a:buNone/>
            </a:pPr>
            <a:r>
              <a:rPr lang="en-IN" b="1" dirty="0">
                <a:latin typeface="Times New Roman" panose="02020603050405020304" pitchFamily="18" charset="0"/>
                <a:cs typeface="Times New Roman" panose="02020603050405020304" pitchFamily="18" charset="0"/>
              </a:rPr>
              <a:t>Accuracy of selection = Rh </a:t>
            </a:r>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n / 1 + (n-1) t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environmental correlation among the phenotypes of the sibs are zero, then </a:t>
            </a:r>
            <a:r>
              <a:rPr lang="en-IN" b="1" i="1" dirty="0">
                <a:latin typeface="Times New Roman" panose="02020603050405020304" pitchFamily="18" charset="0"/>
                <a:cs typeface="Times New Roman" panose="02020603050405020304" pitchFamily="18" charset="0"/>
              </a:rPr>
              <a:t>t = Rh2 </a:t>
            </a: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972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0079" y="289712"/>
            <a:ext cx="10493721" cy="5887252"/>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The accuracy of selection increases as the records on a large number of half sibs are considered and as the heritability increases.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accuracy of selection never exceeds 0.5, regardless of the number of half-sibs tested and the degree of heritability of that trait.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Nearly 30 half sibs are required to give the same accuracy as information on the individual’s own record when heritability is as low as 0.10 and 100 or more when heritability is higher than 0.10.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4961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956" y="208230"/>
            <a:ext cx="10683844" cy="5968733"/>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However in instances where information cannot be obtained from the individual, such as sex limited traits can be used effectively in selection.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Full sibs may be used in selection, but they have a similar maternal environment from conception to weaning lowers the accuracy of their use for such a trait.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selection on the basis of individuality is relatively more accurate than selection on the basis of full sib records when the trait is highly heritable. However, when heritability is low, and records on six or more full sibs are available then selection on the basis of full sibs is more accurate. </a:t>
            </a:r>
          </a:p>
          <a:p>
            <a:endParaRPr lang="en-IN" dirty="0"/>
          </a:p>
        </p:txBody>
      </p:sp>
    </p:spTree>
    <p:extLst>
      <p:ext uri="{BB962C8B-B14F-4D97-AF65-F5344CB8AC3E}">
        <p14:creationId xmlns:p14="http://schemas.microsoft.com/office/powerpoint/2010/main" val="1456791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438" y="398352"/>
            <a:ext cx="10602362" cy="5778611"/>
          </a:xfrm>
        </p:spPr>
        <p:txBody>
          <a:bodyPr/>
          <a:lstStyle/>
          <a:p>
            <a:pPr marL="0" indent="0" algn="just">
              <a:buNone/>
            </a:pPr>
            <a:r>
              <a:rPr lang="en-IN" dirty="0">
                <a:latin typeface="Times New Roman" panose="02020603050405020304" pitchFamily="18" charset="0"/>
                <a:cs typeface="Times New Roman" panose="02020603050405020304" pitchFamily="18" charset="0"/>
              </a:rPr>
              <a:t>Families can be broadly classified into three types: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Sire families: These are progeny of one sire. o Out of different dams – born in the same year (contemporaries)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Out of different dams – born over a number of years </a:t>
            </a:r>
          </a:p>
          <a:p>
            <a:pPr algn="just"/>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Dam families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By different sire – born in the same year i.e. by super ovulation before artificial insemination with mixed semen from number of sires and identification of sires by blood typing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By different sires – born over a number of years </a:t>
            </a:r>
          </a:p>
          <a:p>
            <a:pPr algn="just"/>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445695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IN" dirty="0"/>
          </a:p>
          <a:p>
            <a:pPr algn="just"/>
            <a:r>
              <a:rPr lang="en-IN" dirty="0">
                <a:latin typeface="Times New Roman" panose="02020603050405020304" pitchFamily="18" charset="0"/>
                <a:cs typeface="Times New Roman" panose="02020603050405020304" pitchFamily="18" charset="0"/>
              </a:rPr>
              <a:t>Sire and dam families: These are progeny by one sire out of one dam.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Family selection is more effective when the genetic relationship between members of the same family is large, and the phenotypic relationship between members is small. When heritability is low, the use of family data is most valuable as it reduces the chances of making </a:t>
            </a:r>
            <a:r>
              <a:rPr lang="en-IN" dirty="0" smtClean="0">
                <a:latin typeface="Times New Roman" panose="02020603050405020304" pitchFamily="18" charset="0"/>
                <a:cs typeface="Times New Roman" panose="02020603050405020304" pitchFamily="18" charset="0"/>
              </a:rPr>
              <a:t>wrong </a:t>
            </a:r>
            <a:r>
              <a:rPr lang="en-IN" dirty="0">
                <a:latin typeface="Times New Roman" panose="02020603050405020304" pitchFamily="18" charset="0"/>
                <a:cs typeface="Times New Roman" panose="02020603050405020304" pitchFamily="18" charset="0"/>
              </a:rPr>
              <a:t>decisions. </a:t>
            </a:r>
          </a:p>
          <a:p>
            <a:pPr algn="just"/>
            <a:endParaRPr lang="en-IN" dirty="0">
              <a:latin typeface="Times New Roman" panose="02020603050405020304" pitchFamily="18" charset="0"/>
              <a:cs typeface="Times New Roman" panose="02020603050405020304" pitchFamily="18" charset="0"/>
            </a:endParaRPr>
          </a:p>
          <a:p>
            <a:pPr marL="0" indent="0" algn="just">
              <a:buNone/>
            </a:pPr>
            <a:r>
              <a:rPr lang="en-IN" b="1" dirty="0">
                <a:latin typeface="Times New Roman" panose="02020603050405020304" pitchFamily="18" charset="0"/>
                <a:cs typeface="Times New Roman" panose="02020603050405020304" pitchFamily="18" charset="0"/>
              </a:rPr>
              <a:t>Indications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sex-limited traits,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carcass traits and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traits of low heritability. </a:t>
            </a:r>
          </a:p>
          <a:p>
            <a:endParaRPr lang="en-IN" dirty="0"/>
          </a:p>
        </p:txBody>
      </p:sp>
    </p:spTree>
    <p:extLst>
      <p:ext uri="{BB962C8B-B14F-4D97-AF65-F5344CB8AC3E}">
        <p14:creationId xmlns:p14="http://schemas.microsoft.com/office/powerpoint/2010/main" val="1986266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346" y="443620"/>
            <a:ext cx="10448453" cy="5733343"/>
          </a:xfrm>
        </p:spPr>
        <p:txBody>
          <a:bodyPr/>
          <a:lstStyle/>
          <a:p>
            <a:pPr marL="0" indent="0" algn="just">
              <a:buNone/>
            </a:pPr>
            <a:r>
              <a:rPr lang="en-IN" b="1" dirty="0">
                <a:latin typeface="Times New Roman" panose="02020603050405020304" pitchFamily="18" charset="0"/>
                <a:cs typeface="Times New Roman" panose="02020603050405020304" pitchFamily="18" charset="0"/>
              </a:rPr>
              <a:t>Limitations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selection intensity is more, then there may be an increase in inbreeding and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Increase in cost and space in raising larger population. </a:t>
            </a:r>
          </a:p>
          <a:p>
            <a:pPr algn="just"/>
            <a:endParaRPr lang="en-IN" dirty="0">
              <a:latin typeface="Times New Roman" panose="02020603050405020304" pitchFamily="18" charset="0"/>
              <a:cs typeface="Times New Roman" panose="02020603050405020304" pitchFamily="18" charset="0"/>
            </a:endParaRPr>
          </a:p>
          <a:p>
            <a:pPr marL="0" indent="0" algn="just">
              <a:buNone/>
            </a:pPr>
            <a:r>
              <a:rPr lang="en-IN" b="1" dirty="0">
                <a:latin typeface="Times New Roman" panose="02020603050405020304" pitchFamily="18" charset="0"/>
                <a:cs typeface="Times New Roman" panose="02020603050405020304" pitchFamily="18" charset="0"/>
              </a:rPr>
              <a:t>Precautions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Number of progeny in each family should be large and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There should not be common environment between sibs.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438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SELECTION BASED ON PEDIGREE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normAutofit lnSpcReduction="10000"/>
          </a:bodyPr>
          <a:lstStyle/>
          <a:p>
            <a:endParaRPr lang="en-IN" dirty="0"/>
          </a:p>
          <a:p>
            <a:pPr algn="just"/>
            <a:r>
              <a:rPr lang="en-IN" dirty="0">
                <a:latin typeface="Times New Roman" panose="02020603050405020304" pitchFamily="18" charset="0"/>
                <a:cs typeface="Times New Roman" panose="02020603050405020304" pitchFamily="18" charset="0"/>
              </a:rPr>
              <a:t>Pedigree is a record of an individual’s ancestors related to it through its parents or selection based on the information of the ancestors of individuals that are related to it.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Performance records from ancestors can provide useful information about the potential genetic worth or the breeding value of the individuals in question. This will give useful information before the animal is old.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An estimate of calf’s potential milk yield could be assessed based on milk yield of its mother until such time as the calf is grown up and can be milked. </a:t>
            </a:r>
          </a:p>
          <a:p>
            <a:endParaRPr lang="en-IN" dirty="0"/>
          </a:p>
        </p:txBody>
      </p:sp>
    </p:spTree>
    <p:extLst>
      <p:ext uri="{BB962C8B-B14F-4D97-AF65-F5344CB8AC3E}">
        <p14:creationId xmlns:p14="http://schemas.microsoft.com/office/powerpoint/2010/main" val="3600799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468" y="196002"/>
            <a:ext cx="10515600" cy="4351338"/>
          </a:xfrm>
        </p:spPr>
        <p:txBody>
          <a:bodyPr>
            <a:normAutofit fontScale="92500" lnSpcReduction="10000"/>
          </a:bodyPr>
          <a:lstStyle/>
          <a:p>
            <a:endParaRPr lang="en-IN" dirty="0"/>
          </a:p>
          <a:p>
            <a:pPr algn="just"/>
            <a:r>
              <a:rPr lang="en-IN" dirty="0">
                <a:latin typeface="Times New Roman" panose="02020603050405020304" pitchFamily="18" charset="0"/>
                <a:cs typeface="Times New Roman" panose="02020603050405020304" pitchFamily="18" charset="0"/>
              </a:rPr>
              <a:t>Much attention is to be paid to pedigree when no adequate information on the merit of the individual is available.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It is usual to expect offspring of outstanding parents to be of higher genetic value than the average of the individuals of the herd.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Each parent transmits only sample halves of its genes to each offspring and only one quarter of genes from each grand parent. So parents never provide as much information about the breeding value of an individual than individual’s performance of itself would provide.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Unless the performance of ancestor is known, selection based on pedigree is meaningless. </a:t>
            </a:r>
          </a:p>
          <a:p>
            <a:endParaRPr lang="en-IN" dirty="0"/>
          </a:p>
        </p:txBody>
      </p:sp>
    </p:spTree>
    <p:extLst>
      <p:ext uri="{BB962C8B-B14F-4D97-AF65-F5344CB8AC3E}">
        <p14:creationId xmlns:p14="http://schemas.microsoft.com/office/powerpoint/2010/main" val="178479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rgbClr val="FF0000"/>
                </a:solidFill>
                <a:latin typeface="Times New Roman" panose="02020603050405020304" pitchFamily="18" charset="0"/>
                <a:cs typeface="Times New Roman" panose="02020603050405020304" pitchFamily="18" charset="0"/>
              </a:rPr>
              <a:t>TYPE</a:t>
            </a:r>
            <a:r>
              <a:rPr lang="en-IN" b="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1447800"/>
            <a:ext cx="10515600" cy="4729163"/>
          </a:xfrm>
        </p:spPr>
        <p:txBody>
          <a:bodyPr/>
          <a:lstStyle/>
          <a:p>
            <a:pPr algn="just"/>
            <a:r>
              <a:rPr lang="en-IN" dirty="0">
                <a:latin typeface="Times New Roman" panose="02020603050405020304" pitchFamily="18" charset="0"/>
                <a:cs typeface="Times New Roman" panose="02020603050405020304" pitchFamily="18" charset="0"/>
              </a:rPr>
              <a:t>It is the outward confirmation of individuals i.e. the relative proportion, length, breadth and size of different parts of the body that include colour, size and shape of horns, ears etc. </a:t>
            </a:r>
          </a:p>
          <a:p>
            <a:pPr algn="just"/>
            <a:r>
              <a:rPr lang="en-IN" dirty="0">
                <a:latin typeface="Times New Roman" panose="02020603050405020304" pitchFamily="18" charset="0"/>
                <a:cs typeface="Times New Roman" panose="02020603050405020304" pitchFamily="18" charset="0"/>
              </a:rPr>
              <a:t>Selection depend on type is inevitable when </a:t>
            </a:r>
            <a:r>
              <a:rPr lang="en-IN" dirty="0" smtClean="0">
                <a:latin typeface="Times New Roman" panose="02020603050405020304" pitchFamily="18" charset="0"/>
                <a:cs typeface="Times New Roman" panose="02020603050405020304" pitchFamily="18" charset="0"/>
              </a:rPr>
              <a:t>Reliable </a:t>
            </a:r>
            <a:r>
              <a:rPr lang="en-IN" dirty="0">
                <a:latin typeface="Times New Roman" panose="02020603050405020304" pitchFamily="18" charset="0"/>
                <a:cs typeface="Times New Roman" panose="02020603050405020304" pitchFamily="18" charset="0"/>
              </a:rPr>
              <a:t>records of production are not available.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Selection is to be made early in life before the availability of production records in order to reduce the cost of culling.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When records are available in only one sex as milk yield, males have to be selected only as type. </a:t>
            </a:r>
          </a:p>
          <a:p>
            <a:endParaRPr lang="en-IN" dirty="0"/>
          </a:p>
        </p:txBody>
      </p:sp>
    </p:spTree>
    <p:extLst>
      <p:ext uri="{BB962C8B-B14F-4D97-AF65-F5344CB8AC3E}">
        <p14:creationId xmlns:p14="http://schemas.microsoft.com/office/powerpoint/2010/main" val="37744779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8764"/>
            <a:ext cx="10515600" cy="5878199"/>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Even when the performance is known the relationship between the individual and ancestor is very important.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Distant ancestors of an individual provide even less genetic information about the individual’s breeding value especially for production traits. This pedigree can be classified into two as direct and collateral. Collateral means those descended from same ancestors.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Selecting a cow based on the performance of its great grand parent is as good as random selection because the relationship is (1/2)3 = 1/8 i.e. only 1/8th of the superiority can be expected in the progenies.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5200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8764"/>
            <a:ext cx="10515600" cy="5878199"/>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It will not do much good to go beyond three generations into pedigree due to halving process of the chromosomes in each generation.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Pedigree selection can be made more useful by giving all information good and bad about ancestors, including the collateral relatives.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Pedigree selection is particularly useful for initial selection for traits that are expressed in only one sex. Such selections can be made early and inexpensively. However the accuracy of ancestor’s performance may not be highly reliable because they have been recorded under different environmental conditions.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139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8887"/>
            <a:ext cx="10515600" cy="5688076"/>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Rarely the pedigree records possess the presence of recessive genes or defective animals. So when the ancestors are relatives for traits that are linked with lethal genes then chances of getting offspring with such lethal defects is more and use of such animals should be avoided.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traits of high heritability little is gained from considering ancestors and the most progress could be made by evaluating the individual itself e.g. horned condition. </a:t>
            </a:r>
          </a:p>
          <a:p>
            <a:endParaRPr lang="en-IN" dirty="0"/>
          </a:p>
        </p:txBody>
      </p:sp>
    </p:spTree>
    <p:extLst>
      <p:ext uri="{BB962C8B-B14F-4D97-AF65-F5344CB8AC3E}">
        <p14:creationId xmlns:p14="http://schemas.microsoft.com/office/powerpoint/2010/main" val="602888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4566"/>
            <a:ext cx="10515600" cy="5742397"/>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The main danger in pedigree selection is that the harm done by lowering the intensity of individual selection is greater than the good made by making the selection more accurate. Hence pedigree should be used only as a minor ancestry to individual selection. It may be used to tip the balance between two individuals who are very close on individual merits.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selection based on pedigree is only useful than of individual selection only when heritability is moderate or low. The average relationship between one parent and offspring is 0.5. Therefore when pedigree information on both the parents are available, that gives more reliable estimate of the genotype of the offspring. </a:t>
            </a:r>
          </a:p>
          <a:p>
            <a:endParaRPr lang="en-IN" dirty="0"/>
          </a:p>
        </p:txBody>
      </p:sp>
    </p:spTree>
    <p:extLst>
      <p:ext uri="{BB962C8B-B14F-4D97-AF65-F5344CB8AC3E}">
        <p14:creationId xmlns:p14="http://schemas.microsoft.com/office/powerpoint/2010/main" val="3294088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978"/>
            <a:ext cx="10515600" cy="5841985"/>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When the pedigree data provides information on the phenotypic and genotypic merit of the ancestors then it is called </a:t>
            </a:r>
            <a:r>
              <a:rPr lang="en-IN" b="1" dirty="0">
                <a:latin typeface="Times New Roman" panose="02020603050405020304" pitchFamily="18" charset="0"/>
                <a:cs typeface="Times New Roman" panose="02020603050405020304" pitchFamily="18" charset="0"/>
              </a:rPr>
              <a:t>performance pedigrees</a:t>
            </a:r>
            <a:r>
              <a:rPr lang="en-IN" dirty="0">
                <a:latin typeface="Times New Roman" panose="02020603050405020304" pitchFamily="18" charset="0"/>
                <a:cs typeface="Times New Roman" panose="02020603050405020304" pitchFamily="18" charset="0"/>
              </a:rPr>
              <a:t>. If the selection differential for the ancestor could be presented in the pedigree or if the performance record of ancestor could be expressed as a percentage of the average contemporaries (Trait ratio), the ancestor’s records would be of greater predictive value.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Degree of relationship </a:t>
            </a:r>
            <a:endParaRPr lang="en-IN" dirty="0" smtClean="0">
              <a:latin typeface="Times New Roman" panose="02020603050405020304" pitchFamily="18" charset="0"/>
              <a:cs typeface="Times New Roman" panose="02020603050405020304" pitchFamily="18" charset="0"/>
            </a:endParaRPr>
          </a:p>
          <a:p>
            <a:pPr marL="0" indent="0" algn="just">
              <a:buNone/>
            </a:pP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ancestors are more closely related to the individual (Parent – 0.5, grand parent – 0.25 and great grand parent – 0.125) should receive most emphasis in pedigree appraisal. </a:t>
            </a:r>
          </a:p>
          <a:p>
            <a:endParaRPr lang="en-IN" dirty="0"/>
          </a:p>
          <a:p>
            <a:endParaRPr lang="en-IN" dirty="0"/>
          </a:p>
          <a:p>
            <a:endParaRPr lang="en-IN" dirty="0"/>
          </a:p>
        </p:txBody>
      </p:sp>
    </p:spTree>
    <p:extLst>
      <p:ext uri="{BB962C8B-B14F-4D97-AF65-F5344CB8AC3E}">
        <p14:creationId xmlns:p14="http://schemas.microsoft.com/office/powerpoint/2010/main" val="5202159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5101"/>
            <a:ext cx="10515600" cy="5651862"/>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Degree of </a:t>
            </a:r>
            <a:r>
              <a:rPr lang="en-IN" dirty="0" smtClean="0">
                <a:latin typeface="Times New Roman" panose="02020603050405020304" pitchFamily="18" charset="0"/>
                <a:cs typeface="Times New Roman" panose="02020603050405020304" pitchFamily="18" charset="0"/>
              </a:rPr>
              <a:t>heritability</a:t>
            </a:r>
          </a:p>
          <a:p>
            <a:pPr marL="0" indent="0" algn="just">
              <a:buNone/>
            </a:pP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 When heritability of the trait is low, the more remote ancestors should receive relatively more emphasis, but when it is high they provide almost no new information. </a:t>
            </a:r>
          </a:p>
          <a:p>
            <a:pPr algn="just"/>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Environment correlation </a:t>
            </a:r>
            <a:endParaRPr lang="en-IN" dirty="0" smtClean="0">
              <a:latin typeface="Times New Roman" panose="02020603050405020304" pitchFamily="18" charset="0"/>
              <a:cs typeface="Times New Roman" panose="02020603050405020304" pitchFamily="18" charset="0"/>
            </a:endParaRPr>
          </a:p>
          <a:p>
            <a:pPr marL="0" indent="0" algn="just">
              <a:buNone/>
            </a:pP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Pedigree selection is accurate when heritability is high. The correlation between pedigree information and individual’s breeding value approaches the theoretical 0.71 as heritability approaches 1.0. </a:t>
            </a:r>
          </a:p>
          <a:p>
            <a:endParaRPr lang="en-IN" dirty="0"/>
          </a:p>
          <a:p>
            <a:endParaRPr lang="en-IN" dirty="0"/>
          </a:p>
          <a:p>
            <a:endParaRPr lang="en-IN" dirty="0"/>
          </a:p>
        </p:txBody>
      </p:sp>
    </p:spTree>
    <p:extLst>
      <p:ext uri="{BB962C8B-B14F-4D97-AF65-F5344CB8AC3E}">
        <p14:creationId xmlns:p14="http://schemas.microsoft.com/office/powerpoint/2010/main" val="7888313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How completely the merit of ancestors used in the prediction is known. </a:t>
            </a:r>
          </a:p>
          <a:p>
            <a:pPr algn="just"/>
            <a:endParaRPr lang="en-IN" dirty="0">
              <a:latin typeface="Times New Roman" panose="02020603050405020304" pitchFamily="18" charset="0"/>
              <a:cs typeface="Times New Roman" panose="02020603050405020304" pitchFamily="18" charset="0"/>
            </a:endParaRPr>
          </a:p>
          <a:p>
            <a:pPr algn="just"/>
            <a:r>
              <a:rPr lang="en-IN" b="1" dirty="0">
                <a:latin typeface="Times New Roman" panose="02020603050405020304" pitchFamily="18" charset="0"/>
                <a:cs typeface="Times New Roman" panose="02020603050405020304" pitchFamily="18" charset="0"/>
              </a:rPr>
              <a:t>Dangers of pedigree selection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Undue emphasis on remote relatives.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Unwarranted favouritism toward the progeny of favoured individual.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15227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b="1" dirty="0">
                <a:latin typeface="Times New Roman" panose="02020603050405020304" pitchFamily="18" charset="0"/>
                <a:cs typeface="Times New Roman" panose="02020603050405020304" pitchFamily="18" charset="0"/>
              </a:rPr>
              <a:t>ADVANTAGE AND DISADVANTAGES OF PEDIGREE SELECTION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pPr marL="0" indent="0" algn="just">
              <a:buNone/>
            </a:pPr>
            <a:r>
              <a:rPr lang="en-IN" b="1" dirty="0">
                <a:latin typeface="Times New Roman" panose="02020603050405020304" pitchFamily="18" charset="0"/>
                <a:cs typeface="Times New Roman" panose="02020603050405020304" pitchFamily="18" charset="0"/>
              </a:rPr>
              <a:t>Advantages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Pedigrees do have the advantage that they are cheap to use.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Used to select traits not expressed early in life or still immature and have not had their production records e.g. cancer, tumour, longevity etc.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Used to select traits expressed in only one sex (sex limited) such as milk production, egg production, semen production, etc.,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Useful when selection based on individuality is not accurate i.e. to supplement selection based on individuality. </a:t>
            </a:r>
          </a:p>
          <a:p>
            <a:endParaRPr lang="en-IN" dirty="0"/>
          </a:p>
        </p:txBody>
      </p:sp>
    </p:spTree>
    <p:extLst>
      <p:ext uri="{BB962C8B-B14F-4D97-AF65-F5344CB8AC3E}">
        <p14:creationId xmlns:p14="http://schemas.microsoft.com/office/powerpoint/2010/main" val="35686472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1727"/>
            <a:ext cx="10515600" cy="5715236"/>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When production performances of the individuals are not available,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making preliminary selection of sires in progeny testing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When the characters are expressed late in life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traits with low heritability pedigree information can be combined with individual’s record. </a:t>
            </a:r>
          </a:p>
          <a:p>
            <a:pPr marL="0" indent="0" algn="just">
              <a:buNone/>
            </a:pPr>
            <a:r>
              <a:rPr lang="en-IN" b="1" dirty="0">
                <a:latin typeface="Times New Roman" panose="02020603050405020304" pitchFamily="18" charset="0"/>
                <a:cs typeface="Times New Roman" panose="02020603050405020304" pitchFamily="18" charset="0"/>
              </a:rPr>
              <a:t>Disadvantage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A disadvantage of the use of the pedigree in selection against a recessive gene is that there are often unintentional and unknown mistakes in pedigrees that may result in condemnation of the entire family from breeding even when actually it may be free of such a defect. </a:t>
            </a:r>
          </a:p>
          <a:p>
            <a:endParaRPr lang="en-IN" dirty="0"/>
          </a:p>
        </p:txBody>
      </p:sp>
    </p:spTree>
    <p:extLst>
      <p:ext uri="{BB962C8B-B14F-4D97-AF65-F5344CB8AC3E}">
        <p14:creationId xmlns:p14="http://schemas.microsoft.com/office/powerpoint/2010/main" val="22796997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IN" b="1" dirty="0">
                <a:latin typeface="Times New Roman" panose="02020603050405020304" pitchFamily="18" charset="0"/>
                <a:cs typeface="Times New Roman" panose="02020603050405020304" pitchFamily="18" charset="0"/>
              </a:rPr>
              <a:t>SELECTION BASED ON PROGENY TESTING </a:t>
            </a:r>
            <a:r>
              <a:rPr lang="en-IN" dirty="0"/>
              <a:t>	</a:t>
            </a:r>
          </a:p>
        </p:txBody>
      </p:sp>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The idea of progeny testing is not new, having been advocated 2000 years ago by Roman Varro. Robert Bakewell is reported to have used in the eighteenth century by letting out bulls and rams on an annual basis. Then he could later use those which proved to be outstanding transmitters.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Individuality </a:t>
            </a:r>
            <a:r>
              <a:rPr lang="en-IN" dirty="0">
                <a:latin typeface="Times New Roman" panose="02020603050405020304" pitchFamily="18" charset="0"/>
                <a:cs typeface="Times New Roman" panose="02020603050405020304" pitchFamily="18" charset="0"/>
              </a:rPr>
              <a:t>tells us what an animal </a:t>
            </a:r>
            <a:r>
              <a:rPr lang="en-IN" b="1" dirty="0">
                <a:latin typeface="Times New Roman" panose="02020603050405020304" pitchFamily="18" charset="0"/>
                <a:cs typeface="Times New Roman" panose="02020603050405020304" pitchFamily="18" charset="0"/>
              </a:rPr>
              <a:t>seems to be</a:t>
            </a:r>
            <a:r>
              <a:rPr lang="en-IN" dirty="0">
                <a:latin typeface="Times New Roman" panose="02020603050405020304" pitchFamily="18" charset="0"/>
                <a:cs typeface="Times New Roman" panose="02020603050405020304" pitchFamily="18" charset="0"/>
              </a:rPr>
              <a: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his </a:t>
            </a:r>
            <a:r>
              <a:rPr lang="en-IN" b="1" dirty="0">
                <a:latin typeface="Times New Roman" panose="02020603050405020304" pitchFamily="18" charset="0"/>
                <a:cs typeface="Times New Roman" panose="02020603050405020304" pitchFamily="18" charset="0"/>
              </a:rPr>
              <a:t>pedigree </a:t>
            </a:r>
            <a:r>
              <a:rPr lang="en-IN" dirty="0">
                <a:latin typeface="Times New Roman" panose="02020603050405020304" pitchFamily="18" charset="0"/>
                <a:cs typeface="Times New Roman" panose="02020603050405020304" pitchFamily="18" charset="0"/>
              </a:rPr>
              <a:t>tells us what he </a:t>
            </a:r>
            <a:r>
              <a:rPr lang="en-IN" b="1" dirty="0">
                <a:latin typeface="Times New Roman" panose="02020603050405020304" pitchFamily="18" charset="0"/>
                <a:cs typeface="Times New Roman" panose="02020603050405020304" pitchFamily="18" charset="0"/>
              </a:rPr>
              <a:t>ought to be</a:t>
            </a:r>
            <a:r>
              <a:rPr lang="en-IN" dirty="0">
                <a:latin typeface="Times New Roman" panose="02020603050405020304" pitchFamily="18" charset="0"/>
                <a:cs typeface="Times New Roman" panose="02020603050405020304" pitchFamily="18" charset="0"/>
              </a:rPr>
              <a: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but the performance of his </a:t>
            </a:r>
            <a:r>
              <a:rPr lang="en-IN" b="1" dirty="0">
                <a:latin typeface="Times New Roman" panose="02020603050405020304" pitchFamily="18" charset="0"/>
                <a:cs typeface="Times New Roman" panose="02020603050405020304" pitchFamily="18" charset="0"/>
              </a:rPr>
              <a:t>progeny </a:t>
            </a:r>
            <a:r>
              <a:rPr lang="en-IN" dirty="0">
                <a:latin typeface="Times New Roman" panose="02020603050405020304" pitchFamily="18" charset="0"/>
                <a:cs typeface="Times New Roman" panose="02020603050405020304" pitchFamily="18" charset="0"/>
              </a:rPr>
              <a:t>tells us what </a:t>
            </a:r>
            <a:r>
              <a:rPr lang="en-IN" b="1" dirty="0">
                <a:latin typeface="Times New Roman" panose="02020603050405020304" pitchFamily="18" charset="0"/>
                <a:cs typeface="Times New Roman" panose="02020603050405020304" pitchFamily="18" charset="0"/>
              </a:rPr>
              <a:t>he is</a:t>
            </a:r>
            <a:r>
              <a:rPr lang="en-IN" dirty="0">
                <a:latin typeface="Times New Roman" panose="02020603050405020304" pitchFamily="18" charset="0"/>
                <a:cs typeface="Times New Roman" panose="02020603050405020304" pitchFamily="18" charset="0"/>
              </a:rPr>
              <a:t>.” </a:t>
            </a:r>
          </a:p>
          <a:p>
            <a:endParaRPr lang="en-IN" dirty="0"/>
          </a:p>
          <a:p>
            <a:endParaRPr lang="en-IN" dirty="0"/>
          </a:p>
        </p:txBody>
      </p:sp>
    </p:spTree>
    <p:extLst>
      <p:ext uri="{BB962C8B-B14F-4D97-AF65-F5344CB8AC3E}">
        <p14:creationId xmlns:p14="http://schemas.microsoft.com/office/powerpoint/2010/main" val="3235182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3864" y="298763"/>
            <a:ext cx="10529935" cy="5878199"/>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When production records come after the death of the individual e.g. Meat animals.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Where productivity is not easily and completely measured as in works and speed.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When market demands a particular type that is more profitable.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Where beauty is the main consideration as in pet and fancy stock.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3633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978"/>
            <a:ext cx="10515600" cy="5841985"/>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This progeny testing is used to rate a sire or dam’s breeding value. It attempts to evaluate the genotype of an individual on the basis of its progeny’s performance.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It is the best way of determining the genetic make up of an individual. Each parent contributes sample halves of genes to each offspring. Thus an effort to evaluate an individual (usually a male) on the basis of one or a few offspring can be misleading.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Chance at segregation may result in any one or a few offspring receiving a better or poorer than average sample of genes from the parents. </a:t>
            </a:r>
          </a:p>
          <a:p>
            <a:endParaRPr lang="en-IN" dirty="0"/>
          </a:p>
        </p:txBody>
      </p:sp>
    </p:spTree>
    <p:extLst>
      <p:ext uri="{BB962C8B-B14F-4D97-AF65-F5344CB8AC3E}">
        <p14:creationId xmlns:p14="http://schemas.microsoft.com/office/powerpoint/2010/main" val="37819518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422"/>
            <a:ext cx="10515600" cy="5597541"/>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Progeny testing is a technique generally used for males because they are responsible for more progenies in their lifetime than any one female.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Use of progeny test is not a very practical preposition to establish the breeding value of females, since the number of offspring per female is small. When the individual produces sufficiently large number of offspring, the individual has already completed its productive life and the need for selection will be already over.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It is very important that all of the progeny and not just a selected sample of the progeny be included in the progeny test appraisal.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1970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925"/>
            <a:ext cx="10515600" cy="5851038"/>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Omitting the poor progeny is unfair and misleading because, similar poor progenies are just as likely to be produced among the next group of progeny.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Progeny testing may be used in selection of traits expressed in both traits. When heritability is low, fewer progenies are required to make the progeny test.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However the accuracy of progeny test is reduced when there is an environmental correlation among progenies due to non-genetic factors. This situation arises when several progeny tested sires are being compared, but their progeny had been tested at different locations. </a:t>
            </a:r>
          </a:p>
          <a:p>
            <a:endParaRPr lang="en-IN" dirty="0"/>
          </a:p>
        </p:txBody>
      </p:sp>
    </p:spTree>
    <p:extLst>
      <p:ext uri="{BB962C8B-B14F-4D97-AF65-F5344CB8AC3E}">
        <p14:creationId xmlns:p14="http://schemas.microsoft.com/office/powerpoint/2010/main" val="20967733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4566"/>
            <a:ext cx="10515600" cy="5742397"/>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Feeding and management also influences the progeny group differences. These will reduce the accuracy of progeny testing. Progeny testing are conducted to compare the performance of progeny of two or more parents.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Usually sires rather than dams are progeny tested because generally sires produce more progeny in a given season or year.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464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USE OF PROGENY TESTING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pPr marL="0" indent="0" algn="just">
              <a:buNone/>
            </a:pPr>
            <a:r>
              <a:rPr lang="en-IN" b="1" dirty="0" smtClean="0">
                <a:latin typeface="Times New Roman" panose="02020603050405020304" pitchFamily="18" charset="0"/>
                <a:cs typeface="Times New Roman" panose="02020603050405020304" pitchFamily="18" charset="0"/>
              </a:rPr>
              <a:t>Use of progeny test depends upon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Accuracy </a:t>
            </a:r>
            <a:r>
              <a:rPr lang="en-IN" dirty="0">
                <a:latin typeface="Times New Roman" panose="02020603050405020304" pitchFamily="18" charset="0"/>
                <a:cs typeface="Times New Roman" panose="02020603050405020304" pitchFamily="18" charset="0"/>
              </a:rPr>
              <a:t>of the test.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number of sires to be tested during specified period of time. </a:t>
            </a:r>
          </a:p>
          <a:p>
            <a:pPr algn="just"/>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greater accuracy greater numbers of offspring are needed. If more number of offspring has to be produced, then large numbers of females have to be mated, thereby reducing the number of bulls tested. </a:t>
            </a:r>
          </a:p>
          <a:p>
            <a:endParaRPr lang="en-IN" dirty="0"/>
          </a:p>
        </p:txBody>
      </p:sp>
    </p:spTree>
    <p:extLst>
      <p:ext uri="{BB962C8B-B14F-4D97-AF65-F5344CB8AC3E}">
        <p14:creationId xmlns:p14="http://schemas.microsoft.com/office/powerpoint/2010/main" val="8538889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0246"/>
            <a:ext cx="10515600" cy="5796717"/>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Progeny testing is carried out based on the assumption that most of the inheritance in the livestock is due to additive genetic effects. </a:t>
            </a:r>
          </a:p>
          <a:p>
            <a:pPr algn="just"/>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there are sizeable dominant and </a:t>
            </a:r>
            <a:r>
              <a:rPr lang="en-IN" dirty="0" err="1">
                <a:latin typeface="Times New Roman" panose="02020603050405020304" pitchFamily="18" charset="0"/>
                <a:cs typeface="Times New Roman" panose="02020603050405020304" pitchFamily="18" charset="0"/>
              </a:rPr>
              <a:t>epistatic</a:t>
            </a:r>
            <a:r>
              <a:rPr lang="en-IN" dirty="0">
                <a:latin typeface="Times New Roman" panose="02020603050405020304" pitchFamily="18" charset="0"/>
                <a:cs typeface="Times New Roman" panose="02020603050405020304" pitchFamily="18" charset="0"/>
              </a:rPr>
              <a:t> effects, then the following to be accounted i.e. whether the offspring’s performance is due to additive genetic effects alone or is due to dominant and </a:t>
            </a:r>
            <a:r>
              <a:rPr lang="en-IN" dirty="0" err="1">
                <a:latin typeface="Times New Roman" panose="02020603050405020304" pitchFamily="18" charset="0"/>
                <a:cs typeface="Times New Roman" panose="02020603050405020304" pitchFamily="18" charset="0"/>
              </a:rPr>
              <a:t>epistatic</a:t>
            </a:r>
            <a:r>
              <a:rPr lang="en-IN" dirty="0">
                <a:latin typeface="Times New Roman" panose="02020603050405020304" pitchFamily="18" charset="0"/>
                <a:cs typeface="Times New Roman" panose="02020603050405020304" pitchFamily="18" charset="0"/>
              </a:rPr>
              <a:t> effects.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49446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0123"/>
            <a:ext cx="10515600" cy="5986840"/>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If some offspring of a male mated to certain set of females, perform better than offspring of the same male mated to another set of females. Then a male and female that produce better averages in the offspring will be chosen to exploit dominant and </a:t>
            </a:r>
            <a:r>
              <a:rPr lang="en-IN" dirty="0" err="1">
                <a:latin typeface="Times New Roman" panose="02020603050405020304" pitchFamily="18" charset="0"/>
                <a:cs typeface="Times New Roman" panose="02020603050405020304" pitchFamily="18" charset="0"/>
              </a:rPr>
              <a:t>epistatic</a:t>
            </a:r>
            <a:r>
              <a:rPr lang="en-IN" dirty="0">
                <a:latin typeface="Times New Roman" panose="02020603050405020304" pitchFamily="18" charset="0"/>
                <a:cs typeface="Times New Roman" panose="02020603050405020304" pitchFamily="18" charset="0"/>
              </a:rPr>
              <a:t> effects over and above additive effects.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 livestock breeding, progeny test based on more than five unselected offspring usually reduces the chances of error considerably. With traits having very low heritability, large number of offspring (10 or more) has to be used to get a reliable progeny test.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21921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8764"/>
            <a:ext cx="10515600" cy="5878199"/>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The rapid acceptance of artificial insemination and the advancement of techniques for the freezing and storage of bovine semen have greatly extended the use of outstanding progeny tested sires. </a:t>
            </a:r>
          </a:p>
          <a:p>
            <a:pPr marL="0" indent="0" algn="just">
              <a:buNone/>
            </a:pPr>
            <a:r>
              <a:rPr lang="en-IN" b="1" dirty="0">
                <a:latin typeface="Times New Roman" panose="02020603050405020304" pitchFamily="18" charset="0"/>
                <a:cs typeface="Times New Roman" panose="02020603050405020304" pitchFamily="18" charset="0"/>
              </a:rPr>
              <a:t>Points to be considered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Test as many as sires possible (5 to 10 would be minimal)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Make sure that dams are mated to sires at random, within age group is possible.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Produce as many progeny per sire as possible (10 to 15 progenies of either sex for growth traits but up to 300 to 400 progeny is required for traits like calving difficulty and fertility).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84442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620"/>
            <a:ext cx="10515600" cy="5733343"/>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No progeny should be culled until the end of the test.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Offspring that are being tested are not a select group.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Performance of an adequate sample of an animal’s progeny under normal environmental conditions will give a true indication of its genotype than any knowledge of individuality or pedigree.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2568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a:latin typeface="Times New Roman" panose="02020603050405020304" pitchFamily="18" charset="0"/>
                <a:cs typeface="Times New Roman" panose="02020603050405020304" pitchFamily="18" charset="0"/>
              </a:rPr>
              <a:t>PRECAUTIONS FOR PROGENY TESTING </a:t>
            </a:r>
            <a:r>
              <a:rPr lang="en-IN" sz="4000"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pPr algn="just"/>
            <a:r>
              <a:rPr lang="en-IN" b="1" dirty="0">
                <a:latin typeface="Times New Roman" panose="02020603050405020304" pitchFamily="18" charset="0"/>
                <a:cs typeface="Times New Roman" panose="02020603050405020304" pitchFamily="18" charset="0"/>
              </a:rPr>
              <a:t>Precautions to be taken to make progeny tests more accurate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Dams mated to all sires on a given progeny test should be selected randomly.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Feed all animals the same ration and in same manner to avoid bias.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Compare different parental groups raised in as nearly the same environment as possible.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Compare the parent groups born during the same year or same season of the year when possible. </a:t>
            </a:r>
          </a:p>
          <a:p>
            <a:endParaRPr lang="en-IN" dirty="0"/>
          </a:p>
        </p:txBody>
      </p:sp>
    </p:spTree>
    <p:extLst>
      <p:ext uri="{BB962C8B-B14F-4D97-AF65-F5344CB8AC3E}">
        <p14:creationId xmlns:p14="http://schemas.microsoft.com/office/powerpoint/2010/main" val="147342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1325563"/>
          </a:xfrm>
        </p:spPr>
        <p:txBody>
          <a:bodyPr>
            <a:normAutofit/>
          </a:bodyPr>
          <a:lstStyle/>
          <a:p>
            <a:pPr algn="ctr"/>
            <a:r>
              <a:rPr lang="en-IN" b="1" dirty="0">
                <a:latin typeface="Times New Roman" panose="02020603050405020304" pitchFamily="18" charset="0"/>
                <a:cs typeface="Times New Roman" panose="02020603050405020304" pitchFamily="18" charset="0"/>
              </a:rPr>
              <a:t>Production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1317625"/>
            <a:ext cx="10515600" cy="4351338"/>
          </a:xfrm>
        </p:spPr>
        <p:txBody>
          <a:bodyPr>
            <a:normAutofit/>
          </a:bodyPr>
          <a:lstStyle/>
          <a:p>
            <a:pPr algn="just"/>
            <a:r>
              <a:rPr lang="en-IN" dirty="0" smtClean="0">
                <a:latin typeface="Times New Roman" panose="02020603050405020304" pitchFamily="18" charset="0"/>
                <a:cs typeface="Times New Roman" panose="02020603050405020304" pitchFamily="18" charset="0"/>
              </a:rPr>
              <a:t>This </a:t>
            </a:r>
            <a:r>
              <a:rPr lang="en-IN" dirty="0">
                <a:latin typeface="Times New Roman" panose="02020603050405020304" pitchFamily="18" charset="0"/>
                <a:cs typeface="Times New Roman" panose="02020603050405020304" pitchFamily="18" charset="0"/>
              </a:rPr>
              <a:t>needs accurate production records for all animals under selection. But the actual records available are varying when comparable with one another. E.g. In dairy cattle milk production in lactation is significantly correlated with lactation period and age of the cow. Dairy cows gradually increase their yield till 6th or 7th lactation and then decline. </a:t>
            </a:r>
            <a:endParaRPr lang="en-IN"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Similarly in sows, they produce more piglets than gilts, do owing to an age effect on fertility. Hence, it is necessary to standardize all the records to a uniform comparable basis. E.g. In cows – milk production should be adjusted to 305 days, 6 years and 4% fat.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3480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0780"/>
            <a:ext cx="10515600" cy="5706183"/>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Include all healthy progeny of a particular parent in the test, if possible whether they are inferior or superior. This tends to average the Mendelian and environmental errors for each sire group.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Pens should be rotated among progeny groups to reduce the pen effects.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Larger the number of progeny tested per parent, within limits, the more accurate the estimate of that parent’s probable breeding value.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Errors like effects of year, season and location should be eliminated as far as possible.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03714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3085"/>
            <a:ext cx="10515600" cy="5823878"/>
          </a:xfrm>
        </p:spPr>
        <p:txBody>
          <a:bodyPr/>
          <a:lstStyle/>
          <a:p>
            <a:pPr marL="0" indent="0" algn="just">
              <a:buNone/>
            </a:pPr>
            <a:r>
              <a:rPr lang="en-IN" dirty="0">
                <a:latin typeface="Times New Roman" panose="02020603050405020304" pitchFamily="18" charset="0"/>
                <a:cs typeface="Times New Roman" panose="02020603050405020304" pitchFamily="18" charset="0"/>
              </a:rPr>
              <a:t>The accuracy of selection that is the correlation of the genotype of the parent with the average genotype of its progeny may be calculated as: </a:t>
            </a:r>
          </a:p>
          <a:p>
            <a:pPr marL="0" indent="0" algn="just">
              <a:buNone/>
            </a:pPr>
            <a:r>
              <a:rPr lang="pt-BR" b="1" dirty="0">
                <a:latin typeface="Times New Roman" panose="02020603050405020304" pitchFamily="18" charset="0"/>
                <a:cs typeface="Times New Roman" panose="02020603050405020304" pitchFamily="18" charset="0"/>
              </a:rPr>
              <a:t>PBV = h / 2 </a:t>
            </a:r>
            <a:r>
              <a:rPr lang="pt-BR" dirty="0">
                <a:latin typeface="Times New Roman" panose="02020603050405020304" pitchFamily="18" charset="0"/>
                <a:cs typeface="Times New Roman" panose="02020603050405020304" pitchFamily="18" charset="0"/>
              </a:rPr>
              <a:t> </a:t>
            </a:r>
            <a:r>
              <a:rPr lang="pt-BR" b="1" dirty="0">
                <a:latin typeface="Times New Roman" panose="02020603050405020304" pitchFamily="18" charset="0"/>
                <a:cs typeface="Times New Roman" panose="02020603050405020304" pitchFamily="18" charset="0"/>
              </a:rPr>
              <a:t>n /1 + (n-1) t </a:t>
            </a:r>
            <a:endParaRPr lang="pt-BR" dirty="0">
              <a:latin typeface="Times New Roman" panose="02020603050405020304" pitchFamily="18" charset="0"/>
              <a:cs typeface="Times New Roman" panose="02020603050405020304" pitchFamily="18" charset="0"/>
            </a:endParaRPr>
          </a:p>
          <a:p>
            <a:pPr marL="0" indent="0" algn="just">
              <a:buNone/>
            </a:pPr>
            <a:r>
              <a:rPr lang="en-IN" dirty="0">
                <a:latin typeface="Times New Roman" panose="02020603050405020304" pitchFamily="18" charset="0"/>
                <a:cs typeface="Times New Roman" panose="02020603050405020304" pitchFamily="18" charset="0"/>
              </a:rPr>
              <a:t>Where, </a:t>
            </a:r>
          </a:p>
          <a:p>
            <a:pPr marL="0" indent="0" algn="just">
              <a:buNone/>
            </a:pPr>
            <a:r>
              <a:rPr lang="en-IN" dirty="0">
                <a:latin typeface="Times New Roman" panose="02020603050405020304" pitchFamily="18" charset="0"/>
                <a:cs typeface="Times New Roman" panose="02020603050405020304" pitchFamily="18" charset="0"/>
              </a:rPr>
              <a:t>h – square root of heritability </a:t>
            </a:r>
          </a:p>
          <a:p>
            <a:pPr marL="0" indent="0" algn="just">
              <a:buNone/>
            </a:pPr>
            <a:r>
              <a:rPr lang="en-IN" dirty="0">
                <a:latin typeface="Times New Roman" panose="02020603050405020304" pitchFamily="18" charset="0"/>
                <a:cs typeface="Times New Roman" panose="02020603050405020304" pitchFamily="18" charset="0"/>
              </a:rPr>
              <a:t>n – number of progeny per parent used in the average </a:t>
            </a:r>
          </a:p>
          <a:p>
            <a:pPr marL="0" indent="0" algn="just">
              <a:buNone/>
            </a:pPr>
            <a:r>
              <a:rPr lang="en-IN" dirty="0">
                <a:latin typeface="Times New Roman" panose="02020603050405020304" pitchFamily="18" charset="0"/>
                <a:cs typeface="Times New Roman" panose="02020603050405020304" pitchFamily="18" charset="0"/>
              </a:rPr>
              <a:t>t – ¼ h2 if progeny group is composed of half sibs and there is no environmental correlations between sibs. </a:t>
            </a:r>
          </a:p>
        </p:txBody>
      </p:sp>
    </p:spTree>
    <p:extLst>
      <p:ext uri="{BB962C8B-B14F-4D97-AF65-F5344CB8AC3E}">
        <p14:creationId xmlns:p14="http://schemas.microsoft.com/office/powerpoint/2010/main" val="5064480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9834"/>
            <a:ext cx="10515600" cy="5697129"/>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Testing of progeny at several locations using artificial insemination and adoption of comparison of performance with contemporary animals can increase the accuracy.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9438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b="1" dirty="0">
                <a:latin typeface="Times New Roman" panose="02020603050405020304" pitchFamily="18" charset="0"/>
                <a:cs typeface="Times New Roman" panose="02020603050405020304" pitchFamily="18" charset="0"/>
              </a:rPr>
              <a:t>ADVANTAGE AND LIMITATIONS OF PROGENY TESTING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pPr marL="0" indent="0" algn="just">
              <a:buNone/>
            </a:pPr>
            <a:r>
              <a:rPr lang="en-IN" b="1" dirty="0">
                <a:latin typeface="Times New Roman" panose="02020603050405020304" pitchFamily="18" charset="0"/>
                <a:cs typeface="Times New Roman" panose="02020603050405020304" pitchFamily="18" charset="0"/>
              </a:rPr>
              <a:t>Advantages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selecting sex limited traits.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selecting traits require sacrifice of the animal (carcass traits)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selecting traits expressed late in life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traits having low heritability value. </a:t>
            </a:r>
          </a:p>
          <a:p>
            <a:pPr algn="just"/>
            <a:r>
              <a:rPr lang="en-IN" dirty="0" smtClean="0">
                <a:latin typeface="Times New Roman" panose="02020603050405020304" pitchFamily="18" charset="0"/>
                <a:cs typeface="Times New Roman" panose="02020603050405020304" pitchFamily="18" charset="0"/>
              </a:rPr>
              <a:t>For </a:t>
            </a:r>
            <a:r>
              <a:rPr lang="en-IN" dirty="0">
                <a:latin typeface="Times New Roman" panose="02020603050405020304" pitchFamily="18" charset="0"/>
                <a:cs typeface="Times New Roman" panose="02020603050405020304" pitchFamily="18" charset="0"/>
              </a:rPr>
              <a:t>selection of animals that nick or combine well.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testing animals for recessive traits. </a:t>
            </a:r>
          </a:p>
          <a:p>
            <a:endParaRPr lang="en-IN" dirty="0"/>
          </a:p>
        </p:txBody>
      </p:sp>
    </p:spTree>
    <p:extLst>
      <p:ext uri="{BB962C8B-B14F-4D97-AF65-F5344CB8AC3E}">
        <p14:creationId xmlns:p14="http://schemas.microsoft.com/office/powerpoint/2010/main" val="1117296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1727"/>
            <a:ext cx="10515600" cy="5715236"/>
          </a:xfrm>
        </p:spPr>
        <p:txBody>
          <a:bodyPr>
            <a:normAutofit/>
          </a:bodyPr>
          <a:lstStyle/>
          <a:p>
            <a:pPr marL="0" indent="0" algn="just">
              <a:buNone/>
            </a:pPr>
            <a:r>
              <a:rPr lang="en-IN" b="1" dirty="0">
                <a:latin typeface="Times New Roman" panose="02020603050405020304" pitchFamily="18" charset="0"/>
                <a:cs typeface="Times New Roman" panose="02020603050405020304" pitchFamily="18" charset="0"/>
              </a:rPr>
              <a:t>Limitations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More number of animals must be progeny tested. </a:t>
            </a:r>
          </a:p>
          <a:p>
            <a:pPr algn="just"/>
            <a:r>
              <a:rPr lang="en-IN" dirty="0" smtClean="0">
                <a:latin typeface="Times New Roman" panose="02020603050405020304" pitchFamily="18" charset="0"/>
                <a:cs typeface="Times New Roman" panose="02020603050405020304" pitchFamily="18" charset="0"/>
              </a:rPr>
              <a:t>It </a:t>
            </a:r>
            <a:r>
              <a:rPr lang="en-IN" dirty="0">
                <a:latin typeface="Times New Roman" panose="02020603050405020304" pitchFamily="18" charset="0"/>
                <a:cs typeface="Times New Roman" panose="02020603050405020304" pitchFamily="18" charset="0"/>
              </a:rPr>
              <a:t>prolongs the generation interval. Hence it is time consuming and expensive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Use of superior animals extensively once they have been located and errors due to environment that are not standard for the progeny are more serious limitations.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Sires can be selected only when the progenies come for production and by the time the sire may become old and useless. Therefore, the annual rate of genetic gain is lowered.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Hence it is time consuming and expensive </a:t>
            </a:r>
          </a:p>
          <a:p>
            <a:endParaRPr lang="en-IN" dirty="0"/>
          </a:p>
        </p:txBody>
      </p:sp>
    </p:spTree>
    <p:extLst>
      <p:ext uri="{BB962C8B-B14F-4D97-AF65-F5344CB8AC3E}">
        <p14:creationId xmlns:p14="http://schemas.microsoft.com/office/powerpoint/2010/main" val="34037616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9834"/>
            <a:ext cx="10515600" cy="5697129"/>
          </a:xfrm>
        </p:spPr>
        <p:txBody>
          <a:bodyPr/>
          <a:lstStyle/>
          <a:p>
            <a:pPr marL="0" indent="0" algn="just">
              <a:buNone/>
            </a:pPr>
            <a:r>
              <a:rPr lang="en-IN" dirty="0">
                <a:latin typeface="Times New Roman" panose="02020603050405020304" pitchFamily="18" charset="0"/>
                <a:cs typeface="Times New Roman" panose="02020603050405020304" pitchFamily="18" charset="0"/>
              </a:rPr>
              <a:t>In conclusion, Progeny testing is estimating the breeding value of a sire based on the average performance of its offspring. Each offspring receives a sample half of genes from the sire. Therefore, the performance of large number of daughters will indicate the breeding value of sire on progeny testing. Progeny testing is usually conducted for males as more number of progenies can be produced for males and also proven bulls can be extensively used for production of more number of progenies. The primary selection of the bulls is based on the sibs’ average. The bulls with highest averages are selected and included in the progeny testing. Then the bulls are used on many females to produce many progenies. </a:t>
            </a:r>
          </a:p>
        </p:txBody>
      </p:sp>
    </p:spTree>
    <p:extLst>
      <p:ext uri="{BB962C8B-B14F-4D97-AF65-F5344CB8AC3E}">
        <p14:creationId xmlns:p14="http://schemas.microsoft.com/office/powerpoint/2010/main" val="2143073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3331"/>
            <a:ext cx="10515600" cy="5443632"/>
          </a:xfrm>
        </p:spPr>
        <p:txBody>
          <a:bodyPr/>
          <a:lstStyle/>
          <a:p>
            <a:pPr marL="0" indent="0" algn="just">
              <a:buNone/>
            </a:pPr>
            <a:r>
              <a:rPr lang="en-IN" dirty="0">
                <a:latin typeface="Times New Roman" panose="02020603050405020304" pitchFamily="18" charset="0"/>
                <a:cs typeface="Times New Roman" panose="02020603050405020304" pitchFamily="18" charset="0"/>
              </a:rPr>
              <a:t>The performances of progenies are then studied to estimate the breeding value of each bull. It is the best way of determining the genetic makeup of an individual. The genetic principle behind progeny testing is that the more the number of progeny are tested the greater the accuracy of assessment of the parents, since the errors in sampling are reduced. </a:t>
            </a:r>
          </a:p>
        </p:txBody>
      </p:sp>
    </p:spTree>
    <p:extLst>
      <p:ext uri="{BB962C8B-B14F-4D97-AF65-F5344CB8AC3E}">
        <p14:creationId xmlns:p14="http://schemas.microsoft.com/office/powerpoint/2010/main" val="181812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4277" y="253497"/>
            <a:ext cx="10629523" cy="5923466"/>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Similarly in sows all furrowing records should be adjusted to an equal gilt basis by correction factors. Then only the figures will be comparable.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Average </a:t>
            </a:r>
            <a:r>
              <a:rPr lang="en-IN" dirty="0">
                <a:latin typeface="Times New Roman" panose="02020603050405020304" pitchFamily="18" charset="0"/>
                <a:cs typeface="Times New Roman" panose="02020603050405020304" pitchFamily="18" charset="0"/>
              </a:rPr>
              <a:t>of many records will reduce the environmental variations in production. While using record all the available record should be used and not the selected ones.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No </a:t>
            </a:r>
            <a:r>
              <a:rPr lang="en-IN" dirty="0">
                <a:latin typeface="Times New Roman" panose="02020603050405020304" pitchFamily="18" charset="0"/>
                <a:cs typeface="Times New Roman" panose="02020603050405020304" pitchFamily="18" charset="0"/>
              </a:rPr>
              <a:t>records should be omitted except when circumstances are so definite that no doubt exists e.g. Foot and mouth disease, abortion etc.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A </a:t>
            </a:r>
            <a:r>
              <a:rPr lang="en-IN" dirty="0">
                <a:latin typeface="Times New Roman" panose="02020603050405020304" pitchFamily="18" charset="0"/>
                <a:cs typeface="Times New Roman" panose="02020603050405020304" pitchFamily="18" charset="0"/>
              </a:rPr>
              <a:t>poor setback in health should not be omitted as in itself is an indicator of poor genetic constitution and conducive for high production. Incomplete record should not be considered.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948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636" y="153909"/>
            <a:ext cx="10738164" cy="6023054"/>
          </a:xfrm>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Constitution, longevity, disease resistance, adaptation to climate is the other factors that should be considered in production and selection. </a:t>
            </a:r>
          </a:p>
          <a:p>
            <a:pPr marL="0" indent="0" algn="just">
              <a:buNone/>
            </a:pPr>
            <a:r>
              <a:rPr lang="en-IN" b="1" dirty="0">
                <a:latin typeface="Times New Roman" panose="02020603050405020304" pitchFamily="18" charset="0"/>
                <a:cs typeface="Times New Roman" panose="02020603050405020304" pitchFamily="18" charset="0"/>
              </a:rPr>
              <a:t>Selection for qualitative traits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Here the animals are kept or rejected for breeding purpose on the basis of its own </a:t>
            </a:r>
            <a:r>
              <a:rPr lang="en-IN" dirty="0" smtClean="0">
                <a:latin typeface="Times New Roman" panose="02020603050405020304" pitchFamily="18" charset="0"/>
                <a:cs typeface="Times New Roman" panose="02020603050405020304" pitchFamily="18" charset="0"/>
              </a:rPr>
              <a:t>phenotype </a:t>
            </a:r>
            <a:r>
              <a:rPr lang="en-IN" dirty="0">
                <a:latin typeface="Times New Roman" panose="02020603050405020304" pitchFamily="18" charset="0"/>
                <a:cs typeface="Times New Roman" panose="02020603050405020304" pitchFamily="18" charset="0"/>
              </a:rPr>
              <a:t>for that particular trait.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progress made in selection depends on how closely genotype is correlated with phenotype.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Phenotype </a:t>
            </a:r>
            <a:r>
              <a:rPr lang="en-IN" dirty="0">
                <a:latin typeface="Times New Roman" panose="02020603050405020304" pitchFamily="18" charset="0"/>
                <a:cs typeface="Times New Roman" panose="02020603050405020304" pitchFamily="18" charset="0"/>
              </a:rPr>
              <a:t>of the individuals is often used to estimate the breeding value for qualitative traits such as colour and horned or polled conditions.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Selection </a:t>
            </a:r>
            <a:r>
              <a:rPr lang="en-IN" dirty="0">
                <a:latin typeface="Times New Roman" panose="02020603050405020304" pitchFamily="18" charset="0"/>
                <a:cs typeface="Times New Roman" panose="02020603050405020304" pitchFamily="18" charset="0"/>
              </a:rPr>
              <a:t>for such traits based on mass or phenotype is more effective than others.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232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758" y="135802"/>
            <a:ext cx="10548042" cy="6041161"/>
          </a:xfrm>
        </p:spPr>
        <p:txBody>
          <a:bodyPr/>
          <a:lstStyle/>
          <a:p>
            <a:endParaRPr lang="en-IN" dirty="0"/>
          </a:p>
          <a:p>
            <a:pPr algn="just"/>
            <a:r>
              <a:rPr lang="en-IN" dirty="0">
                <a:latin typeface="Times New Roman" panose="02020603050405020304" pitchFamily="18" charset="0"/>
                <a:cs typeface="Times New Roman" panose="02020603050405020304" pitchFamily="18" charset="0"/>
              </a:rPr>
              <a:t>For e.g. In Angus cattle the coat colour Red (</a:t>
            </a:r>
            <a:r>
              <a:rPr lang="en-IN" dirty="0" err="1">
                <a:latin typeface="Times New Roman" panose="02020603050405020304" pitchFamily="18" charset="0"/>
                <a:cs typeface="Times New Roman" panose="02020603050405020304" pitchFamily="18" charset="0"/>
              </a:rPr>
              <a:t>rr</a:t>
            </a:r>
            <a:r>
              <a:rPr lang="en-IN" dirty="0">
                <a:latin typeface="Times New Roman" panose="02020603050405020304" pitchFamily="18" charset="0"/>
                <a:cs typeface="Times New Roman" panose="02020603050405020304" pitchFamily="18" charset="0"/>
              </a:rPr>
              <a:t>) is recessive to dominant black (BB) colour. But it is practically difficult to distinguish and differentiate the genotype BB and Bb phenotypically. Thus selection on the basis of individuality will be useful but not always completely accurate. </a:t>
            </a:r>
          </a:p>
          <a:p>
            <a:endParaRPr lang="en-IN" dirty="0"/>
          </a:p>
        </p:txBody>
      </p:sp>
    </p:spTree>
    <p:extLst>
      <p:ext uri="{BB962C8B-B14F-4D97-AF65-F5344CB8AC3E}">
        <p14:creationId xmlns:p14="http://schemas.microsoft.com/office/powerpoint/2010/main" val="27340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720" y="407406"/>
            <a:ext cx="10385079" cy="5769557"/>
          </a:xfrm>
        </p:spPr>
        <p:txBody>
          <a:bodyPr>
            <a:normAutofit/>
          </a:bodyPr>
          <a:lstStyle/>
          <a:p>
            <a:pPr marL="0" indent="0" algn="just">
              <a:buNone/>
            </a:pPr>
            <a:r>
              <a:rPr lang="en-IN" b="1" dirty="0">
                <a:latin typeface="Times New Roman" panose="02020603050405020304" pitchFamily="18" charset="0"/>
                <a:cs typeface="Times New Roman" panose="02020603050405020304" pitchFamily="18" charset="0"/>
              </a:rPr>
              <a:t>Selection for quantitative traits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Quantitative traits are controlled by many genes and various environmental factors.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There </a:t>
            </a:r>
            <a:r>
              <a:rPr lang="en-IN" dirty="0">
                <a:latin typeface="Times New Roman" panose="02020603050405020304" pitchFamily="18" charset="0"/>
                <a:cs typeface="Times New Roman" panose="02020603050405020304" pitchFamily="18" charset="0"/>
              </a:rPr>
              <a:t>is no sharp distinction among the phenotypes and affected by both additive and non-additive gene action.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No </a:t>
            </a:r>
            <a:r>
              <a:rPr lang="en-IN" dirty="0">
                <a:latin typeface="Times New Roman" panose="02020603050405020304" pitchFamily="18" charset="0"/>
                <a:cs typeface="Times New Roman" panose="02020603050405020304" pitchFamily="18" charset="0"/>
              </a:rPr>
              <a:t>trait is 100% heritable, because the environment always affects the phenotype to a certain extent.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Therefore </a:t>
            </a:r>
            <a:r>
              <a:rPr lang="en-IN" dirty="0">
                <a:latin typeface="Times New Roman" panose="02020603050405020304" pitchFamily="18" charset="0"/>
                <a:cs typeface="Times New Roman" panose="02020603050405020304" pitchFamily="18" charset="0"/>
              </a:rPr>
              <a:t>phenotype of an individual for quantitative traits is not the true indicator of genotype.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phenotypic merit of the individuals for quantitative traits is determined by comparing the individual’s own phenotype with that of the average of all the individuals within a group from which it is selected and is called trait ratio. </a:t>
            </a:r>
          </a:p>
          <a:p>
            <a:pPr marL="0" indent="0">
              <a:buNone/>
            </a:pPr>
            <a:endParaRPr lang="en-IN" dirty="0"/>
          </a:p>
        </p:txBody>
      </p:sp>
    </p:spTree>
    <p:extLst>
      <p:ext uri="{BB962C8B-B14F-4D97-AF65-F5344CB8AC3E}">
        <p14:creationId xmlns:p14="http://schemas.microsoft.com/office/powerpoint/2010/main" val="2610490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4919</Words>
  <Application>Microsoft Office PowerPoint</Application>
  <PresentationFormat>Custom</PresentationFormat>
  <Paragraphs>273</Paragraphs>
  <Slides>56</Slides>
  <Notes>0</Notes>
  <HiddenSlides>0</HiddenSlides>
  <MMClips>0</MMClips>
  <ScaleCrop>false</ScaleCrop>
  <HeadingPairs>
    <vt:vector size="4" baseType="variant">
      <vt:variant>
        <vt:lpstr>Theme</vt:lpstr>
      </vt:variant>
      <vt:variant>
        <vt:i4>2</vt:i4>
      </vt:variant>
      <vt:variant>
        <vt:lpstr>Slide Titles</vt:lpstr>
      </vt:variant>
      <vt:variant>
        <vt:i4>56</vt:i4>
      </vt:variant>
    </vt:vector>
  </HeadingPairs>
  <TitlesOfParts>
    <vt:vector size="58" baseType="lpstr">
      <vt:lpstr>Office Theme</vt:lpstr>
      <vt:lpstr>1_Office Theme</vt:lpstr>
      <vt:lpstr>BIHAR ANIMAL SCIENCES UNIVERSITY, PATNA, BIHAR Bihar Veterinary College, Patna</vt:lpstr>
      <vt:lpstr>Aids to Selection</vt:lpstr>
      <vt:lpstr>TYPE  </vt:lpstr>
      <vt:lpstr>PowerPoint Presentation</vt:lpstr>
      <vt:lpstr>Production </vt:lpstr>
      <vt:lpstr>PowerPoint Presentation</vt:lpstr>
      <vt:lpstr>PowerPoint Presentation</vt:lpstr>
      <vt:lpstr>PowerPoint Presentation</vt:lpstr>
      <vt:lpstr>PowerPoint Presentation</vt:lpstr>
      <vt:lpstr>PowerPoint Presentation</vt:lpstr>
      <vt:lpstr>PROBABLE BREEDING VALUE (PBV)  </vt:lpstr>
      <vt:lpstr>PowerPoint Presentation</vt:lpstr>
      <vt:lpstr>PowerPoint Presentation</vt:lpstr>
      <vt:lpstr>PowerPoint Presentation</vt:lpstr>
      <vt:lpstr>PowerPoint Presentation</vt:lpstr>
      <vt:lpstr>FAMILY SELECTION  </vt:lpstr>
      <vt:lpstr>PowerPoint Presentation</vt:lpstr>
      <vt:lpstr>PowerPoint Presentation</vt:lpstr>
      <vt:lpstr>PowerPoint Presentation</vt:lpstr>
      <vt:lpstr>PowerPoint Presentation</vt:lpstr>
      <vt:lpstr>PowerPoint Presentation</vt:lpstr>
      <vt:lpstr>PROBABLE BREEDING VALUE  </vt:lpstr>
      <vt:lpstr>PowerPoint Presentation</vt:lpstr>
      <vt:lpstr>PowerPoint Presentation</vt:lpstr>
      <vt:lpstr>PowerPoint Presentation</vt:lpstr>
      <vt:lpstr>PowerPoint Presentation</vt:lpstr>
      <vt:lpstr>PowerPoint Presentation</vt:lpstr>
      <vt:lpstr>SELECTION BASED ON PEDIGREE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ADVANTAGE AND DISADVANTAGES OF PEDIGREE SELECTION  </vt:lpstr>
      <vt:lpstr>PowerPoint Presentation</vt:lpstr>
      <vt:lpstr>SELECTION BASED ON PROGENY TESTING  </vt:lpstr>
      <vt:lpstr>PowerPoint Presentation</vt:lpstr>
      <vt:lpstr>PowerPoint Presentation</vt:lpstr>
      <vt:lpstr>PowerPoint Presentation</vt:lpstr>
      <vt:lpstr>PowerPoint Presentation</vt:lpstr>
      <vt:lpstr>USE OF PROGENY TESTING  </vt:lpstr>
      <vt:lpstr>PowerPoint Presentation</vt:lpstr>
      <vt:lpstr>PowerPoint Presentation</vt:lpstr>
      <vt:lpstr>PowerPoint Presentation</vt:lpstr>
      <vt:lpstr>PowerPoint Presentation</vt:lpstr>
      <vt:lpstr>PRECAUTIONS FOR PROGENY TESTING  </vt:lpstr>
      <vt:lpstr>PowerPoint Presentation</vt:lpstr>
      <vt:lpstr>PowerPoint Presentation</vt:lpstr>
      <vt:lpstr>PowerPoint Presentation</vt:lpstr>
      <vt:lpstr>ADVANTAGE AND LIMITATIONS OF PROGENY TESTING  </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Selection </dc:title>
  <dc:creator>HP</dc:creator>
  <cp:lastModifiedBy>user</cp:lastModifiedBy>
  <cp:revision>87</cp:revision>
  <dcterms:created xsi:type="dcterms:W3CDTF">2019-05-10T04:06:13Z</dcterms:created>
  <dcterms:modified xsi:type="dcterms:W3CDTF">2020-04-15T05:27:13Z</dcterms:modified>
</cp:coreProperties>
</file>