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8" r:id="rId2"/>
    <p:sldId id="389" r:id="rId3"/>
    <p:sldId id="464" r:id="rId4"/>
    <p:sldId id="436" r:id="rId5"/>
    <p:sldId id="453" r:id="rId6"/>
    <p:sldId id="458" r:id="rId7"/>
    <p:sldId id="465" r:id="rId8"/>
    <p:sldId id="390" r:id="rId9"/>
    <p:sldId id="459" r:id="rId10"/>
    <p:sldId id="455" r:id="rId11"/>
    <p:sldId id="466" r:id="rId12"/>
    <p:sldId id="437" r:id="rId13"/>
    <p:sldId id="467" r:id="rId14"/>
    <p:sldId id="392" r:id="rId15"/>
    <p:sldId id="450" r:id="rId16"/>
    <p:sldId id="468" r:id="rId17"/>
    <p:sldId id="393" r:id="rId18"/>
    <p:sldId id="461" r:id="rId19"/>
    <p:sldId id="462" r:id="rId20"/>
    <p:sldId id="457" r:id="rId21"/>
    <p:sldId id="463" r:id="rId22"/>
    <p:sldId id="469" r:id="rId23"/>
    <p:sldId id="45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ABD-D019-4E07-AD6C-18C70CCDD047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80DA-D52F-4F2E-BE52-B96A63952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3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ABD-D019-4E07-AD6C-18C70CCDD047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80DA-D52F-4F2E-BE52-B96A63952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0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ABD-D019-4E07-AD6C-18C70CCDD047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80DA-D52F-4F2E-BE52-B96A63952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5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ABD-D019-4E07-AD6C-18C70CCDD047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80DA-D52F-4F2E-BE52-B96A63952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5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ABD-D019-4E07-AD6C-18C70CCDD047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80DA-D52F-4F2E-BE52-B96A63952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3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ABD-D019-4E07-AD6C-18C70CCDD047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80DA-D52F-4F2E-BE52-B96A63952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4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ABD-D019-4E07-AD6C-18C70CCDD047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80DA-D52F-4F2E-BE52-B96A63952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3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ABD-D019-4E07-AD6C-18C70CCDD047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80DA-D52F-4F2E-BE52-B96A63952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7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ABD-D019-4E07-AD6C-18C70CCDD047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80DA-D52F-4F2E-BE52-B96A63952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1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ABD-D019-4E07-AD6C-18C70CCDD047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80DA-D52F-4F2E-BE52-B96A63952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79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51ABD-D019-4E07-AD6C-18C70CCDD047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780DA-D52F-4F2E-BE52-B96A63952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8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51ABD-D019-4E07-AD6C-18C70CCDD047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780DA-D52F-4F2E-BE52-B96A63952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1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147" y="1018097"/>
            <a:ext cx="4581428" cy="570554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BIOCHEMISTY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91B91BCF-A164-4BA6-88C8-3F7E05902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2524579"/>
            <a:ext cx="608660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dirty="0">
                <a:latin typeface="Arial" charset="0"/>
              </a:rPr>
              <a:t>BINITA RANI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ASSOCIATE PROFESSOR (DAIRY CHEMISTRY)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FACULTY OF DAIRY TECHNOLOGY</a:t>
            </a:r>
          </a:p>
          <a:p>
            <a:pPr>
              <a:defRPr/>
            </a:pPr>
            <a:r>
              <a:rPr lang="en-AU" dirty="0">
                <a:latin typeface="Arial" charset="0"/>
              </a:rPr>
              <a:t>S.G.I.D.T., BVC CAMPUS,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P.O.- BVC, DIST.-PATNA-800014</a:t>
            </a:r>
            <a:endParaRPr lang="en-AU" dirty="0">
              <a:latin typeface="Arial" charset="0"/>
            </a:endParaRPr>
          </a:p>
        </p:txBody>
      </p:sp>
      <p:pic>
        <p:nvPicPr>
          <p:cNvPr id="4" name="Picture 16" descr="C:\Users\Rakesh Kumar\Downloads\IMG-20171012-WA0017.jpg">
            <a:extLst>
              <a:ext uri="{FF2B5EF4-FFF2-40B4-BE49-F238E27FC236}">
                <a16:creationId xmlns:a16="http://schemas.microsoft.com/office/drawing/2014/main" id="{FDD3A43D-3CC9-455F-980F-A1A639642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323185"/>
            <a:ext cx="1357322" cy="1472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Rakesh Kumar\Desktop\New folder (6)\BASU Official Noticeboard 20180110_000810.jpg">
            <a:extLst>
              <a:ext uri="{FF2B5EF4-FFF2-40B4-BE49-F238E27FC236}">
                <a16:creationId xmlns:a16="http://schemas.microsoft.com/office/drawing/2014/main" id="{699DE3EB-6670-4C5E-A884-0430F97749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02054" y="183161"/>
            <a:ext cx="1428760" cy="1472372"/>
          </a:xfrm>
          <a:prstGeom prst="rect">
            <a:avLst/>
          </a:prstGeom>
          <a:noFill/>
        </p:spPr>
      </p:pic>
      <p:pic>
        <p:nvPicPr>
          <p:cNvPr id="6" name="Picture 2" descr="http://www.sgidst.org.in/wp-content/uploads/2016/11/dairy_banner_002-1090x344.jpg">
            <a:extLst>
              <a:ext uri="{FF2B5EF4-FFF2-40B4-BE49-F238E27FC236}">
                <a16:creationId xmlns:a16="http://schemas.microsoft.com/office/drawing/2014/main" id="{C2468F3D-D6B8-45A0-A8C4-5409A4A8D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866" y="4010020"/>
            <a:ext cx="11291517" cy="2587332"/>
          </a:xfrm>
          <a:prstGeom prst="rect">
            <a:avLst/>
          </a:prstGeom>
          <a:noFill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6136DCE-D74E-4235-858C-3C5D9C70EE0B}"/>
              </a:ext>
            </a:extLst>
          </p:cNvPr>
          <p:cNvSpPr txBox="1">
            <a:spLocks/>
          </p:cNvSpPr>
          <p:nvPr/>
        </p:nvSpPr>
        <p:spPr>
          <a:xfrm>
            <a:off x="5430561" y="2292460"/>
            <a:ext cx="6086602" cy="5705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070C0"/>
                </a:solidFill>
              </a:rPr>
              <a:t>AMINO ACID CATABOLISM </a:t>
            </a:r>
            <a:endParaRPr lang="en-US" sz="3200" dirty="0">
              <a:latin typeface="Algerian" pitchFamily="8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84E1F8-F28E-45A8-92B0-3E1A2CE951B0}"/>
              </a:ext>
            </a:extLst>
          </p:cNvPr>
          <p:cNvSpPr/>
          <p:nvPr/>
        </p:nvSpPr>
        <p:spPr>
          <a:xfrm>
            <a:off x="3302745" y="1519231"/>
            <a:ext cx="65301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AU" sz="2400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Course No.-DTC-111,    Credit Hours – 2 (1+1)</a:t>
            </a:r>
          </a:p>
        </p:txBody>
      </p:sp>
    </p:spTree>
    <p:extLst>
      <p:ext uri="{BB962C8B-B14F-4D97-AF65-F5344CB8AC3E}">
        <p14:creationId xmlns:p14="http://schemas.microsoft.com/office/powerpoint/2010/main" val="1537246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A1776D-3091-4139-A4FC-68E2DE7201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556" y="1409753"/>
            <a:ext cx="11330549" cy="402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347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EA79924-7FB4-4169-8BBC-C50F2464C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13" y="614533"/>
            <a:ext cx="10535478" cy="470518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FE632F9-F352-41D4-A43B-C777195317A5}"/>
              </a:ext>
            </a:extLst>
          </p:cNvPr>
          <p:cNvSpPr/>
          <p:nvPr/>
        </p:nvSpPr>
        <p:spPr>
          <a:xfrm>
            <a:off x="3687564" y="5720248"/>
            <a:ext cx="47277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Examination of Transamination</a:t>
            </a:r>
            <a:endParaRPr lang="en-IN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040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63296"/>
            <a:ext cx="1208414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Glucose-alanine cycle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skeletal muscle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=&gt;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excess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amino groups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=&gt; transferred=&gt;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pyruvate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=&gt;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alanine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=&gt; enters  =&gt;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liver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=&gt; undergoes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transamination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=&gt;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pyruvate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=&gt; gluconeogenesis =&gt;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glucose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=&gt; returned =&gt;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muscles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=&gt; glycolytically degraded =&gt;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pyruvate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154116-4686-4BF3-AD0C-CFA6737B4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138" y="384313"/>
            <a:ext cx="10429461" cy="49877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4A382AF-6C51-4876-9BCC-0991DB1FD329}"/>
              </a:ext>
            </a:extLst>
          </p:cNvPr>
          <p:cNvSpPr/>
          <p:nvPr/>
        </p:nvSpPr>
        <p:spPr>
          <a:xfrm>
            <a:off x="4250980" y="5828512"/>
            <a:ext cx="34677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b="1" dirty="0">
                <a:solidFill>
                  <a:srgbClr val="0070C0"/>
                </a:solidFill>
              </a:rPr>
              <a:t>Glucose-alanine cycle </a:t>
            </a:r>
          </a:p>
        </p:txBody>
      </p:sp>
    </p:spTree>
    <p:extLst>
      <p:ext uri="{BB962C8B-B14F-4D97-AF65-F5344CB8AC3E}">
        <p14:creationId xmlns:p14="http://schemas.microsoft.com/office/powerpoint/2010/main" val="1020613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7748"/>
            <a:ext cx="1219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Oxidative deamination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•   Transamination =&gt;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does not result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=&gt; net deamination.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During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oxidative deamination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amino acid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=&gt;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keto acid (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removal of amine functional group =&gt;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ammonia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and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amine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functional group =&gt; replaced by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ketone group)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ammonia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=&gt;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urea cycle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• </a:t>
            </a:r>
            <a:r>
              <a:rPr lang="en-US" sz="3200" dirty="0">
                <a:solidFill>
                  <a:srgbClr val="FF0000"/>
                </a:solidFill>
              </a:rPr>
              <a:t>glutamate (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recipient of amino groups from many sources) =&gt; sheds it as =&gt;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ammonia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 =&gt;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excretion </a:t>
            </a:r>
          </a:p>
        </p:txBody>
      </p:sp>
    </p:spTree>
    <p:extLst>
      <p:ext uri="{BB962C8B-B14F-4D97-AF65-F5344CB8AC3E}">
        <p14:creationId xmlns:p14="http://schemas.microsoft.com/office/powerpoint/2010/main" val="3101367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4D9EC8-0C9F-49AA-9A1A-3AA7B86EFEB9}"/>
              </a:ext>
            </a:extLst>
          </p:cNvPr>
          <p:cNvSpPr/>
          <p:nvPr/>
        </p:nvSpPr>
        <p:spPr>
          <a:xfrm>
            <a:off x="463826" y="479816"/>
            <a:ext cx="112643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FF0000"/>
                </a:solidFill>
              </a:rPr>
              <a:t>a- ketoglutarate </a:t>
            </a:r>
            <a:r>
              <a:rPr lang="en-US" sz="3200" dirty="0">
                <a:solidFill>
                  <a:prstClr val="black"/>
                </a:solidFill>
              </a:rPr>
              <a:t>=&gt; recycle as  </a:t>
            </a:r>
            <a:r>
              <a:rPr lang="en-US" sz="3200" dirty="0">
                <a:solidFill>
                  <a:srgbClr val="FF0000"/>
                </a:solidFill>
              </a:rPr>
              <a:t>nitrogen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acceptor </a:t>
            </a:r>
            <a:r>
              <a:rPr lang="en-US" sz="3200" dirty="0">
                <a:solidFill>
                  <a:prstClr val="black"/>
                </a:solidFill>
              </a:rPr>
              <a:t>=&gt; </a:t>
            </a:r>
            <a:r>
              <a:rPr lang="en-US" sz="3200" dirty="0">
                <a:solidFill>
                  <a:srgbClr val="FF0000"/>
                </a:solidFill>
              </a:rPr>
              <a:t>enter TCA cycle </a:t>
            </a:r>
            <a:r>
              <a:rPr lang="en-US" sz="3200" dirty="0">
                <a:solidFill>
                  <a:prstClr val="black"/>
                </a:solidFill>
              </a:rPr>
              <a:t> or serve as =&gt; </a:t>
            </a:r>
            <a:r>
              <a:rPr lang="en-US" sz="3200" dirty="0">
                <a:solidFill>
                  <a:srgbClr val="FF0000"/>
                </a:solidFill>
              </a:rPr>
              <a:t>precursor  =&gt; gluconeogenesis</a:t>
            </a:r>
          </a:p>
          <a:p>
            <a:pPr lvl="0">
              <a:defRPr/>
            </a:pPr>
            <a:endParaRPr lang="en-US" sz="3200" dirty="0">
              <a:solidFill>
                <a:srgbClr val="FF0000"/>
              </a:solidFill>
            </a:endParaRPr>
          </a:p>
          <a:p>
            <a:pPr lvl="0">
              <a:defRPr/>
            </a:pPr>
            <a:r>
              <a:rPr lang="en-US" sz="3200" dirty="0">
                <a:solidFill>
                  <a:prstClr val="black"/>
                </a:solidFill>
              </a:rPr>
              <a:t>•  </a:t>
            </a:r>
            <a:r>
              <a:rPr lang="en-US" sz="3200" dirty="0">
                <a:solidFill>
                  <a:srgbClr val="FF0000"/>
                </a:solidFill>
              </a:rPr>
              <a:t> Deamination </a:t>
            </a:r>
            <a:r>
              <a:rPr lang="en-US" sz="3200" dirty="0">
                <a:solidFill>
                  <a:prstClr val="black"/>
                </a:solidFill>
              </a:rPr>
              <a:t>occurs through </a:t>
            </a:r>
            <a:r>
              <a:rPr lang="en-US" sz="3200" b="1" dirty="0">
                <a:solidFill>
                  <a:srgbClr val="FF0000"/>
                </a:solidFill>
              </a:rPr>
              <a:t>oxidative deamination of glutamate </a:t>
            </a:r>
            <a:r>
              <a:rPr lang="en-US" sz="3200" dirty="0">
                <a:solidFill>
                  <a:prstClr val="black"/>
                </a:solidFill>
              </a:rPr>
              <a:t>by</a:t>
            </a:r>
            <a:r>
              <a:rPr lang="en-US" sz="3200" dirty="0">
                <a:solidFill>
                  <a:srgbClr val="FF0000"/>
                </a:solidFill>
              </a:rPr>
              <a:t>   </a:t>
            </a:r>
            <a:r>
              <a:rPr lang="en-US" sz="3200" b="1" dirty="0">
                <a:solidFill>
                  <a:srgbClr val="FF0000"/>
                </a:solidFill>
              </a:rPr>
              <a:t>glutamate dehydrogenase </a:t>
            </a:r>
          </a:p>
          <a:p>
            <a:pPr lvl="0">
              <a:defRPr/>
            </a:pPr>
            <a:r>
              <a:rPr lang="en-US" sz="3200" b="1" dirty="0">
                <a:solidFill>
                  <a:prstClr val="black"/>
                </a:solidFill>
              </a:rPr>
              <a:t> 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FF0000"/>
                </a:solidFill>
              </a:rPr>
              <a:t>glutamate dehydrogenase </a:t>
            </a:r>
            <a:r>
              <a:rPr lang="en-US" sz="3200" dirty="0">
                <a:solidFill>
                  <a:prstClr val="black"/>
                </a:solidFill>
              </a:rPr>
              <a:t>is allosterically </a:t>
            </a:r>
            <a:r>
              <a:rPr lang="en-US" sz="3200" b="1" dirty="0">
                <a:solidFill>
                  <a:srgbClr val="FF0000"/>
                </a:solidFill>
              </a:rPr>
              <a:t>inhibited by </a:t>
            </a:r>
            <a:r>
              <a:rPr lang="en-US" sz="3200" dirty="0">
                <a:solidFill>
                  <a:srgbClr val="FF0000"/>
                </a:solidFill>
              </a:rPr>
              <a:t>GTP and NADH </a:t>
            </a:r>
            <a:r>
              <a:rPr lang="en-US" sz="3200" dirty="0">
                <a:solidFill>
                  <a:prstClr val="black"/>
                </a:solidFill>
              </a:rPr>
              <a:t>and </a:t>
            </a:r>
            <a:r>
              <a:rPr lang="en-US" sz="3200" b="1" dirty="0">
                <a:solidFill>
                  <a:srgbClr val="FF0000"/>
                </a:solidFill>
              </a:rPr>
              <a:t>activated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by ADP and NAD+.</a:t>
            </a:r>
          </a:p>
          <a:p>
            <a:pPr lvl="0">
              <a:defRPr/>
            </a:pPr>
            <a:endParaRPr lang="en-US" sz="3200" dirty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The reaction  requires an </a:t>
            </a:r>
            <a:r>
              <a:rPr lang="en-US" sz="3200" b="1" dirty="0">
                <a:solidFill>
                  <a:srgbClr val="00B050"/>
                </a:solidFill>
              </a:rPr>
              <a:t>oxidizing agent </a:t>
            </a:r>
            <a:r>
              <a:rPr lang="en-US" sz="3200" dirty="0">
                <a:solidFill>
                  <a:prstClr val="black"/>
                </a:solidFill>
              </a:rPr>
              <a:t>NAD+ or NADP+.</a:t>
            </a:r>
          </a:p>
          <a:p>
            <a:pPr lvl="0">
              <a:defRPr/>
            </a:pPr>
            <a:r>
              <a:rPr lang="en-US" sz="3200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0542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359C8BB-C9DF-4508-A374-C6DBE07A6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139" y="463826"/>
            <a:ext cx="10363200" cy="551290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D2CACE5-0927-4B78-A9BE-8241331A7EFD}"/>
              </a:ext>
            </a:extLst>
          </p:cNvPr>
          <p:cNvSpPr/>
          <p:nvPr/>
        </p:nvSpPr>
        <p:spPr>
          <a:xfrm>
            <a:off x="3511826" y="6080299"/>
            <a:ext cx="59951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Oxidative deamination of Glutamate</a:t>
            </a:r>
            <a:endParaRPr lang="en-IN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218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"/>
            <a:ext cx="1212233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Urea Cycle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•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Living organisms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excrete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=&gt;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excess nitrogen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&lt;=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metabolic breakdown of amino acids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one of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three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ways: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•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aquatic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animals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=&gt;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ammonia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Where water is less plentiful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=&gt; processes have evolved =&gt; convert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ammonia to less toxic waste products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=&gt; require less water for excretion.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 such product is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urea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other is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uric acid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595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EBAF9E-7589-4039-BD49-24B6748E2512}"/>
              </a:ext>
            </a:extLst>
          </p:cNvPr>
          <p:cNvSpPr/>
          <p:nvPr/>
        </p:nvSpPr>
        <p:spPr>
          <a:xfrm>
            <a:off x="516835" y="375095"/>
            <a:ext cx="1114507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Accordingly, living organisms are classified as : </a:t>
            </a:r>
          </a:p>
          <a:p>
            <a:pPr lvl="0" algn="just"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ammonotelic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(ammonia excreting),</a:t>
            </a:r>
          </a:p>
          <a:p>
            <a:pPr lvl="0" algn="just"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ureotelic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(urea excreting) or</a:t>
            </a:r>
          </a:p>
          <a:p>
            <a:pPr lvl="0" algn="just"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uricotelic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(uric acid excreting).</a:t>
            </a:r>
          </a:p>
          <a:p>
            <a:pPr lvl="0" algn="just"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Urea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formed &lt;=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ammonia, CO2 and aspartate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cyclic pathway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urea cycle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816772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4F69DB-544E-47C7-8BD1-96EA73699010}"/>
              </a:ext>
            </a:extLst>
          </p:cNvPr>
          <p:cNvSpPr/>
          <p:nvPr/>
        </p:nvSpPr>
        <p:spPr>
          <a:xfrm>
            <a:off x="569843" y="643523"/>
            <a:ext cx="1115833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Urea cycle =&gt; discovered by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Krebs and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Henseleit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 =&gt;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Krebs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Henseleit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cycle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Urea synthesis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lvl="0" algn="just"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hepatocytes (liver cells) 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consists of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sequential enzymatic reactions.</a:t>
            </a:r>
          </a:p>
          <a:p>
            <a:pPr lvl="0" algn="just"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two reactions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mitochondria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remaining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reactions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cytosol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863314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6996" y="177800"/>
            <a:ext cx="11721737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•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Catabolism of the amino acids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=&gt; removing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amino group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=&gt; urea synthesis.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•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Carbon skeletons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=&gt;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TCA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=&gt; CO2 &amp; H2O or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gluconeogenesis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Catabolic Pathway of Amino Acids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Common Stages: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• Removal of alpha-amino group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=&gt; amino acids (amino acid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deamination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=&gt; amino group =&gt;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ammonia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• ammonia =&gt;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urea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• amino acid’s carbon skeletons =&gt;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common metabolic intermediate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3200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4BD5BA-CBB5-4BCE-899F-1D5D334093A8}"/>
              </a:ext>
            </a:extLst>
          </p:cNvPr>
          <p:cNvSpPr/>
          <p:nvPr/>
        </p:nvSpPr>
        <p:spPr>
          <a:xfrm>
            <a:off x="618978" y="379052"/>
            <a:ext cx="10972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•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Urea cycle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=&gt; formation of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carbamoyl phosphate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=&gt; mitochondria.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Substrates ( NH4+ and HCO3-)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=&gt; catalyzed by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carbamoyl phosphate synthetase I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(CPSI). 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 is essentially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irreversible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two molecules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ATP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are required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one to activate HCO3- and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the second molecule =&gt; to phosphorylate carbamate.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572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FA12D0D-AEB5-48E9-937C-674B3D4DCBA1}"/>
              </a:ext>
            </a:extLst>
          </p:cNvPr>
          <p:cNvSpPr/>
          <p:nvPr/>
        </p:nvSpPr>
        <p:spPr>
          <a:xfrm>
            <a:off x="371061" y="453318"/>
            <a:ext cx="1151613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Carbamoyl phosphate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with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ornithine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citrulline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passes into cytosol.</a:t>
            </a:r>
          </a:p>
          <a:p>
            <a:pPr lvl="0" algn="just">
              <a:defRPr/>
            </a:pP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Next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steps =&gt;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 in cytosol  =&gt;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formation of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argininosuccinate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ATP dependent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reaction of citrulline with aspartate. </a:t>
            </a:r>
          </a:p>
          <a:p>
            <a:pPr lvl="0" algn="just"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(aspartate provides second nitrogen that is ultimately incorporated into urea).</a:t>
            </a:r>
          </a:p>
          <a:p>
            <a:pPr lvl="0" algn="just">
              <a:defRPr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Formation of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arginine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argininosuccinate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defRPr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This reaction =&gt;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fumarate =&gt;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critic acid cycle.</a:t>
            </a:r>
          </a:p>
          <a:p>
            <a:pPr lvl="0" algn="just">
              <a:defRPr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Formation of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urea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regeneration of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ornithine.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1020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0C5CE1-CAF0-46D8-8242-467D3CAB1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775" y="562708"/>
            <a:ext cx="10803988" cy="537385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217EAED-876F-41E4-850F-30E3E2F9B36E}"/>
              </a:ext>
            </a:extLst>
          </p:cNvPr>
          <p:cNvSpPr/>
          <p:nvPr/>
        </p:nvSpPr>
        <p:spPr>
          <a:xfrm>
            <a:off x="4963131" y="6142279"/>
            <a:ext cx="1970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Urea Cycle </a:t>
            </a:r>
            <a:endParaRPr lang="en-IN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3970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9295E8-7FF0-40F8-8D0F-017B7703B2BA}"/>
              </a:ext>
            </a:extLst>
          </p:cNvPr>
          <p:cNvSpPr/>
          <p:nvPr/>
        </p:nvSpPr>
        <p:spPr>
          <a:xfrm>
            <a:off x="703943" y="796835"/>
            <a:ext cx="107841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Net reaction of urea cycle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CO2 + NH4+ + Aspartate + 3ATP + 2H2O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Urea + Fumarate + 2ADP + AMP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i.e.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four high energy phosphates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are consumed in the synthesis of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one molecule of urea . </a:t>
            </a:r>
            <a:endParaRPr kumimoji="0" lang="en-IN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8431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42D8E3-17AE-4F68-BC1C-EDEAF6EB90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644" y="304801"/>
            <a:ext cx="10455966" cy="522446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5052FD0-B198-411C-9049-B2B6D3D2FC4F}"/>
              </a:ext>
            </a:extLst>
          </p:cNvPr>
          <p:cNvSpPr/>
          <p:nvPr/>
        </p:nvSpPr>
        <p:spPr>
          <a:xfrm>
            <a:off x="1972266" y="5868268"/>
            <a:ext cx="84609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Pathway Showing the stages of amino acid Catabolism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89334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172" y="612844"/>
            <a:ext cx="1124822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Amino Acid </a:t>
            </a:r>
            <a:r>
              <a:rPr kumimoji="0" lang="en-US" sz="3200" b="1" i="0" u="sng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Deamination</a:t>
            </a: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involve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two types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biochemical reactions: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Transamination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oxidative deamination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D2D90-30E2-4BD2-B90D-F113BD9A6821}"/>
              </a:ext>
            </a:extLst>
          </p:cNvPr>
          <p:cNvSpPr/>
          <p:nvPr/>
        </p:nvSpPr>
        <p:spPr>
          <a:xfrm>
            <a:off x="126609" y="22999"/>
            <a:ext cx="1190126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Transamination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• dominant reactions =&gt; 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removing amino acid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nitrogen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=&gt;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transaminations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• these reactions =&gt; funnel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nitrogen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all free amino acids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=&gt; small no. of compounds =&gt; either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oxidatively deaminated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=&gt;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ammonia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=&gt; or their amino groups =&gt;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urea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by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urea cycle.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Transaminations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=&gt; moving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α-amino group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=&gt;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donor α-amino acid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=&gt; the keto C of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acceptor α-keto acid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=&gt;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α-keto derivatives of amino acid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corresponding amino acid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402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55314E3-6CF2-4CFF-8A98-6D2E58640A62}"/>
              </a:ext>
            </a:extLst>
          </p:cNvPr>
          <p:cNvSpPr/>
          <p:nvPr/>
        </p:nvSpPr>
        <p:spPr>
          <a:xfrm>
            <a:off x="583096" y="276349"/>
            <a:ext cx="1099930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amino acids participate in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transamination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during catabolism </a:t>
            </a:r>
            <a:r>
              <a:rPr lang="en-US" sz="32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 lysine, threonine and proline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  Transamination =&gt;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readily reversible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catalyzed by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aminotransferase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transaminase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aminotransferase =&gt;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one or at most a few amino group donors.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named after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amino group donor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acceptor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almost always 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α-ketoglutarate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aminated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glutamate</a:t>
            </a:r>
          </a:p>
          <a:p>
            <a:pPr lvl="0"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9138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0B9A5A9-98D6-4DE0-A4CD-E5CCD7738B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688" y="808383"/>
            <a:ext cx="9612996" cy="401540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8BAE033-F463-4B5D-8367-6585C84F8D89}"/>
              </a:ext>
            </a:extLst>
          </p:cNvPr>
          <p:cNvSpPr/>
          <p:nvPr/>
        </p:nvSpPr>
        <p:spPr>
          <a:xfrm>
            <a:off x="4439478" y="5285172"/>
            <a:ext cx="28496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Transamination</a:t>
            </a:r>
            <a:endParaRPr lang="en-IN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862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132" y="118463"/>
            <a:ext cx="118349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-28137" y="0"/>
            <a:ext cx="1218463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•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Aminotransferases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require =&gt;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aldehyde-containing </a:t>
            </a: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coenzyme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pyridoxal-5-phosphate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derivative of pyridoxine (vitamin B6¬).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• Pyridoxal-5-phosphate =&gt; covalently attached to enzyme via a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schiff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base linkage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&lt;= condensation of its aldehyde group with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α-amino group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lysine residue.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•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Aminotransferases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=&gt; transferring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amino group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an amino acid =&gt; pyridoxal part of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coenzyme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=&gt;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pyridoxamine phosphate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pyridoxamine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reacts =&gt; with an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α-keto acid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amino acid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=&gt; regenerates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 aldehyde form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coenzyme.</a:t>
            </a:r>
          </a:p>
          <a:p>
            <a:pPr lvl="0" algn="just"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161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6D91B31-5D67-43E0-8B77-8F9F182AD0A4}"/>
              </a:ext>
            </a:extLst>
          </p:cNvPr>
          <p:cNvSpPr/>
          <p:nvPr/>
        </p:nvSpPr>
        <p:spPr>
          <a:xfrm>
            <a:off x="649357" y="207498"/>
            <a:ext cx="1091979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glutamate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ketoglutarate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=&gt; most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compounds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as a donor/acceptor pair =&gt; transamination reactions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participate in reactions =&gt;  many different amino transferases. </a:t>
            </a:r>
          </a:p>
          <a:p>
            <a:pPr lvl="0" algn="just">
              <a:defRPr/>
            </a:pP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</a:rPr>
              <a:t>All the </a:t>
            </a:r>
            <a:r>
              <a:rPr lang="en-US" sz="3200" b="1" dirty="0">
                <a:solidFill>
                  <a:srgbClr val="FF0000"/>
                </a:solidFill>
              </a:rPr>
              <a:t>amino nitrogen </a:t>
            </a:r>
            <a:r>
              <a:rPr lang="en-US" sz="3200" dirty="0">
                <a:solidFill>
                  <a:prstClr val="black"/>
                </a:solidFill>
              </a:rPr>
              <a:t>=&gt; amino acid that undergo transamination=&gt; concentrated in glutamate =&gt; because</a:t>
            </a:r>
            <a:r>
              <a:rPr lang="en-US" sz="3200" b="1" dirty="0">
                <a:solidFill>
                  <a:srgbClr val="00B050"/>
                </a:solidFill>
              </a:rPr>
              <a:t> L-glutamate </a:t>
            </a:r>
            <a:r>
              <a:rPr lang="en-US" sz="3200" dirty="0">
                <a:solidFill>
                  <a:prstClr val="black"/>
                </a:solidFill>
              </a:rPr>
              <a:t>is </a:t>
            </a:r>
            <a:r>
              <a:rPr lang="en-US" sz="3200" b="1" dirty="0">
                <a:solidFill>
                  <a:srgbClr val="FF0000"/>
                </a:solidFill>
              </a:rPr>
              <a:t>the only amino acid</a:t>
            </a:r>
            <a:r>
              <a:rPr lang="en-US" sz="3200" dirty="0">
                <a:solidFill>
                  <a:prstClr val="black"/>
                </a:solidFill>
              </a:rPr>
              <a:t> that =&gt; undergoes </a:t>
            </a:r>
            <a:r>
              <a:rPr lang="en-US" sz="3200" b="1" dirty="0">
                <a:solidFill>
                  <a:srgbClr val="FF0000"/>
                </a:solidFill>
              </a:rPr>
              <a:t>oxidative deamination</a:t>
            </a:r>
            <a:r>
              <a:rPr lang="en-US" sz="3200" dirty="0">
                <a:solidFill>
                  <a:prstClr val="black"/>
                </a:solidFill>
              </a:rPr>
              <a:t> at an appreciable rate.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2525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923</Words>
  <Application>Microsoft Office PowerPoint</Application>
  <PresentationFormat>Widescreen</PresentationFormat>
  <Paragraphs>132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Algerian</vt:lpstr>
      <vt:lpstr>Arial</vt:lpstr>
      <vt:lpstr>Calibri</vt:lpstr>
      <vt:lpstr>Calibri Light</vt:lpstr>
      <vt:lpstr>Times New Roman</vt:lpstr>
      <vt:lpstr>Wingdings</vt:lpstr>
      <vt:lpstr>1_Office Theme</vt:lpstr>
      <vt:lpstr>BIOCHEMISTY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Rana Anshuman</dc:creator>
  <cp:lastModifiedBy>Rana Anshuman</cp:lastModifiedBy>
  <cp:revision>23</cp:revision>
  <dcterms:created xsi:type="dcterms:W3CDTF">2020-04-12T08:31:41Z</dcterms:created>
  <dcterms:modified xsi:type="dcterms:W3CDTF">2020-04-20T11:00:30Z</dcterms:modified>
</cp:coreProperties>
</file>