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4" r:id="rId2"/>
    <p:sldId id="325" r:id="rId3"/>
    <p:sldId id="326" r:id="rId4"/>
    <p:sldId id="327" r:id="rId5"/>
    <p:sldId id="347" r:id="rId6"/>
    <p:sldId id="350" r:id="rId7"/>
    <p:sldId id="351" r:id="rId8"/>
    <p:sldId id="34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FFFF"/>
    <a:srgbClr val="000099"/>
    <a:srgbClr val="CC3300"/>
    <a:srgbClr val="006600"/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708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59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888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500" y="930883"/>
            <a:ext cx="10121774" cy="128986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Anti-adrenergic 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Drugs</a:t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(</a:t>
            </a:r>
            <a:r>
              <a:rPr lang="en-IN" sz="4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Sympatholytics</a:t>
            </a:r>
            <a:r>
              <a:rPr lang="en-IN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6100" y="382676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382602"/>
            <a:ext cx="1291274" cy="1316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52230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4192" y="2475247"/>
            <a:ext cx="1031065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ts val="3900"/>
              </a:lnSpc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These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are the drugs which antagonize the pharmacological action of sympathomimetic agents or alter the function of sympathetic nervous system inside the body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93868" y="358656"/>
            <a:ext cx="10125546" cy="1396571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Anti-adrenergic </a:t>
            </a:r>
            <a:r>
              <a:rPr lang="en-US" altLang="en-US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Drugs </a:t>
            </a:r>
            <a: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/>
            </a:r>
            <a:b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</a:br>
            <a: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(</a:t>
            </a:r>
            <a:r>
              <a:rPr lang="en-US" altLang="en-US" sz="3600" b="1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Sympatholytics</a:t>
            </a:r>
            <a: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)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36027" y="646452"/>
            <a:ext cx="11277601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Antiadrenergic drugs can be classified under two </a:t>
            </a:r>
            <a:r>
              <a:rPr lang="en-US" sz="24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heads:-</a:t>
            </a:r>
            <a:endParaRPr lang="en-IN" sz="2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36575" lvl="0" indent="-452438" algn="just"/>
            <a:r>
              <a:rPr lang="en-US" sz="2400" dirty="0">
                <a:latin typeface="Comic Sans MS" panose="030F0702030302020204" pitchFamily="66" charset="0"/>
              </a:rPr>
              <a:t>(</a:t>
            </a:r>
            <a:r>
              <a:rPr lang="en-US" sz="2400" dirty="0" smtClean="0">
                <a:latin typeface="Comic Sans MS" panose="030F0702030302020204" pitchFamily="66" charset="0"/>
              </a:rPr>
              <a:t>1)	</a:t>
            </a:r>
            <a:r>
              <a:rPr lang="en-US" sz="2400" b="1" u="sng" dirty="0" smtClean="0">
                <a:latin typeface="Comic Sans MS" panose="030F0702030302020204" pitchFamily="66" charset="0"/>
              </a:rPr>
              <a:t>Direct </a:t>
            </a:r>
            <a:r>
              <a:rPr lang="en-US" sz="2400" b="1" u="sng" dirty="0">
                <a:latin typeface="Comic Sans MS" panose="030F0702030302020204" pitchFamily="66" charset="0"/>
              </a:rPr>
              <a:t>acting adrenergic receptor blockers or adrenergic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antagonists</a:t>
            </a:r>
            <a:r>
              <a:rPr lang="en-US" sz="2400" b="1" dirty="0">
                <a:latin typeface="Comic Sans MS" panose="030F0702030302020204" pitchFamily="66" charset="0"/>
              </a:rPr>
              <a:t>: </a:t>
            </a:r>
            <a:r>
              <a:rPr lang="en-US" sz="2400" dirty="0">
                <a:latin typeface="Comic Sans MS" panose="030F0702030302020204" pitchFamily="66" charset="0"/>
              </a:rPr>
              <a:t>These drugs interact with adrenergic receptors and by occupying these sites do not allow an adrenergic agonist access to the </a:t>
            </a:r>
            <a:r>
              <a:rPr lang="en-US" sz="2400" dirty="0" smtClean="0">
                <a:latin typeface="Comic Sans MS" panose="030F0702030302020204" pitchFamily="66" charset="0"/>
              </a:rPr>
              <a:t>receptor.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536575" indent="-452438" algn="just">
              <a:spcBef>
                <a:spcPts val="1200"/>
              </a:spcBef>
            </a:pPr>
            <a:r>
              <a:rPr lang="en-US" sz="2400" dirty="0">
                <a:latin typeface="Comic Sans MS" panose="030F0702030302020204" pitchFamily="66" charset="0"/>
              </a:rPr>
              <a:t>(2) </a:t>
            </a:r>
            <a:r>
              <a:rPr lang="en-US" sz="2400" b="1" u="sng" dirty="0">
                <a:latin typeface="Comic Sans MS" panose="030F0702030302020204" pitchFamily="66" charset="0"/>
              </a:rPr>
              <a:t>Indirect acting adrenergic neuron </a:t>
            </a:r>
            <a:r>
              <a:rPr lang="en-US" sz="2400" b="1" u="sng" dirty="0" smtClean="0">
                <a:latin typeface="Comic Sans MS" panose="030F0702030302020204" pitchFamily="66" charset="0"/>
              </a:rPr>
              <a:t>blockers</a:t>
            </a:r>
            <a:r>
              <a:rPr lang="en-US" sz="2400" b="1" dirty="0" smtClean="0">
                <a:latin typeface="Comic Sans MS" panose="030F0702030302020204" pitchFamily="66" charset="0"/>
              </a:rPr>
              <a:t>: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These </a:t>
            </a:r>
            <a:r>
              <a:rPr lang="en-US" sz="2400" dirty="0">
                <a:latin typeface="Comic Sans MS" panose="030F0702030302020204" pitchFamily="66" charset="0"/>
              </a:rPr>
              <a:t>drugs do not block receptors; instead, they act </a:t>
            </a:r>
            <a:r>
              <a:rPr lang="en-US" sz="2400" dirty="0" err="1">
                <a:latin typeface="Comic Sans MS" panose="030F0702030302020204" pitchFamily="66" charset="0"/>
              </a:rPr>
              <a:t>presynaptically</a:t>
            </a:r>
            <a:r>
              <a:rPr lang="en-US" sz="2400" dirty="0">
                <a:latin typeface="Comic Sans MS" panose="030F0702030302020204" pitchFamily="66" charset="0"/>
              </a:rPr>
              <a:t> at the nerve terminal to cause a decreased release of the endogenous neurotransmitter norepinephrine.</a:t>
            </a:r>
            <a:endParaRPr lang="en-IN" sz="2400" dirty="0"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</a:rPr>
              <a:t>adrenergic neuron blockers interfere with the transmitter function of adrenergic neurons by the following mechanisms: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sz="2400" dirty="0">
                <a:latin typeface="Comic Sans MS" panose="030F0702030302020204" pitchFamily="66" charset="0"/>
              </a:rPr>
              <a:t>By interfering with the synthesis of </a:t>
            </a:r>
            <a:r>
              <a:rPr lang="en-US" sz="2400" dirty="0" err="1">
                <a:latin typeface="Comic Sans MS" panose="030F0702030302020204" pitchFamily="66" charset="0"/>
              </a:rPr>
              <a:t>catecholamines</a:t>
            </a:r>
            <a:r>
              <a:rPr lang="en-US" sz="2400" dirty="0">
                <a:latin typeface="Comic Sans MS" panose="030F0702030302020204" pitchFamily="66" charset="0"/>
              </a:rPr>
              <a:t>: e.g. Methyldopa and </a:t>
            </a:r>
            <a:r>
              <a:rPr lang="en-US" sz="2400" dirty="0" err="1" smtClean="0">
                <a:latin typeface="Comic Sans MS" panose="030F0702030302020204" pitchFamily="66" charset="0"/>
              </a:rPr>
              <a:t>methyltyrosine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sz="2400" dirty="0" smtClean="0">
                <a:latin typeface="Comic Sans MS" panose="030F0702030302020204" pitchFamily="66" charset="0"/>
              </a:rPr>
              <a:t>By </a:t>
            </a:r>
            <a:r>
              <a:rPr lang="en-US" sz="2400" dirty="0">
                <a:latin typeface="Comic Sans MS" panose="030F0702030302020204" pitchFamily="66" charset="0"/>
              </a:rPr>
              <a:t>interfering with storage of norepinephrine: e.g. Reserpine (It depletes NE stores in adrenergic neurons</a:t>
            </a:r>
            <a:r>
              <a:rPr lang="en-US" sz="2400" dirty="0" smtClean="0">
                <a:latin typeface="Comic Sans MS" panose="030F0702030302020204" pitchFamily="66" charset="0"/>
              </a:rPr>
              <a:t>).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US" sz="2400" dirty="0" smtClean="0">
                <a:latin typeface="Comic Sans MS" panose="030F0702030302020204" pitchFamily="66" charset="0"/>
              </a:rPr>
              <a:t>By </a:t>
            </a:r>
            <a:r>
              <a:rPr lang="en-US" sz="2400" dirty="0">
                <a:latin typeface="Comic Sans MS" panose="030F0702030302020204" pitchFamily="66" charset="0"/>
              </a:rPr>
              <a:t>preventing the release of norepinephrine: e.g. </a:t>
            </a:r>
            <a:r>
              <a:rPr lang="en-US" sz="2400" dirty="0" err="1">
                <a:latin typeface="Comic Sans MS" panose="030F0702030302020204" pitchFamily="66" charset="0"/>
              </a:rPr>
              <a:t>Guanethidine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IN" sz="2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8509" y="143793"/>
            <a:ext cx="80361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Classification of </a:t>
            </a:r>
            <a:r>
              <a:rPr lang="en-US" sz="32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Anti-adrenergic </a:t>
            </a:r>
            <a:r>
              <a:rPr lang="en-US" sz="32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Drugs</a:t>
            </a:r>
            <a:endParaRPr lang="en-IN" sz="3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239929"/>
            <a:ext cx="10125546" cy="4222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Classification of </a:t>
            </a:r>
            <a:r>
              <a:rPr lang="en-US" sz="28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Anti-adrenergic </a:t>
            </a:r>
            <a:r>
              <a:rPr lang="en-US" sz="28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Drugs</a:t>
            </a:r>
            <a:endParaRPr lang="en-IN" sz="28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903" y="687139"/>
            <a:ext cx="8555421" cy="607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163731"/>
            <a:ext cx="12086376" cy="113925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Pharmacological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Actions </a:t>
            </a:r>
            <a:r>
              <a:rPr lang="en-US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of </a:t>
            </a:r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Sympatholytics</a:t>
            </a:r>
            <a:endParaRPr lang="en-IN" sz="32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853" y="1453193"/>
            <a:ext cx="11059153" cy="4737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 algn="just">
              <a:spcAft>
                <a:spcPts val="600"/>
              </a:spcAft>
              <a:tabLst>
                <a:tab pos="228600" algn="l"/>
                <a:tab pos="914400" algn="l"/>
              </a:tabLst>
            </a:pPr>
            <a:r>
              <a:rPr lang="en-US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1. </a:t>
            </a:r>
            <a:r>
              <a:rPr lang="en-IN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Heart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4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US" sz="2400" b="1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9013" indent="-3619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Heart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rate, force of cardiac contraction and cardiac output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decreases.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989013" indent="-3619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effect on a normal resting heart is not appreciable, but becomes prominent under sympathetic over-activity (exercise,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vomition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).</a:t>
            </a: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8888" indent="-1258888" algn="just">
              <a:spcAft>
                <a:spcPts val="0"/>
              </a:spcAft>
              <a:tabLst>
                <a:tab pos="228600" algn="l"/>
                <a:tab pos="914400" algn="l"/>
              </a:tabLst>
            </a:pPr>
            <a:endParaRPr lang="en-IN" sz="105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792288" indent="-1792288" algn="just">
              <a:spcBef>
                <a:spcPts val="1200"/>
              </a:spcBef>
              <a:spcAft>
                <a:spcPts val="600"/>
              </a:spcAft>
              <a:tabLst>
                <a:tab pos="228600" algn="l"/>
                <a:tab pos="914400" algn="l"/>
              </a:tabLst>
            </a:pPr>
            <a:r>
              <a:rPr lang="en-IN" sz="24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2.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Blood </a:t>
            </a:r>
            <a:r>
              <a:rPr lang="en-IN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Pressure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Epinephrine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reversal (net result - hypotension)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</a:t>
            </a:r>
            <a:endParaRPr lang="en-US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46088" lvl="0" indent="-446088" algn="just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US" sz="2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3.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Respiratory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tract: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Bronchoconstriction.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lvl="0" algn="just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IN" sz="2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4. </a:t>
            </a:r>
            <a:r>
              <a:rPr lang="en-IN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Skeletal muscles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Relaxation.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2438" lvl="0" indent="-452438" algn="just">
              <a:lnSpc>
                <a:spcPts val="2800"/>
              </a:lnSpc>
              <a:spcBef>
                <a:spcPts val="1200"/>
              </a:spcBef>
              <a:spcAft>
                <a:spcPts val="0"/>
              </a:spcAft>
              <a:tabLst>
                <a:tab pos="542925" algn="l"/>
              </a:tabLst>
            </a:pPr>
            <a:r>
              <a:rPr lang="en-US" sz="2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5.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Eye: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Reduces secretion of aqueous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humour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intraocular tension.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Thus, helpful in glaucoma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02" y="1055021"/>
            <a:ext cx="11242647" cy="5473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[I]. </a:t>
            </a:r>
            <a:r>
              <a:rPr lang="el-GR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Blockers:</a:t>
            </a:r>
            <a:endParaRPr lang="en-IN" sz="2800" b="1" u="sng" dirty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14375" lvl="0" indent="-714375" algn="just">
              <a:lnSpc>
                <a:spcPts val="3200"/>
              </a:lnSpc>
              <a:spcBef>
                <a:spcPts val="2400"/>
              </a:spcBef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(1). 	</a:t>
            </a:r>
            <a:r>
              <a:rPr lang="el-GR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blockers (like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Prazosin</a:t>
            </a:r>
            <a:r>
              <a:rPr lang="en-US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etc.) are used in human therapeutics as vasodilators in emergency control of dangerously high blood pressure or in peripheral </a:t>
            </a:r>
            <a:r>
              <a:rPr lang="en-US" sz="28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ischaemic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diseases.</a:t>
            </a:r>
            <a:endParaRPr lang="en-IN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14375" lvl="0" indent="-714375" algn="just">
              <a:lnSpc>
                <a:spcPts val="3200"/>
              </a:lnSpc>
              <a:spcBef>
                <a:spcPts val="2400"/>
              </a:spcBef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(2) 	The ability of </a:t>
            </a:r>
            <a:r>
              <a:rPr lang="el-GR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blockers to reverse the effects of </a:t>
            </a:r>
            <a:r>
              <a:rPr lang="en-US" sz="28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xylazine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has now given these drugs a veterinary role.</a:t>
            </a:r>
            <a:endParaRPr lang="en-IN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0950" lvl="0" indent="-357188" algn="just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Atipamezole</a:t>
            </a:r>
            <a:r>
              <a:rPr lang="en-US" sz="28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8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blocker) selectively antagonizes </a:t>
            </a:r>
            <a:r>
              <a:rPr lang="en-US" sz="28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medetomidine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(</a:t>
            </a:r>
            <a:r>
              <a:rPr lang="el-GR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8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agonist).</a:t>
            </a:r>
            <a:endParaRPr lang="en-IN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0950" lvl="0" indent="-357188" algn="just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Idazoxan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(</a:t>
            </a:r>
            <a:r>
              <a:rPr lang="el-GR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8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blocker) selectively antagonizes </a:t>
            </a:r>
            <a:r>
              <a:rPr lang="en-US" sz="28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xylazine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(</a:t>
            </a:r>
            <a:r>
              <a:rPr lang="el-GR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8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agonist).</a:t>
            </a:r>
            <a:endParaRPr lang="en-IN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0950" lvl="0" indent="-357188" algn="just">
              <a:lnSpc>
                <a:spcPts val="32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Yohimbine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is in general used as </a:t>
            </a:r>
            <a:r>
              <a:rPr lang="el-GR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α</a:t>
            </a:r>
            <a:r>
              <a:rPr lang="en-US" sz="28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antagonist.</a:t>
            </a:r>
            <a:endParaRPr lang="en-IN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28" y="142951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Anti-adrenergic drugs </a:t>
            </a:r>
            <a:r>
              <a:rPr lang="en-US" sz="30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and their Clinical Uses</a:t>
            </a:r>
            <a:endParaRPr lang="en-IN" sz="30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713" y="897371"/>
            <a:ext cx="1133724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[II]. </a:t>
            </a:r>
            <a:r>
              <a:rPr lang="el-GR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800" b="1" u="sng" dirty="0" smtClean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CC33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- Blockers:</a:t>
            </a:r>
            <a:endParaRPr lang="en-IN" sz="2800" b="1" u="sng" dirty="0">
              <a:solidFill>
                <a:srgbClr val="CC33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93763" lvl="0" indent="-536575" algn="just">
              <a:spcBef>
                <a:spcPts val="1800"/>
              </a:spcBef>
              <a:buFont typeface="+mj-lt"/>
              <a:buAutoNum type="arabicPeriod"/>
            </a:pPr>
            <a:r>
              <a:rPr lang="en-US" sz="2400" b="1" dirty="0" err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Pronethalol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It was the first 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blocker to be marketed. Although, effective in controlling arrhythmias and hypotension, it was found a carcinogen in mice and was later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withdrawn.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93763" lvl="0" indent="-536575" algn="just">
              <a:spcBef>
                <a:spcPts val="18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Propranolol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It is a non-selective </a:t>
            </a:r>
            <a:r>
              <a:rPr lang="el-G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(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+</a:t>
            </a:r>
            <a:r>
              <a:rPr lang="el-G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)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antagonist.</a:t>
            </a:r>
            <a:r>
              <a:rPr lang="en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IN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0950" lvl="0" indent="-357188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drug is a competitive antagonist of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isoprenaline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at </a:t>
            </a:r>
            <a:r>
              <a:rPr lang="el-GR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adrenoceptors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 Useful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angina pectoris and protects the heart from sympathetic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drive.</a:t>
            </a:r>
            <a:r>
              <a:rPr lang="en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IN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0950" lvl="0" indent="-357188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Inhibits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metabolic actions of adrenaline like muscle and liver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glycogenolysis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&amp;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lipolysis.</a:t>
            </a:r>
            <a:r>
              <a:rPr lang="en-IN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endParaRPr lang="en-IN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0950" lvl="0" indent="-357188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Bronchoconstrictor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and antiarrhythmic for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heart.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809625" lvl="0" indent="-452438" algn="just">
              <a:spcBef>
                <a:spcPts val="1800"/>
              </a:spcBef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Acebutolol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 Metoprolol, Atenolol: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Cardioselective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β</a:t>
            </a:r>
            <a:r>
              <a:rPr lang="en-US" sz="2400" baseline="-25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blockers)</a:t>
            </a:r>
            <a:r>
              <a:rPr lang="en-IN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 </a:t>
            </a:r>
          </a:p>
          <a:p>
            <a:pPr marL="1250950" lvl="0" indent="-441325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Used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for – </a:t>
            </a:r>
            <a:r>
              <a:rPr lang="en-US" sz="2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Angina pectoris, hypertension, cardiac arrhythmias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etc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5279" y="174481"/>
            <a:ext cx="12086376" cy="81685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Anti-adrenergic drugs </a:t>
            </a:r>
            <a:r>
              <a:rPr lang="en-US" sz="2800" b="1" dirty="0" smtClean="0">
                <a:solidFill>
                  <a:srgbClr val="990099"/>
                </a:solidFill>
                <a:latin typeface="Comic Sans MS" panose="030F0702030302020204" pitchFamily="66" charset="0"/>
              </a:rPr>
              <a:t>and their Clinical Uses 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     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contd</a:t>
            </a:r>
            <a:r>
              <a:rPr lang="en-US" sz="2400" b="1" i="1" dirty="0" smtClean="0">
                <a:latin typeface="Comic Sans MS" panose="030F0702030302020204" pitchFamily="66" charset="0"/>
              </a:rPr>
              <a:t>…</a:t>
            </a:r>
            <a:endParaRPr lang="en-IN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530089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316</Words>
  <Application>Microsoft Office PowerPoint</Application>
  <PresentationFormat>Widescreen</PresentationFormat>
  <Paragraphs>44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Anti-adrenergic Drugs (Sympatholytics)</vt:lpstr>
      <vt:lpstr>Anti-adrenergic Drugs  (Sympatholytics)</vt:lpstr>
      <vt:lpstr>PowerPoint Presentation</vt:lpstr>
      <vt:lpstr>Classification of Anti-adrenergic Drugs</vt:lpstr>
      <vt:lpstr>Pharmacological Actions of Sympatholytics</vt:lpstr>
      <vt:lpstr>Anti-adrenergic drugs and their Clinical Uses</vt:lpstr>
      <vt:lpstr>Anti-adrenergic drugs and their Clinical Uses        contd…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115</cp:revision>
  <dcterms:created xsi:type="dcterms:W3CDTF">2019-08-07T04:06:43Z</dcterms:created>
  <dcterms:modified xsi:type="dcterms:W3CDTF">2020-03-30T19:49:12Z</dcterms:modified>
</cp:coreProperties>
</file>