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11" r:id="rId2"/>
    <p:sldId id="312" r:id="rId3"/>
    <p:sldId id="313" r:id="rId4"/>
    <p:sldId id="314" r:id="rId5"/>
    <p:sldId id="315" r:id="rId6"/>
    <p:sldId id="316" r:id="rId7"/>
    <p:sldId id="318" r:id="rId8"/>
    <p:sldId id="319" r:id="rId9"/>
    <p:sldId id="320" r:id="rId10"/>
    <p:sldId id="322" r:id="rId11"/>
    <p:sldId id="323" r:id="rId12"/>
    <p:sldId id="33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0000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7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B3C09-7AEF-4761-8076-3EBB15965C9A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94298-7D1D-4CD6-81AA-1F2EEC71BC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9407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94298-7D1D-4CD6-81AA-1F2EEC71BC03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6916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6199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568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8443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251200" y="228600"/>
            <a:ext cx="85344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03201" y="6248400"/>
            <a:ext cx="2535767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45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FF360B88-1254-48E4-B79D-CB3029E606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06623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7176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871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629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0089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049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1445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0377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0304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2EA02-EA47-416D-A6DE-AB6702FD9F9F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1113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7774" y="869132"/>
            <a:ext cx="9753600" cy="1753591"/>
          </a:xfrm>
        </p:spPr>
        <p:txBody>
          <a:bodyPr>
            <a:normAutofit/>
          </a:bodyPr>
          <a:lstStyle/>
          <a:p>
            <a: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Anticholinergic Drugs</a:t>
            </a:r>
            <a:b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IN" sz="36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(</a:t>
            </a:r>
            <a:r>
              <a:rPr lang="en-IN" sz="3600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Parasympatholytics</a:t>
            </a:r>
            <a:r>
              <a:rPr lang="en-IN" sz="36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)</a:t>
            </a:r>
            <a:endParaRPr lang="en-IN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46100" y="3984418"/>
            <a:ext cx="11125200" cy="1655762"/>
          </a:xfrm>
        </p:spPr>
        <p:txBody>
          <a:bodyPr>
            <a:noAutofit/>
          </a:bodyPr>
          <a:lstStyle/>
          <a:p>
            <a:r>
              <a:rPr lang="en-IN" sz="2800" b="1" dirty="0" err="1" smtClean="0">
                <a:solidFill>
                  <a:srgbClr val="000099"/>
                </a:solidFill>
                <a:latin typeface="Comic Sans MS" panose="030F0702030302020204" pitchFamily="66" charset="0"/>
              </a:rPr>
              <a:t>Dr.</a:t>
            </a:r>
            <a:r>
              <a:rPr lang="en-IN" sz="28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en-IN" sz="2800" b="1" dirty="0" err="1" smtClean="0">
                <a:solidFill>
                  <a:srgbClr val="000099"/>
                </a:solidFill>
                <a:latin typeface="Comic Sans MS" panose="030F0702030302020204" pitchFamily="66" charset="0"/>
              </a:rPr>
              <a:t>Nirbhay</a:t>
            </a:r>
            <a:r>
              <a:rPr lang="en-IN" sz="28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 Kumar</a:t>
            </a:r>
          </a:p>
          <a:p>
            <a:r>
              <a:rPr lang="en-IN" sz="2800" dirty="0" err="1" smtClean="0">
                <a:latin typeface="Comic Sans MS" panose="030F0702030302020204" pitchFamily="66" charset="0"/>
              </a:rPr>
              <a:t>Asstt</a:t>
            </a:r>
            <a:r>
              <a:rPr lang="en-IN" sz="2800" dirty="0" smtClean="0">
                <a:latin typeface="Comic Sans MS" panose="030F0702030302020204" pitchFamily="66" charset="0"/>
              </a:rPr>
              <a:t>. Professor &amp; Head</a:t>
            </a:r>
          </a:p>
          <a:p>
            <a:r>
              <a:rPr lang="en-IN" sz="2800" dirty="0" err="1" smtClean="0">
                <a:latin typeface="Comic Sans MS" panose="030F0702030302020204" pitchFamily="66" charset="0"/>
              </a:rPr>
              <a:t>Deptt</a:t>
            </a:r>
            <a:r>
              <a:rPr lang="en-IN" sz="2800" dirty="0" smtClean="0">
                <a:latin typeface="Comic Sans MS" panose="030F0702030302020204" pitchFamily="66" charset="0"/>
              </a:rPr>
              <a:t>. of Veterinary Pharmacology &amp; Toxicology</a:t>
            </a:r>
          </a:p>
          <a:p>
            <a:r>
              <a:rPr lang="en-IN" sz="2800" dirty="0" smtClean="0">
                <a:latin typeface="Comic Sans MS" panose="030F0702030302020204" pitchFamily="66" charset="0"/>
              </a:rPr>
              <a:t>Bihar Veterinary College, Bihar Animal Sciences University, Patna</a:t>
            </a:r>
          </a:p>
          <a:p>
            <a:endParaRPr lang="en-IN" sz="2800" dirty="0"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780" y="3540252"/>
            <a:ext cx="1291274" cy="13167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61164" y="3679953"/>
            <a:ext cx="904227" cy="955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91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3868" y="274576"/>
            <a:ext cx="10125546" cy="81207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 smtClean="0">
                <a:solidFill>
                  <a:srgbClr val="008000"/>
                </a:solidFill>
                <a:latin typeface="Comic Sans MS" panose="030F0702030302020204" pitchFamily="66" charset="0"/>
              </a:rPr>
              <a:t>Atropinization</a:t>
            </a:r>
            <a:endParaRPr lang="en-IN" sz="3600" b="1" dirty="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04808" y="1131923"/>
            <a:ext cx="63385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Effects </a:t>
            </a:r>
            <a:r>
              <a:rPr lang="en-US" altLang="en-US" sz="2400" b="1" dirty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of atropine in relation to dose: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084956"/>
              </p:ext>
            </p:extLst>
          </p:nvPr>
        </p:nvGraphicFramePr>
        <p:xfrm>
          <a:off x="714703" y="1723702"/>
          <a:ext cx="10867697" cy="498639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2674516">
                  <a:extLst>
                    <a:ext uri="{9D8B030D-6E8A-4147-A177-3AD203B41FA5}">
                      <a16:colId xmlns:a16="http://schemas.microsoft.com/office/drawing/2014/main" val="486448795"/>
                    </a:ext>
                  </a:extLst>
                </a:gridCol>
                <a:gridCol w="8193181">
                  <a:extLst>
                    <a:ext uri="{9D8B030D-6E8A-4147-A177-3AD203B41FA5}">
                      <a16:colId xmlns:a16="http://schemas.microsoft.com/office/drawing/2014/main" val="2100074104"/>
                    </a:ext>
                  </a:extLst>
                </a:gridCol>
              </a:tblGrid>
              <a:tr h="44143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200" b="1" dirty="0">
                          <a:effectLst/>
                          <a:latin typeface="Comic Sans MS" panose="030F0702030302020204" pitchFamily="66" charset="0"/>
                        </a:rPr>
                        <a:t>Dose</a:t>
                      </a:r>
                      <a:endParaRPr lang="en-IN" sz="2200" b="1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200" b="1" dirty="0">
                          <a:effectLst/>
                          <a:latin typeface="Comic Sans MS" panose="030F0702030302020204" pitchFamily="66" charset="0"/>
                        </a:rPr>
                        <a:t>Effects</a:t>
                      </a:r>
                      <a:endParaRPr lang="en-IN" sz="2200" b="1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1252529"/>
                  </a:ext>
                </a:extLst>
              </a:tr>
              <a:tr h="6992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200" dirty="0">
                          <a:effectLst/>
                          <a:latin typeface="Comic Sans MS" panose="030F0702030302020204" pitchFamily="66" charset="0"/>
                        </a:rPr>
                        <a:t>0.5 mg/kg</a:t>
                      </a:r>
                      <a:endParaRPr lang="en-IN" sz="22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-68580" algn="l"/>
                        </a:tabLst>
                      </a:pPr>
                      <a:r>
                        <a:rPr lang="en-US" sz="2200" dirty="0">
                          <a:effectLst/>
                          <a:latin typeface="Comic Sans MS" panose="030F0702030302020204" pitchFamily="66" charset="0"/>
                        </a:rPr>
                        <a:t>Slight cardiac slowing; some dryness of mouth; inhibition of sweating.</a:t>
                      </a:r>
                      <a:endParaRPr lang="en-IN" sz="22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4489626"/>
                  </a:ext>
                </a:extLst>
              </a:tr>
              <a:tr h="6992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200">
                          <a:effectLst/>
                          <a:latin typeface="Comic Sans MS" panose="030F0702030302020204" pitchFamily="66" charset="0"/>
                        </a:rPr>
                        <a:t>1 mg/kg</a:t>
                      </a:r>
                      <a:endParaRPr lang="en-IN" sz="22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200">
                          <a:effectLst/>
                          <a:latin typeface="Comic Sans MS" panose="030F0702030302020204" pitchFamily="66" charset="0"/>
                        </a:rPr>
                        <a:t>Definite dryness of mouth; thirst; acceleration of heart, sometimes preceded by slowing; mild dilation of pupils.</a:t>
                      </a:r>
                      <a:endParaRPr lang="en-IN" sz="22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4846275"/>
                  </a:ext>
                </a:extLst>
              </a:tr>
              <a:tr h="6992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200">
                          <a:effectLst/>
                          <a:latin typeface="Comic Sans MS" panose="030F0702030302020204" pitchFamily="66" charset="0"/>
                        </a:rPr>
                        <a:t>2 mg/kg</a:t>
                      </a:r>
                      <a:endParaRPr lang="en-IN" sz="22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200" dirty="0">
                          <a:effectLst/>
                          <a:latin typeface="Comic Sans MS" panose="030F0702030302020204" pitchFamily="66" charset="0"/>
                        </a:rPr>
                        <a:t>Rapid heart rate; palpitation; marked dryness of mouth; dilated pupils; some blurring of near vision.</a:t>
                      </a:r>
                      <a:endParaRPr lang="en-IN" sz="22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8538540"/>
                  </a:ext>
                </a:extLst>
              </a:tr>
              <a:tr h="10488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200">
                          <a:effectLst/>
                          <a:latin typeface="Comic Sans MS" panose="030F0702030302020204" pitchFamily="66" charset="0"/>
                        </a:rPr>
                        <a:t>5 mg/kg</a:t>
                      </a:r>
                      <a:endParaRPr lang="en-IN" sz="22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200">
                          <a:effectLst/>
                          <a:latin typeface="Comic Sans MS" panose="030F0702030302020204" pitchFamily="66" charset="0"/>
                        </a:rPr>
                        <a:t>All the above symptoms marked. Difficulty in speaking and swallowing; restlessness and fatigue; headache; dry, hot skin; difficulty in micturition; reduced intestinal peristalsis.</a:t>
                      </a:r>
                      <a:endParaRPr lang="en-IN" sz="22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9686438"/>
                  </a:ext>
                </a:extLst>
              </a:tr>
              <a:tr h="13984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200">
                          <a:effectLst/>
                          <a:latin typeface="Comic Sans MS" panose="030F0702030302020204" pitchFamily="66" charset="0"/>
                        </a:rPr>
                        <a:t>10 mg/kg or more</a:t>
                      </a:r>
                      <a:endParaRPr lang="en-IN" sz="22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200" dirty="0">
                          <a:effectLst/>
                          <a:latin typeface="Comic Sans MS" panose="030F0702030302020204" pitchFamily="66" charset="0"/>
                        </a:rPr>
                        <a:t>Above symptoms more marked, pulse rapid &amp; weak; iris practically obliterated; vision very blurred; skin flushed, hot dry &amp; scarlet; ataxia; restlessness, excitement, hallucinations and delirium; coma and finally death.</a:t>
                      </a:r>
                      <a:endParaRPr lang="en-IN" sz="22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92305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038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78976" y="1048217"/>
            <a:ext cx="11255829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42900" algn="l"/>
              </a:tabLst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Atropine: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anose="030F0702030302020204" pitchFamily="66" charset="0"/>
            </a:endParaRPr>
          </a:p>
          <a:p>
            <a:pPr marL="1077913" marR="0" lvl="1" indent="-6207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romanLcParenBoth"/>
              <a:tabLst>
                <a:tab pos="342900" algn="l"/>
              </a:tabLs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As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preanaesthetic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  <a:p>
            <a:pPr marL="1077913" marR="0" lvl="1" indent="-6207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romanLcParenBoth"/>
              <a:tabLst>
                <a:tab pos="342900" algn="l"/>
              </a:tabLs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As antidote in organophosphate and carbamate poisoning (0.2 to 0.5 mg/kg : 1/4</a:t>
            </a:r>
            <a:r>
              <a:rPr kumimoji="0" lang="en-US" alt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of the total dose should be given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i.v.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and rest by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i.m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. route).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  <a:p>
            <a:pPr marL="1077913" marR="0" lvl="1" indent="-6207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romanLcParenBoth"/>
              <a:tabLst>
                <a:tab pos="342900" algn="l"/>
              </a:tabLs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For relief of heaves in horses.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  <a:p>
            <a:pPr marL="1077913" marR="0" lvl="1" indent="-6207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romanLcParenBoth"/>
              <a:tabLst>
                <a:tab pos="342900" algn="l"/>
              </a:tabLs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Eye drops (1%) – during eye examination.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tabLst>
                <a:tab pos="342900" algn="l"/>
              </a:tabLst>
            </a:pP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Homatropine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2 – 5 % solution topically in the eye for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ophtalmological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use (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mydriatic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or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cycloplegic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). Its effects are of shorter duration as compared to those of atropine which causes persistent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mydriasis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cycloplegia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tabLst>
                <a:tab pos="342900" algn="l"/>
              </a:tabLst>
            </a:pP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Glycopyrrolate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Preanaesthetic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15043" y="5758546"/>
            <a:ext cx="11141530" cy="1009698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[NB: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Alternate use of a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mydriatic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(e.g. atropine) and a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miotic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(e.g.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physostigmine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0.5%) can be used to prevent adhesions involving the iris.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]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093868" y="274576"/>
            <a:ext cx="10125546" cy="812078"/>
          </a:xfrm>
        </p:spPr>
        <p:txBody>
          <a:bodyPr>
            <a:normAutofit/>
          </a:bodyPr>
          <a:lstStyle/>
          <a:p>
            <a:pPr algn="ctr"/>
            <a:r>
              <a:rPr lang="en-US" altLang="en-US" sz="36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Therapeutic Uses of </a:t>
            </a:r>
            <a:r>
              <a:rPr lang="en-US" altLang="en-US" sz="3600" b="1" dirty="0" err="1" smtClean="0">
                <a:solidFill>
                  <a:srgbClr val="008000"/>
                </a:solidFill>
                <a:latin typeface="Comic Sans MS" panose="030F0702030302020204" pitchFamily="66" charset="0"/>
              </a:rPr>
              <a:t>Parasympatholytics</a:t>
            </a:r>
            <a:endParaRPr lang="en-IN" sz="3600" b="1" dirty="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4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H:\Pictures\Blossoms\PTBL009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23698" y="245420"/>
            <a:ext cx="8660524" cy="643987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884644" y="2438401"/>
            <a:ext cx="457599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0316130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528" y="473760"/>
            <a:ext cx="10569166" cy="902367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Anticholinergic (</a:t>
            </a:r>
            <a:r>
              <a:rPr lang="en-US" sz="3600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Parasympatholytic</a:t>
            </a:r>
            <a:r>
              <a:rPr lang="en-US" sz="3600" b="1" dirty="0">
                <a:solidFill>
                  <a:srgbClr val="C00000"/>
                </a:solidFill>
                <a:latin typeface="Comic Sans MS" panose="030F0702030302020204" pitchFamily="66" charset="0"/>
              </a:rPr>
              <a:t>) Drugs</a:t>
            </a:r>
            <a:endParaRPr lang="en-IN" sz="36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65360" y="1796730"/>
            <a:ext cx="10582562" cy="3234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ts val="3500"/>
              </a:lnSpc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000099"/>
                </a:solidFill>
                <a:latin typeface="Comic Sans MS" panose="030F0702030302020204" pitchFamily="66" charset="0"/>
              </a:rPr>
              <a:t>These drugs block muscarinic receptors only, so better known as </a:t>
            </a:r>
            <a:r>
              <a:rPr lang="en-US" sz="24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antimuscarinic</a:t>
            </a:r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agents</a:t>
            </a:r>
            <a:r>
              <a:rPr lang="en-US" sz="24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.</a:t>
            </a:r>
          </a:p>
          <a:p>
            <a:pPr>
              <a:lnSpc>
                <a:spcPts val="3500"/>
              </a:lnSpc>
            </a:pPr>
            <a:endParaRPr lang="en-US" sz="2400" b="1" dirty="0" smtClean="0">
              <a:latin typeface="Comic Sans MS" panose="030F0702030302020204" pitchFamily="66" charset="0"/>
            </a:endParaRPr>
          </a:p>
          <a:p>
            <a:pPr>
              <a:lnSpc>
                <a:spcPts val="3500"/>
              </a:lnSpc>
            </a:pPr>
            <a:r>
              <a:rPr lang="en-US" sz="24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Mechanism </a:t>
            </a:r>
            <a:r>
              <a:rPr lang="en-US" sz="2400" b="1" dirty="0">
                <a:solidFill>
                  <a:srgbClr val="008000"/>
                </a:solidFill>
                <a:latin typeface="Comic Sans MS" panose="030F0702030302020204" pitchFamily="66" charset="0"/>
              </a:rPr>
              <a:t>of action of </a:t>
            </a:r>
            <a:r>
              <a:rPr lang="en-US" sz="2400" b="1" dirty="0" err="1" smtClean="0">
                <a:solidFill>
                  <a:srgbClr val="008000"/>
                </a:solidFill>
                <a:latin typeface="Comic Sans MS" panose="030F0702030302020204" pitchFamily="66" charset="0"/>
              </a:rPr>
              <a:t>antimuscarinic</a:t>
            </a:r>
            <a:r>
              <a:rPr lang="en-US" sz="24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 agents:</a:t>
            </a:r>
            <a:endParaRPr lang="en-IN" sz="2400" dirty="0">
              <a:solidFill>
                <a:srgbClr val="008000"/>
              </a:solidFill>
              <a:latin typeface="Comic Sans MS" panose="030F0702030302020204" pitchFamily="66" charset="0"/>
            </a:endParaRPr>
          </a:p>
          <a:p>
            <a:pPr marL="715963" indent="-354013" algn="just">
              <a:lnSpc>
                <a:spcPts val="35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omic Sans MS" panose="030F0702030302020204" pitchFamily="66" charset="0"/>
              </a:rPr>
              <a:t>Atropine </a:t>
            </a:r>
            <a:r>
              <a:rPr lang="en-US" sz="2400" dirty="0">
                <a:latin typeface="Comic Sans MS" panose="030F0702030302020204" pitchFamily="66" charset="0"/>
              </a:rPr>
              <a:t>and related drugs block the cholinergic muscarinic receptors by acting as competitive antagonists of </a:t>
            </a:r>
            <a:r>
              <a:rPr lang="en-US" sz="2400" dirty="0" err="1">
                <a:latin typeface="Comic Sans MS" panose="030F0702030302020204" pitchFamily="66" charset="0"/>
              </a:rPr>
              <a:t>ACh</a:t>
            </a:r>
            <a:r>
              <a:rPr lang="en-US" sz="2400" dirty="0">
                <a:latin typeface="Comic Sans MS" panose="030F0702030302020204" pitchFamily="66" charset="0"/>
              </a:rPr>
              <a:t> or other direct acting cholinergic drugs</a:t>
            </a:r>
            <a:r>
              <a:rPr lang="en-US" sz="2400" dirty="0" smtClean="0">
                <a:latin typeface="Comic Sans MS" panose="030F0702030302020204" pitchFamily="66" charset="0"/>
              </a:rPr>
              <a:t>.</a:t>
            </a:r>
            <a:endParaRPr lang="en-IN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54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5624" y="168251"/>
            <a:ext cx="12086376" cy="863833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Classification of </a:t>
            </a:r>
            <a:r>
              <a:rPr lang="en-US" sz="3200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Parasympatholytic</a:t>
            </a:r>
            <a:r>
              <a:rPr lang="en-US" sz="3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Drugs</a:t>
            </a:r>
            <a:endParaRPr lang="en-IN" sz="36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78" y="1308455"/>
            <a:ext cx="10818891" cy="551480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63844" y="1017869"/>
            <a:ext cx="5580374" cy="310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ts val="1600"/>
              </a:lnSpc>
              <a:spcAft>
                <a:spcPts val="600"/>
              </a:spcAft>
            </a:pPr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Classification based on Origin &amp; Structure:</a:t>
            </a:r>
            <a:endParaRPr lang="en-IN" sz="2000" dirty="0">
              <a:solidFill>
                <a:srgbClr val="FF0000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1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5624" y="168251"/>
            <a:ext cx="12086376" cy="863833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Classification of </a:t>
            </a:r>
            <a:r>
              <a:rPr lang="en-US" sz="3200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Parasympatholytic</a:t>
            </a:r>
            <a:r>
              <a:rPr lang="en-US" sz="3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Drugs</a:t>
            </a:r>
            <a:endParaRPr lang="en-IN" sz="36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3038" y="1280408"/>
            <a:ext cx="5161991" cy="2975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ts val="1600"/>
              </a:lnSpc>
              <a:spcAft>
                <a:spcPts val="600"/>
              </a:spcAft>
            </a:pPr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Classification based on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Mode of Action:</a:t>
            </a:r>
            <a:endParaRPr lang="en-IN" sz="2000" dirty="0">
              <a:solidFill>
                <a:srgbClr val="FF0000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843" y="1486340"/>
            <a:ext cx="9340867" cy="537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44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5624" y="208999"/>
            <a:ext cx="12086376" cy="863833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Pharmacological Actions of </a:t>
            </a:r>
            <a:r>
              <a:rPr lang="en-US" sz="3600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Parasympatholytics</a:t>
            </a:r>
            <a:endParaRPr lang="en-IN" sz="36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3976" y="1041155"/>
            <a:ext cx="11289671" cy="5760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 algn="just">
              <a:spcAft>
                <a:spcPts val="0"/>
              </a:spcAft>
              <a:buAutoNum type="arabicPeriod"/>
              <a:tabLst>
                <a:tab pos="228600" algn="l"/>
                <a:tab pos="914400" algn="l"/>
              </a:tabLst>
            </a:pP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CVS:</a:t>
            </a:r>
            <a:r>
              <a:rPr lang="en-US" sz="2000" b="1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	</a:t>
            </a:r>
          </a:p>
          <a:p>
            <a:pPr marL="806450" indent="-363538" algn="just">
              <a:spcBef>
                <a:spcPts val="40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000" dirty="0" smtClean="0">
                <a:latin typeface="Comic Sans MS" panose="030F0702030302020204" pitchFamily="66" charset="0"/>
              </a:rPr>
              <a:t>Small </a:t>
            </a:r>
            <a:r>
              <a:rPr lang="en-US" sz="2000" dirty="0">
                <a:latin typeface="Comic Sans MS" panose="030F0702030302020204" pitchFamily="66" charset="0"/>
              </a:rPr>
              <a:t>doses of atropine cause an </a:t>
            </a:r>
            <a:r>
              <a:rPr lang="en-US" sz="2000" b="1" dirty="0">
                <a:latin typeface="Comic Sans MS" panose="030F0702030302020204" pitchFamily="66" charset="0"/>
              </a:rPr>
              <a:t>initial temporary bradycardia</a:t>
            </a:r>
            <a:r>
              <a:rPr lang="en-US" sz="2000" dirty="0">
                <a:latin typeface="Comic Sans MS" panose="030F0702030302020204" pitchFamily="66" charset="0"/>
              </a:rPr>
              <a:t> (agonistic action due to vagal stimulation and/ or momentary stimulation of cardiac muscarinic receptors prior to their blockade). </a:t>
            </a:r>
            <a:endParaRPr lang="en-US" sz="2000" dirty="0" smtClean="0">
              <a:latin typeface="Comic Sans MS" panose="030F0702030302020204" pitchFamily="66" charset="0"/>
            </a:endParaRPr>
          </a:p>
          <a:p>
            <a:pPr marL="806450" indent="-363538" algn="just">
              <a:spcBef>
                <a:spcPts val="40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000" dirty="0" smtClean="0">
                <a:latin typeface="Comic Sans MS" panose="030F0702030302020204" pitchFamily="66" charset="0"/>
              </a:rPr>
              <a:t>High </a:t>
            </a:r>
            <a:r>
              <a:rPr lang="en-US" sz="2000" dirty="0">
                <a:latin typeface="Comic Sans MS" panose="030F0702030302020204" pitchFamily="66" charset="0"/>
              </a:rPr>
              <a:t>doses cause </a:t>
            </a:r>
            <a:r>
              <a:rPr lang="en-US" sz="2000" b="1" dirty="0">
                <a:latin typeface="Comic Sans MS" panose="030F0702030302020204" pitchFamily="66" charset="0"/>
              </a:rPr>
              <a:t>tachycardia</a:t>
            </a:r>
            <a:r>
              <a:rPr lang="en-US" sz="2000" dirty="0">
                <a:latin typeface="Comic Sans MS" panose="030F0702030302020204" pitchFamily="66" charset="0"/>
              </a:rPr>
              <a:t>. </a:t>
            </a:r>
            <a:endParaRPr lang="en-US" sz="2000" dirty="0" smtClean="0">
              <a:latin typeface="Comic Sans MS" panose="030F0702030302020204" pitchFamily="66" charset="0"/>
            </a:endParaRPr>
          </a:p>
          <a:p>
            <a:pPr marL="806450" indent="-363538" algn="just">
              <a:spcBef>
                <a:spcPts val="40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000" dirty="0" smtClean="0">
                <a:latin typeface="Comic Sans MS" panose="030F0702030302020204" pitchFamily="66" charset="0"/>
              </a:rPr>
              <a:t>Atropine </a:t>
            </a:r>
            <a:r>
              <a:rPr lang="en-US" sz="2000" dirty="0">
                <a:latin typeface="Comic Sans MS" panose="030F0702030302020204" pitchFamily="66" charset="0"/>
              </a:rPr>
              <a:t>like drugs antagonize the fall in blood pressure caused by choline esters. </a:t>
            </a:r>
            <a:endParaRPr lang="en-US" sz="2000" dirty="0" smtClean="0">
              <a:latin typeface="Comic Sans MS" panose="030F0702030302020204" pitchFamily="66" charset="0"/>
            </a:endParaRPr>
          </a:p>
          <a:p>
            <a:pPr marL="806450" indent="-363538" algn="just">
              <a:spcBef>
                <a:spcPts val="40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000" dirty="0" smtClean="0">
                <a:latin typeface="Comic Sans MS" panose="030F0702030302020204" pitchFamily="66" charset="0"/>
              </a:rPr>
              <a:t>Atropine </a:t>
            </a:r>
            <a:r>
              <a:rPr lang="en-US" sz="2000" dirty="0">
                <a:latin typeface="Comic Sans MS" panose="030F0702030302020204" pitchFamily="66" charset="0"/>
              </a:rPr>
              <a:t>alone does not affect blood pressure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  <a:endParaRPr lang="en-IN" sz="20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1077913" indent="-1077913" algn="just">
              <a:spcBef>
                <a:spcPts val="600"/>
              </a:spcBef>
            </a:pPr>
            <a:r>
              <a:rPr lang="en-IN" sz="2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2.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GIT: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</a:p>
          <a:p>
            <a:pPr marL="806450" indent="-444500" algn="just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en-US" sz="2000" b="1" dirty="0" err="1" smtClean="0">
                <a:latin typeface="Comic Sans MS" panose="030F0702030302020204" pitchFamily="66" charset="0"/>
              </a:rPr>
              <a:t>Smasmolytic</a:t>
            </a:r>
            <a:r>
              <a:rPr lang="en-US" sz="2000" b="1" dirty="0" smtClean="0">
                <a:latin typeface="Comic Sans MS" panose="030F0702030302020204" pitchFamily="66" charset="0"/>
              </a:rPr>
              <a:t> </a:t>
            </a:r>
            <a:r>
              <a:rPr lang="en-US" sz="2000" b="1" dirty="0">
                <a:latin typeface="Comic Sans MS" panose="030F0702030302020204" pitchFamily="66" charset="0"/>
              </a:rPr>
              <a:t>effect</a:t>
            </a:r>
            <a:r>
              <a:rPr lang="en-US" sz="2000" dirty="0">
                <a:latin typeface="Comic Sans MS" panose="030F0702030302020204" pitchFamily="66" charset="0"/>
              </a:rPr>
              <a:t> on GI smooth muscles by preventing the effect of endogenous </a:t>
            </a:r>
            <a:r>
              <a:rPr lang="en-US" sz="2000" dirty="0" err="1">
                <a:latin typeface="Comic Sans MS" panose="030F0702030302020204" pitchFamily="66" charset="0"/>
              </a:rPr>
              <a:t>ACh</a:t>
            </a:r>
            <a:r>
              <a:rPr lang="en-US" sz="2000" dirty="0">
                <a:latin typeface="Comic Sans MS" panose="030F0702030302020204" pitchFamily="66" charset="0"/>
              </a:rPr>
              <a:t>. </a:t>
            </a:r>
            <a:endParaRPr lang="en-US" sz="2000" dirty="0" smtClean="0">
              <a:latin typeface="Comic Sans MS" panose="030F0702030302020204" pitchFamily="66" charset="0"/>
            </a:endParaRPr>
          </a:p>
          <a:p>
            <a:pPr marL="806450" indent="-444500" algn="just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Comic Sans MS" panose="030F0702030302020204" pitchFamily="66" charset="0"/>
              </a:rPr>
              <a:t>Block </a:t>
            </a:r>
            <a:r>
              <a:rPr lang="en-US" sz="2000" dirty="0">
                <a:latin typeface="Comic Sans MS" panose="030F0702030302020204" pitchFamily="66" charset="0"/>
              </a:rPr>
              <a:t>the increase in tone and motility of GIT caused by cholinergic drugs. </a:t>
            </a:r>
            <a:endParaRPr lang="en-US" sz="2000" dirty="0" smtClean="0">
              <a:latin typeface="Comic Sans MS" panose="030F0702030302020204" pitchFamily="66" charset="0"/>
            </a:endParaRPr>
          </a:p>
          <a:p>
            <a:pPr marL="806450" indent="-444500" algn="just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Comic Sans MS" panose="030F0702030302020204" pitchFamily="66" charset="0"/>
              </a:rPr>
              <a:t>Rumen </a:t>
            </a:r>
            <a:r>
              <a:rPr lang="en-US" sz="2000" dirty="0">
                <a:latin typeface="Comic Sans MS" panose="030F0702030302020204" pitchFamily="66" charset="0"/>
              </a:rPr>
              <a:t>motility is reduced. </a:t>
            </a:r>
            <a:endParaRPr lang="en-US" sz="2000" dirty="0" smtClean="0">
              <a:latin typeface="Comic Sans MS" panose="030F0702030302020204" pitchFamily="66" charset="0"/>
            </a:endParaRPr>
          </a:p>
          <a:p>
            <a:pPr marL="806450" indent="-444500" algn="just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Comic Sans MS" panose="030F0702030302020204" pitchFamily="66" charset="0"/>
              </a:rPr>
              <a:t>GI </a:t>
            </a:r>
            <a:r>
              <a:rPr lang="en-US" sz="2000" dirty="0">
                <a:latin typeface="Comic Sans MS" panose="030F0702030302020204" pitchFamily="66" charset="0"/>
              </a:rPr>
              <a:t>secretions including salivation are blocked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en-IN" sz="20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3. </a:t>
            </a:r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RT: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</a:p>
          <a:p>
            <a:pPr marL="715963" indent="-354013" algn="just"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b="1" dirty="0">
                <a:latin typeface="Comic Sans MS" panose="030F0702030302020204" pitchFamily="66" charset="0"/>
              </a:rPr>
              <a:t>Inhibition of bronchial secretions</a:t>
            </a:r>
            <a:r>
              <a:rPr lang="en-US" sz="2000" dirty="0">
                <a:latin typeface="Comic Sans MS" panose="030F0702030302020204" pitchFamily="66" charset="0"/>
              </a:rPr>
              <a:t> and </a:t>
            </a:r>
            <a:r>
              <a:rPr lang="en-US" sz="2000" b="1" dirty="0">
                <a:latin typeface="Comic Sans MS" panose="030F0702030302020204" pitchFamily="66" charset="0"/>
              </a:rPr>
              <a:t>dilatation of bronchi </a:t>
            </a:r>
            <a:r>
              <a:rPr lang="en-US" sz="2000" u="sng" dirty="0">
                <a:latin typeface="Comic Sans MS" panose="030F0702030302020204" pitchFamily="66" charset="0"/>
              </a:rPr>
              <a:t>(temporary relief of </a:t>
            </a:r>
            <a:r>
              <a:rPr lang="en-US" sz="2000" u="sng" dirty="0" err="1">
                <a:latin typeface="Comic Sans MS" panose="030F0702030302020204" pitchFamily="66" charset="0"/>
              </a:rPr>
              <a:t>dyspnoea</a:t>
            </a:r>
            <a:r>
              <a:rPr lang="en-US" sz="2000" u="sng" dirty="0">
                <a:latin typeface="Comic Sans MS" panose="030F0702030302020204" pitchFamily="66" charset="0"/>
              </a:rPr>
              <a:t>/ asthma/ heaves in horses</a:t>
            </a:r>
            <a:r>
              <a:rPr lang="en-US" sz="2000" u="sng" dirty="0" smtClean="0">
                <a:latin typeface="Comic Sans MS" panose="030F0702030302020204" pitchFamily="66" charset="0"/>
              </a:rPr>
              <a:t>)</a:t>
            </a:r>
            <a:r>
              <a:rPr lang="en-US" sz="2000" u="sng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  <a:endParaRPr lang="en-IN" sz="20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4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3976" y="1081804"/>
            <a:ext cx="11289671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  <a:spcBef>
                <a:spcPts val="600"/>
              </a:spcBef>
              <a:spcAft>
                <a:spcPts val="0"/>
              </a:spcAft>
            </a:pPr>
            <a:r>
              <a:rPr lang="en-IN" sz="2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4.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Eye:</a:t>
            </a:r>
            <a:r>
              <a:rPr lang="en-US" sz="2000" b="1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</a:p>
          <a:p>
            <a:pPr marL="715963" indent="-354013" algn="just">
              <a:lnSpc>
                <a:spcPts val="3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b="1" dirty="0" err="1" smtClean="0">
                <a:latin typeface="Comic Sans MS" panose="030F0702030302020204" pitchFamily="66" charset="0"/>
              </a:rPr>
              <a:t>Mydriasis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>
                <a:latin typeface="Comic Sans MS" panose="030F0702030302020204" pitchFamily="66" charset="0"/>
              </a:rPr>
              <a:t>and </a:t>
            </a:r>
            <a:r>
              <a:rPr lang="en-US" sz="2000" b="1" dirty="0" err="1">
                <a:latin typeface="Comic Sans MS" panose="030F0702030302020204" pitchFamily="66" charset="0"/>
              </a:rPr>
              <a:t>cycloplegia</a:t>
            </a:r>
            <a:r>
              <a:rPr lang="en-US" sz="2000" dirty="0">
                <a:latin typeface="Comic Sans MS" panose="030F0702030302020204" pitchFamily="66" charset="0"/>
              </a:rPr>
              <a:t> (paralysis of accommodation) following local or systemic use. </a:t>
            </a:r>
            <a:endParaRPr lang="en-US" sz="2000" dirty="0" smtClean="0">
              <a:latin typeface="Comic Sans MS" panose="030F0702030302020204" pitchFamily="66" charset="0"/>
            </a:endParaRPr>
          </a:p>
          <a:p>
            <a:pPr marL="715963" indent="-354013" algn="just">
              <a:lnSpc>
                <a:spcPts val="3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 err="1" smtClean="0">
                <a:latin typeface="Comic Sans MS" panose="030F0702030302020204" pitchFamily="66" charset="0"/>
              </a:rPr>
              <a:t>Mydriasis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>
                <a:latin typeface="Comic Sans MS" panose="030F0702030302020204" pitchFamily="66" charset="0"/>
              </a:rPr>
              <a:t>is due to blockade of cholinergic influence and dominance of adrenergic effect. </a:t>
            </a:r>
            <a:endParaRPr lang="en-US" sz="2000" dirty="0" smtClean="0">
              <a:latin typeface="Comic Sans MS" panose="030F0702030302020204" pitchFamily="66" charset="0"/>
            </a:endParaRPr>
          </a:p>
          <a:p>
            <a:pPr marL="715963" indent="-354013" algn="just">
              <a:lnSpc>
                <a:spcPts val="3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 err="1" smtClean="0">
                <a:latin typeface="Comic Sans MS" panose="030F0702030302020204" pitchFamily="66" charset="0"/>
              </a:rPr>
              <a:t>Cycloplegia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>
                <a:latin typeface="Comic Sans MS" panose="030F0702030302020204" pitchFamily="66" charset="0"/>
              </a:rPr>
              <a:t>is due to paralysis of ciliary muscle of the lens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  <a:endParaRPr lang="en-IN" sz="2000" dirty="0">
              <a:latin typeface="Comic Sans MS" panose="030F0702030302020204" pitchFamily="66" charset="0"/>
            </a:endParaRPr>
          </a:p>
          <a:p>
            <a:pPr algn="just">
              <a:lnSpc>
                <a:spcPts val="3000"/>
              </a:lnSpc>
              <a:spcBef>
                <a:spcPts val="600"/>
              </a:spcBef>
              <a:spcAft>
                <a:spcPts val="0"/>
              </a:spcAft>
            </a:pPr>
            <a:r>
              <a:rPr lang="en-IN" sz="2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5.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UT:</a:t>
            </a:r>
            <a:r>
              <a:rPr lang="en-US" sz="2000" b="1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endParaRPr lang="en-US" sz="2000" b="1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715963" indent="-354013" algn="just">
              <a:lnSpc>
                <a:spcPts val="3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b="1" dirty="0">
                <a:latin typeface="Comic Sans MS" panose="030F0702030302020204" pitchFamily="66" charset="0"/>
              </a:rPr>
              <a:t>Spasmolytic effect</a:t>
            </a:r>
            <a:r>
              <a:rPr lang="en-US" sz="2000" dirty="0">
                <a:latin typeface="Comic Sans MS" panose="030F0702030302020204" pitchFamily="66" charset="0"/>
              </a:rPr>
              <a:t> on ureters (useful in the treatment of renal colic) and urinary retention (relaxation of bladder</a:t>
            </a:r>
            <a:r>
              <a:rPr lang="en-US" sz="2000" dirty="0" smtClean="0">
                <a:latin typeface="Comic Sans MS" panose="030F0702030302020204" pitchFamily="66" charset="0"/>
              </a:rPr>
              <a:t>)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</a:p>
          <a:p>
            <a:pPr algn="just">
              <a:lnSpc>
                <a:spcPts val="3000"/>
              </a:lnSpc>
              <a:spcBef>
                <a:spcPts val="600"/>
              </a:spcBef>
              <a:spcAft>
                <a:spcPts val="0"/>
              </a:spcAft>
            </a:pPr>
            <a:r>
              <a:rPr lang="en-IN" sz="2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6.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Skin:</a:t>
            </a:r>
            <a:r>
              <a:rPr lang="en-US" sz="2000" b="1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endParaRPr lang="en-US" sz="2000" b="1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715963" indent="-354013" algn="just">
              <a:lnSpc>
                <a:spcPts val="3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b="1" dirty="0" err="1">
                <a:latin typeface="Comic Sans MS" panose="030F0702030302020204" pitchFamily="66" charset="0"/>
              </a:rPr>
              <a:t>Anhydrotic</a:t>
            </a:r>
            <a:r>
              <a:rPr lang="en-US" sz="2000" b="1" dirty="0">
                <a:latin typeface="Comic Sans MS" panose="030F0702030302020204" pitchFamily="66" charset="0"/>
              </a:rPr>
              <a:t> action</a:t>
            </a:r>
            <a:r>
              <a:rPr lang="en-US" sz="2000" dirty="0">
                <a:latin typeface="Comic Sans MS" panose="030F0702030302020204" pitchFamily="66" charset="0"/>
              </a:rPr>
              <a:t> in man (cholinergic) and consequently rise in body temperature but does not prevent sweating in horses (adrenergic</a:t>
            </a:r>
            <a:r>
              <a:rPr lang="en-US" sz="2000" dirty="0" smtClean="0">
                <a:latin typeface="Comic Sans MS" panose="030F0702030302020204" pitchFamily="66" charset="0"/>
              </a:rPr>
              <a:t>)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</a:p>
          <a:p>
            <a:pPr algn="just">
              <a:lnSpc>
                <a:spcPts val="3000"/>
              </a:lnSpc>
              <a:spcBef>
                <a:spcPts val="600"/>
              </a:spcBef>
              <a:spcAft>
                <a:spcPts val="0"/>
              </a:spcAft>
            </a:pPr>
            <a:r>
              <a:rPr lang="en-IN" sz="2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7.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CNS:</a:t>
            </a:r>
            <a:r>
              <a:rPr lang="en-US" sz="2000" b="1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endParaRPr lang="en-US" sz="2000" b="1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715963" indent="-354013" algn="just">
              <a:lnSpc>
                <a:spcPts val="3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latin typeface="Comic Sans MS" panose="030F0702030302020204" pitchFamily="66" charset="0"/>
              </a:rPr>
              <a:t>Atropine has no significant effect. Scopolamine in small doses produces depression &amp; excitement and delirium at high doses in cats and dogs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  <a:endParaRPr lang="en-US" sz="20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05624" y="236158"/>
            <a:ext cx="12086376" cy="863833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        Pharmacological Actions of </a:t>
            </a:r>
            <a:r>
              <a:rPr lang="en-US" sz="2800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Parasympatholytics</a:t>
            </a:r>
            <a:r>
              <a:rPr lang="en-US" sz="28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    </a:t>
            </a:r>
            <a:r>
              <a:rPr lang="en-US" sz="20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continued…</a:t>
            </a:r>
            <a:endParaRPr lang="en-IN" sz="28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49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270" y="366053"/>
            <a:ext cx="10125546" cy="81207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Atropine &amp; Scopolamine</a:t>
            </a:r>
            <a:endParaRPr lang="en-IN" sz="3600" b="1" dirty="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0388" y="1270161"/>
            <a:ext cx="10699764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lvl="1" indent="-357188" algn="just">
              <a:lnSpc>
                <a:spcPts val="34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IN" sz="2600" b="1" dirty="0">
                <a:latin typeface="Comic Sans MS" panose="030F0702030302020204" pitchFamily="66" charset="0"/>
              </a:rPr>
              <a:t>A</a:t>
            </a:r>
            <a:r>
              <a:rPr lang="en-US" altLang="en-US" sz="2600" b="1" dirty="0" err="1">
                <a:latin typeface="Comic Sans MS" panose="030F0702030302020204" pitchFamily="66" charset="0"/>
              </a:rPr>
              <a:t>tropine</a:t>
            </a:r>
            <a:r>
              <a:rPr lang="en-US" altLang="en-US" sz="2600" dirty="0">
                <a:latin typeface="Comic Sans MS" panose="030F0702030302020204" pitchFamily="66" charset="0"/>
              </a:rPr>
              <a:t> is an alkaloid extracted from the leaves of belladonna plants </a:t>
            </a:r>
            <a:r>
              <a:rPr lang="en-US" altLang="en-US" sz="2600" i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Atropa</a:t>
            </a:r>
            <a:r>
              <a:rPr lang="en-US" altLang="en-US" sz="2600" i="1" dirty="0">
                <a:solidFill>
                  <a:srgbClr val="FF0000"/>
                </a:solidFill>
                <a:latin typeface="Comic Sans MS" panose="030F0702030302020204" pitchFamily="66" charset="0"/>
              </a:rPr>
              <a:t> belladonna</a:t>
            </a:r>
            <a:r>
              <a:rPr lang="en-US" altLang="en-US" sz="2600" dirty="0">
                <a:latin typeface="Comic Sans MS" panose="030F0702030302020204" pitchFamily="66" charset="0"/>
              </a:rPr>
              <a:t> (deadly nightshade), </a:t>
            </a:r>
            <a:r>
              <a:rPr lang="en-US" altLang="en-US" sz="2600" i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Datura</a:t>
            </a:r>
            <a:r>
              <a:rPr lang="en-US" altLang="en-US" sz="2600" i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600" i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stramonium</a:t>
            </a:r>
            <a:r>
              <a:rPr lang="en-US" altLang="en-US" sz="2600" i="1" dirty="0">
                <a:latin typeface="Comic Sans MS" panose="030F0702030302020204" pitchFamily="66" charset="0"/>
              </a:rPr>
              <a:t> </a:t>
            </a:r>
            <a:r>
              <a:rPr lang="en-US" altLang="en-US" sz="2600" dirty="0">
                <a:latin typeface="Comic Sans MS" panose="030F0702030302020204" pitchFamily="66" charset="0"/>
              </a:rPr>
              <a:t>(Jimson weed) and </a:t>
            </a:r>
            <a:r>
              <a:rPr lang="en-US" altLang="en-US" sz="2600" i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Hyoscyamus</a:t>
            </a:r>
            <a:r>
              <a:rPr lang="en-US" altLang="en-US" sz="2600" i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600" i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niger</a:t>
            </a:r>
            <a:r>
              <a:rPr lang="en-US" altLang="en-US" sz="2600" dirty="0">
                <a:latin typeface="Comic Sans MS" panose="030F0702030302020204" pitchFamily="66" charset="0"/>
              </a:rPr>
              <a:t> (Henbane). </a:t>
            </a:r>
            <a:endParaRPr lang="en-US" altLang="en-US" sz="2600" dirty="0" smtClean="0">
              <a:latin typeface="Comic Sans MS" panose="030F0702030302020204" pitchFamily="66" charset="0"/>
            </a:endParaRPr>
          </a:p>
          <a:p>
            <a:pPr marL="357188" lvl="1" indent="-357188" algn="just">
              <a:lnSpc>
                <a:spcPts val="34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altLang="en-US" sz="2600" b="1" dirty="0" smtClean="0">
                <a:latin typeface="Comic Sans MS" panose="030F0702030302020204" pitchFamily="66" charset="0"/>
              </a:rPr>
              <a:t>Scopolamine</a:t>
            </a:r>
            <a:r>
              <a:rPr lang="en-US" altLang="en-US" sz="2600" dirty="0" smtClean="0">
                <a:latin typeface="Comic Sans MS" panose="030F0702030302020204" pitchFamily="66" charset="0"/>
              </a:rPr>
              <a:t> </a:t>
            </a:r>
            <a:r>
              <a:rPr lang="en-US" altLang="en-US" sz="2600" dirty="0">
                <a:latin typeface="Comic Sans MS" panose="030F0702030302020204" pitchFamily="66" charset="0"/>
              </a:rPr>
              <a:t>is also an alkaloid extracted from the leaves </a:t>
            </a:r>
            <a:r>
              <a:rPr lang="en-US" altLang="en-US" sz="2600" i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Hyoscyamus</a:t>
            </a:r>
            <a:r>
              <a:rPr lang="en-US" altLang="en-US" sz="2600" i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600" i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niger</a:t>
            </a:r>
            <a:r>
              <a:rPr lang="en-US" altLang="en-US" sz="2600" i="1" dirty="0">
                <a:latin typeface="Comic Sans MS" panose="030F0702030302020204" pitchFamily="66" charset="0"/>
              </a:rPr>
              <a:t> </a:t>
            </a:r>
            <a:r>
              <a:rPr lang="en-US" altLang="en-US" sz="2600" dirty="0">
                <a:latin typeface="Comic Sans MS" panose="030F0702030302020204" pitchFamily="66" charset="0"/>
              </a:rPr>
              <a:t>and </a:t>
            </a:r>
            <a:r>
              <a:rPr lang="en-US" altLang="en-US" sz="2600" i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Scopolia</a:t>
            </a:r>
            <a:r>
              <a:rPr lang="en-US" altLang="en-US" sz="2600" i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600" i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carniolica</a:t>
            </a:r>
            <a:r>
              <a:rPr lang="en-US" altLang="en-US" sz="2600" i="1" dirty="0">
                <a:latin typeface="Comic Sans MS" panose="030F0702030302020204" pitchFamily="66" charset="0"/>
              </a:rPr>
              <a:t> </a:t>
            </a:r>
          </a:p>
          <a:p>
            <a:pPr marL="715963" lvl="1" indent="-354013" algn="just">
              <a:lnSpc>
                <a:spcPts val="34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endParaRPr lang="en-IN" sz="2600" dirty="0">
              <a:latin typeface="Comic Sans MS" panose="030F0702030302020204" pitchFamily="66" charset="0"/>
            </a:endParaRPr>
          </a:p>
        </p:txBody>
      </p:sp>
      <p:pic>
        <p:nvPicPr>
          <p:cNvPr id="13" name="Picture 12" descr="C:\Users\hp\Desktop\Atropa belladonna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46" y="3946535"/>
            <a:ext cx="2023110" cy="22231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C:\Users\hp\Desktop\Datura stramonium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914" y="3946535"/>
            <a:ext cx="3427617" cy="22231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5736" y="3951689"/>
            <a:ext cx="2217981" cy="221798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5723" y="3946535"/>
            <a:ext cx="1668003" cy="2223135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900895" y="6176708"/>
            <a:ext cx="21291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i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Atropa</a:t>
            </a:r>
            <a:r>
              <a:rPr lang="en-US" altLang="en-US" i="1" dirty="0">
                <a:solidFill>
                  <a:srgbClr val="FF0000"/>
                </a:solidFill>
                <a:latin typeface="Comic Sans MS" panose="030F0702030302020204" pitchFamily="66" charset="0"/>
              </a:rPr>
              <a:t> belladonna</a:t>
            </a:r>
            <a:endParaRPr lang="en-IN" dirty="0"/>
          </a:p>
        </p:txBody>
      </p:sp>
      <p:sp>
        <p:nvSpPr>
          <p:cNvPr id="18" name="Rectangle 17"/>
          <p:cNvSpPr/>
          <p:nvPr/>
        </p:nvSpPr>
        <p:spPr>
          <a:xfrm>
            <a:off x="3875771" y="6176705"/>
            <a:ext cx="2233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i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Datura</a:t>
            </a:r>
            <a:r>
              <a:rPr lang="en-US" altLang="en-US" i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i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stramonium</a:t>
            </a:r>
            <a:endParaRPr lang="en-IN" dirty="0"/>
          </a:p>
        </p:txBody>
      </p:sp>
      <p:sp>
        <p:nvSpPr>
          <p:cNvPr id="19" name="Rectangle 18"/>
          <p:cNvSpPr/>
          <p:nvPr/>
        </p:nvSpPr>
        <p:spPr>
          <a:xfrm>
            <a:off x="6980580" y="6187217"/>
            <a:ext cx="2098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i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Hyoscyamus</a:t>
            </a:r>
            <a:r>
              <a:rPr lang="en-US" altLang="en-US" i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i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niger</a:t>
            </a:r>
            <a:endParaRPr lang="en-IN" dirty="0"/>
          </a:p>
        </p:txBody>
      </p:sp>
      <p:sp>
        <p:nvSpPr>
          <p:cNvPr id="20" name="Rectangle 19"/>
          <p:cNvSpPr/>
          <p:nvPr/>
        </p:nvSpPr>
        <p:spPr>
          <a:xfrm>
            <a:off x="9187201" y="6166198"/>
            <a:ext cx="2162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i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Scopolia</a:t>
            </a:r>
            <a:r>
              <a:rPr lang="en-US" altLang="en-US" i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i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carniolica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278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270" y="355543"/>
            <a:ext cx="10125546" cy="81207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        Atropine   </a:t>
            </a:r>
            <a:r>
              <a:rPr lang="en-US" sz="20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continued …</a:t>
            </a:r>
            <a:endParaRPr lang="en-IN" sz="3600" b="1" dirty="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3480" y="1540484"/>
            <a:ext cx="11246069" cy="4741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 algn="just">
              <a:lnSpc>
                <a:spcPts val="3200"/>
              </a:lnSpc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SzPct val="86000"/>
              <a:buFont typeface="Wingdings" panose="05000000000000000000" pitchFamily="2" charset="2"/>
              <a:buChar char="ü"/>
            </a:pPr>
            <a:r>
              <a:rPr lang="en-IN" sz="2600" b="1" dirty="0">
                <a:latin typeface="Comic Sans MS" panose="030F0702030302020204" pitchFamily="66" charset="0"/>
              </a:rPr>
              <a:t>The name “</a:t>
            </a:r>
            <a:r>
              <a:rPr lang="en-IN" sz="2600" b="1" dirty="0" err="1">
                <a:latin typeface="Comic Sans MS" panose="030F0702030302020204" pitchFamily="66" charset="0"/>
              </a:rPr>
              <a:t>Atropa</a:t>
            </a:r>
            <a:r>
              <a:rPr lang="en-IN" sz="2600" b="1" dirty="0">
                <a:latin typeface="Comic Sans MS" panose="030F0702030302020204" pitchFamily="66" charset="0"/>
              </a:rPr>
              <a:t> belladonna”:</a:t>
            </a:r>
            <a:r>
              <a:rPr lang="en-IN" sz="2600" dirty="0">
                <a:latin typeface="Comic Sans MS" panose="030F0702030302020204" pitchFamily="66" charset="0"/>
              </a:rPr>
              <a:t> During the time of the Roman Empire and in the Middle Ages, the </a:t>
            </a:r>
            <a:r>
              <a:rPr lang="en-IN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deadly nightshade shrub</a:t>
            </a:r>
            <a:r>
              <a:rPr lang="en-IN" sz="2600" dirty="0">
                <a:latin typeface="Comic Sans MS" panose="030F0702030302020204" pitchFamily="66" charset="0"/>
              </a:rPr>
              <a:t> was frequently used to produce an obscure and often prolonged poisoning, prompting Linnaeus to name the shrub </a:t>
            </a:r>
            <a:r>
              <a:rPr lang="en-IN" sz="2600" dirty="0" err="1">
                <a:latin typeface="Comic Sans MS" panose="030F0702030302020204" pitchFamily="66" charset="0"/>
              </a:rPr>
              <a:t>Atropa</a:t>
            </a:r>
            <a:r>
              <a:rPr lang="en-IN" sz="2600" dirty="0">
                <a:latin typeface="Comic Sans MS" panose="030F0702030302020204" pitchFamily="66" charset="0"/>
              </a:rPr>
              <a:t> belladonna, after </a:t>
            </a:r>
            <a:r>
              <a:rPr lang="en-IN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Atropos, the oldest of the three Fates (goddesses) in Greek mythology</a:t>
            </a:r>
            <a:r>
              <a:rPr lang="en-IN" sz="2600" dirty="0">
                <a:latin typeface="Comic Sans MS" panose="030F0702030302020204" pitchFamily="66" charset="0"/>
              </a:rPr>
              <a:t>, who cuts the thread of life. The name belladonna derives from the alleged use of this preparation by </a:t>
            </a:r>
            <a:r>
              <a:rPr lang="en-IN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Italian women to dilate their pupils</a:t>
            </a:r>
            <a:r>
              <a:rPr lang="en-IN" sz="2600" dirty="0">
                <a:latin typeface="Comic Sans MS" panose="030F0702030302020204" pitchFamily="66" charset="0"/>
              </a:rPr>
              <a:t>; modern-day fashion models are known to use this same device for visual </a:t>
            </a:r>
            <a:r>
              <a:rPr lang="en-IN" sz="2600" dirty="0" smtClean="0">
                <a:latin typeface="Comic Sans MS" panose="030F0702030302020204" pitchFamily="66" charset="0"/>
              </a:rPr>
              <a:t>appeal.</a:t>
            </a:r>
          </a:p>
          <a:p>
            <a:pPr lvl="1" indent="-457200" algn="just">
              <a:lnSpc>
                <a:spcPts val="3200"/>
              </a:lnSpc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SzPct val="86000"/>
              <a:buFont typeface="Wingdings" panose="05000000000000000000" pitchFamily="2" charset="2"/>
              <a:buChar char="ü"/>
            </a:pPr>
            <a:r>
              <a:rPr lang="en-US" sz="2600" dirty="0" smtClean="0">
                <a:latin typeface="Comic Sans MS" panose="030F0702030302020204" pitchFamily="66" charset="0"/>
              </a:rPr>
              <a:t>Atropine </a:t>
            </a:r>
            <a:r>
              <a:rPr lang="en-US" sz="2600" dirty="0">
                <a:latin typeface="Comic Sans MS" panose="030F0702030302020204" pitchFamily="66" charset="0"/>
              </a:rPr>
              <a:t>is a racemic mixture of d-</a:t>
            </a:r>
            <a:r>
              <a:rPr lang="en-US" sz="2600" dirty="0" err="1">
                <a:latin typeface="Comic Sans MS" panose="030F0702030302020204" pitchFamily="66" charset="0"/>
              </a:rPr>
              <a:t>hyoscyamine</a:t>
            </a:r>
            <a:r>
              <a:rPr lang="en-US" sz="2600" dirty="0">
                <a:latin typeface="Comic Sans MS" panose="030F0702030302020204" pitchFamily="66" charset="0"/>
              </a:rPr>
              <a:t> and l-</a:t>
            </a:r>
            <a:r>
              <a:rPr lang="en-US" sz="2600" dirty="0" err="1">
                <a:latin typeface="Comic Sans MS" panose="030F0702030302020204" pitchFamily="66" charset="0"/>
              </a:rPr>
              <a:t>hyoscyamine</a:t>
            </a:r>
            <a:r>
              <a:rPr lang="en-US" sz="2600" dirty="0">
                <a:latin typeface="Comic Sans MS" panose="030F0702030302020204" pitchFamily="66" charset="0"/>
              </a:rPr>
              <a:t>. The </a:t>
            </a:r>
            <a:r>
              <a:rPr lang="en-US" sz="2600" dirty="0" err="1">
                <a:latin typeface="Comic Sans MS" panose="030F0702030302020204" pitchFamily="66" charset="0"/>
              </a:rPr>
              <a:t>laevo</a:t>
            </a:r>
            <a:r>
              <a:rPr lang="en-US" sz="2600" dirty="0">
                <a:latin typeface="Comic Sans MS" panose="030F0702030302020204" pitchFamily="66" charset="0"/>
              </a:rPr>
              <a:t> form of </a:t>
            </a:r>
            <a:r>
              <a:rPr lang="en-US" sz="2600" dirty="0" err="1">
                <a:latin typeface="Comic Sans MS" panose="030F0702030302020204" pitchFamily="66" charset="0"/>
              </a:rPr>
              <a:t>hyoscyamine</a:t>
            </a:r>
            <a:r>
              <a:rPr lang="en-US" sz="2600" dirty="0">
                <a:latin typeface="Comic Sans MS" panose="030F0702030302020204" pitchFamily="66" charset="0"/>
              </a:rPr>
              <a:t> is biologically active.</a:t>
            </a:r>
            <a:endParaRPr lang="en-IN" sz="2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47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3868" y="274576"/>
            <a:ext cx="10125546" cy="81207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      Atropine   </a:t>
            </a:r>
            <a:r>
              <a:rPr lang="en-US" sz="20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continued …</a:t>
            </a:r>
            <a:endParaRPr lang="en-IN" sz="3600" b="1" dirty="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6027" y="1460940"/>
            <a:ext cx="10951779" cy="438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6575" lvl="1" indent="-452438" algn="just">
              <a:lnSpc>
                <a:spcPts val="3200"/>
              </a:lnSpc>
              <a:spcBef>
                <a:spcPts val="2400"/>
              </a:spcBef>
              <a:spcAft>
                <a:spcPts val="0"/>
              </a:spcAft>
              <a:buClr>
                <a:srgbClr val="800080"/>
              </a:buClr>
              <a:buSzPct val="95000"/>
              <a:buFont typeface="Wingdings" panose="05000000000000000000" pitchFamily="2" charset="2"/>
              <a:buChar char=""/>
            </a:pPr>
            <a:r>
              <a:rPr lang="en-US" sz="2600" b="1" dirty="0" smtClean="0">
                <a:solidFill>
                  <a:srgbClr val="800080"/>
                </a:solidFill>
                <a:latin typeface="Comic Sans MS" panose="030F0702030302020204" pitchFamily="66" charset="0"/>
              </a:rPr>
              <a:t>Atropine poisoning</a:t>
            </a:r>
            <a:r>
              <a:rPr lang="en-US" sz="2600" dirty="0" smtClean="0">
                <a:solidFill>
                  <a:srgbClr val="800080"/>
                </a:solidFill>
                <a:latin typeface="Comic Sans MS" panose="030F0702030302020204" pitchFamily="66" charset="0"/>
              </a:rPr>
              <a:t>:</a:t>
            </a:r>
            <a:r>
              <a:rPr lang="en-US" sz="2600" dirty="0" smtClean="0">
                <a:latin typeface="Comic Sans MS" panose="030F0702030302020204" pitchFamily="66" charset="0"/>
              </a:rPr>
              <a:t> </a:t>
            </a:r>
            <a:r>
              <a:rPr lang="en-US" sz="2600" dirty="0" err="1" smtClean="0">
                <a:latin typeface="Comic Sans MS" panose="030F0702030302020204" pitchFamily="66" charset="0"/>
              </a:rPr>
              <a:t>Physostigmine</a:t>
            </a:r>
            <a:r>
              <a:rPr lang="en-US" sz="2600" dirty="0" smtClean="0">
                <a:latin typeface="Comic Sans MS" panose="030F0702030302020204" pitchFamily="66" charset="0"/>
              </a:rPr>
              <a:t> </a:t>
            </a:r>
            <a:r>
              <a:rPr lang="en-US" sz="2600" dirty="0">
                <a:latin typeface="Comic Sans MS" panose="030F0702030302020204" pitchFamily="66" charset="0"/>
              </a:rPr>
              <a:t>is used as it is better able to enter CNS than other </a:t>
            </a:r>
            <a:r>
              <a:rPr lang="en-US" sz="2600" dirty="0" err="1">
                <a:latin typeface="Comic Sans MS" panose="030F0702030302020204" pitchFamily="66" charset="0"/>
              </a:rPr>
              <a:t>parasympathomimetics</a:t>
            </a:r>
            <a:r>
              <a:rPr lang="en-US" sz="2600" dirty="0">
                <a:latin typeface="Comic Sans MS" panose="030F0702030302020204" pitchFamily="66" charset="0"/>
              </a:rPr>
              <a:t>. It is the central effects of atropine which is lethal.</a:t>
            </a:r>
            <a:endParaRPr lang="en-IN" sz="2600" dirty="0">
              <a:latin typeface="Comic Sans MS" panose="030F0702030302020204" pitchFamily="66" charset="0"/>
            </a:endParaRPr>
          </a:p>
          <a:p>
            <a:pPr marL="536575" lvl="1" indent="-452438" algn="just">
              <a:lnSpc>
                <a:spcPts val="3200"/>
              </a:lnSpc>
              <a:spcBef>
                <a:spcPts val="2400"/>
              </a:spcBef>
              <a:spcAft>
                <a:spcPts val="0"/>
              </a:spcAft>
              <a:buClr>
                <a:srgbClr val="800080"/>
              </a:buClr>
              <a:buSzPct val="95000"/>
              <a:buFont typeface="Wingdings" panose="05000000000000000000" pitchFamily="2" charset="2"/>
              <a:buChar char=""/>
            </a:pPr>
            <a:r>
              <a:rPr lang="en-US" sz="2600" b="1" dirty="0">
                <a:solidFill>
                  <a:srgbClr val="800080"/>
                </a:solidFill>
                <a:latin typeface="Comic Sans MS" panose="030F0702030302020204" pitchFamily="66" charset="0"/>
              </a:rPr>
              <a:t>Rabbits</a:t>
            </a:r>
            <a:r>
              <a:rPr lang="en-US" sz="2600" b="1" dirty="0">
                <a:latin typeface="Comic Sans MS" panose="030F0702030302020204" pitchFamily="66" charset="0"/>
              </a:rPr>
              <a:t> </a:t>
            </a:r>
            <a:r>
              <a:rPr lang="en-US" sz="2600" dirty="0">
                <a:latin typeface="Comic Sans MS" panose="030F0702030302020204" pitchFamily="66" charset="0"/>
              </a:rPr>
              <a:t>possess an esterase (</a:t>
            </a:r>
            <a:r>
              <a:rPr lang="en-US" sz="26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atropinase</a:t>
            </a:r>
            <a:r>
              <a:rPr lang="en-US" sz="2600" dirty="0">
                <a:latin typeface="Comic Sans MS" panose="030F0702030302020204" pitchFamily="66" charset="0"/>
              </a:rPr>
              <a:t>) which hydrolyses atropine and is thereby able to feed on deadly nightshade with freedom without showing any toxic symptom.</a:t>
            </a:r>
            <a:endParaRPr lang="en-IN" sz="2600" dirty="0">
              <a:latin typeface="Comic Sans MS" panose="030F0702030302020204" pitchFamily="66" charset="0"/>
            </a:endParaRPr>
          </a:p>
          <a:p>
            <a:pPr marL="536575" lvl="1" indent="-452438" algn="just">
              <a:lnSpc>
                <a:spcPts val="3200"/>
              </a:lnSpc>
              <a:spcBef>
                <a:spcPts val="2400"/>
              </a:spcBef>
              <a:spcAft>
                <a:spcPts val="0"/>
              </a:spcAft>
              <a:buClr>
                <a:srgbClr val="800080"/>
              </a:buClr>
              <a:buSzPct val="95000"/>
              <a:buFont typeface="Wingdings" panose="05000000000000000000" pitchFamily="2" charset="2"/>
              <a:buChar char=""/>
            </a:pPr>
            <a:r>
              <a:rPr lang="en-US" sz="2600" dirty="0">
                <a:latin typeface="Comic Sans MS" panose="030F0702030302020204" pitchFamily="66" charset="0"/>
              </a:rPr>
              <a:t>The </a:t>
            </a:r>
            <a:r>
              <a:rPr lang="en-US" sz="2600" dirty="0" err="1">
                <a:latin typeface="Comic Sans MS" panose="030F0702030302020204" pitchFamily="66" charset="0"/>
              </a:rPr>
              <a:t>laevo</a:t>
            </a:r>
            <a:r>
              <a:rPr lang="en-US" sz="2600" dirty="0">
                <a:latin typeface="Comic Sans MS" panose="030F0702030302020204" pitchFamily="66" charset="0"/>
              </a:rPr>
              <a:t> isomer of hyoscine is called scopolamine which is the active form. Its main difference from atropine is its slight sedative effect on the CNS at therapeutic dosage.</a:t>
            </a:r>
            <a:endParaRPr lang="en-IN" sz="2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14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1020</TotalTime>
  <Words>786</Words>
  <Application>Microsoft Office PowerPoint</Application>
  <PresentationFormat>Widescreen</PresentationFormat>
  <Paragraphs>77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Comic Sans MS</vt:lpstr>
      <vt:lpstr>Courier New</vt:lpstr>
      <vt:lpstr>Times New Roman</vt:lpstr>
      <vt:lpstr>Wingdings</vt:lpstr>
      <vt:lpstr>Office Theme</vt:lpstr>
      <vt:lpstr>Anticholinergic Drugs (Parasympatholytics)</vt:lpstr>
      <vt:lpstr>Anticholinergic (Parasympatholytic) Drugs</vt:lpstr>
      <vt:lpstr>Classification of Parasympatholytic Drugs</vt:lpstr>
      <vt:lpstr>Classification of Parasympatholytic Drugs</vt:lpstr>
      <vt:lpstr>Pharmacological Actions of Parasympatholytics</vt:lpstr>
      <vt:lpstr>         Pharmacological Actions of Parasympatholytics     continued…</vt:lpstr>
      <vt:lpstr>Atropine &amp; Scopolamine</vt:lpstr>
      <vt:lpstr>        Atropine   continued …</vt:lpstr>
      <vt:lpstr>      Atropine   continued …</vt:lpstr>
      <vt:lpstr>Atropinization</vt:lpstr>
      <vt:lpstr>Therapeutic Uses of Parasympatholytics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Autonomic Nervous System</dc:title>
  <dc:creator>HP</dc:creator>
  <cp:lastModifiedBy>Dr. Nirbhay Kumar</cp:lastModifiedBy>
  <cp:revision>62</cp:revision>
  <dcterms:created xsi:type="dcterms:W3CDTF">2019-08-07T04:06:43Z</dcterms:created>
  <dcterms:modified xsi:type="dcterms:W3CDTF">2020-03-29T11:49:45Z</dcterms:modified>
</cp:coreProperties>
</file>