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0" autoAdjust="0"/>
    <p:restoredTop sz="94723" autoAdjust="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8F50F53-4A7A-4F83-BCEA-48760ABF3E35}" type="datetimeFigureOut">
              <a:rPr lang="en-US" smtClean="0"/>
              <a:pPr/>
              <a:t>4/4/2020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0CA7E3-9CA7-4D9A-BD6A-AACA6314B6C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8F50F53-4A7A-4F83-BCEA-48760ABF3E35}" type="datetimeFigureOut">
              <a:rPr lang="en-US" smtClean="0"/>
              <a:pPr/>
              <a:t>4/4/2020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0CA7E3-9CA7-4D9A-BD6A-AACA6314B6C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8F50F53-4A7A-4F83-BCEA-48760ABF3E35}" type="datetimeFigureOut">
              <a:rPr lang="en-US" smtClean="0"/>
              <a:pPr/>
              <a:t>4/4/2020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0CA7E3-9CA7-4D9A-BD6A-AACA6314B6C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8F50F53-4A7A-4F83-BCEA-48760ABF3E35}" type="datetimeFigureOut">
              <a:rPr lang="en-US" smtClean="0"/>
              <a:pPr/>
              <a:t>4/4/2020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0CA7E3-9CA7-4D9A-BD6A-AACA6314B6C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F50F53-4A7A-4F83-BCEA-48760ABF3E35}" type="datetimeFigureOut">
              <a:rPr lang="en-US" smtClean="0"/>
              <a:pPr/>
              <a:t>4/4/2020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0CA7E3-9CA7-4D9A-BD6A-AACA6314B6CA}"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8F50F53-4A7A-4F83-BCEA-48760ABF3E35}" type="datetimeFigureOut">
              <a:rPr lang="en-US" smtClean="0"/>
              <a:pPr/>
              <a:t>4/4/2020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20CA7E3-9CA7-4D9A-BD6A-AACA6314B6C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8F50F53-4A7A-4F83-BCEA-48760ABF3E35}" type="datetimeFigureOut">
              <a:rPr lang="en-US" smtClean="0"/>
              <a:pPr/>
              <a:t>4/4/2020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20CA7E3-9CA7-4D9A-BD6A-AACA6314B6C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8F50F53-4A7A-4F83-BCEA-48760ABF3E35}" type="datetimeFigureOut">
              <a:rPr lang="en-US" smtClean="0"/>
              <a:pPr/>
              <a:t>4/4/2020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20CA7E3-9CA7-4D9A-BD6A-AACA6314B6C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F50F53-4A7A-4F83-BCEA-48760ABF3E35}" type="datetimeFigureOut">
              <a:rPr lang="en-US" smtClean="0"/>
              <a:pPr/>
              <a:t>4/4/2020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20CA7E3-9CA7-4D9A-BD6A-AACA6314B6C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F50F53-4A7A-4F83-BCEA-48760ABF3E35}" type="datetimeFigureOut">
              <a:rPr lang="en-US" smtClean="0"/>
              <a:pPr/>
              <a:t>4/4/2020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20CA7E3-9CA7-4D9A-BD6A-AACA6314B6C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F50F53-4A7A-4F83-BCEA-48760ABF3E35}" type="datetimeFigureOut">
              <a:rPr lang="en-US" smtClean="0"/>
              <a:pPr/>
              <a:t>4/4/2020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20CA7E3-9CA7-4D9A-BD6A-AACA6314B6CA}"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F50F53-4A7A-4F83-BCEA-48760ABF3E35}" type="datetimeFigureOut">
              <a:rPr lang="en-US" smtClean="0"/>
              <a:pPr/>
              <a:t>4/4/2020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CA7E3-9CA7-4D9A-BD6A-AACA6314B6C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dirty="0" smtClean="0">
                <a:solidFill>
                  <a:srgbClr val="FF0000"/>
                </a:solidFill>
                <a:latin typeface="Times New Roman" pitchFamily="18" charset="0"/>
                <a:cs typeface="Times New Roman" pitchFamily="18" charset="0"/>
              </a:rPr>
              <a:t>Starter Culture and Fermented Milk Products </a:t>
            </a:r>
            <a:endParaRPr lang="en-IN" sz="40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4">
              <a:buNone/>
            </a:pPr>
            <a:r>
              <a:rPr lang="en-IN" dirty="0" smtClean="0">
                <a:solidFill>
                  <a:schemeClr val="accent3">
                    <a:lumMod val="50000"/>
                  </a:schemeClr>
                </a:solidFill>
                <a:latin typeface="Times New Roman" pitchFamily="18" charset="0"/>
                <a:cs typeface="Times New Roman" pitchFamily="18" charset="0"/>
              </a:rPr>
              <a:t>	</a:t>
            </a:r>
          </a:p>
          <a:p>
            <a:pPr lvl="4">
              <a:buNone/>
            </a:pPr>
            <a:r>
              <a:rPr lang="en-IN" sz="3600" dirty="0" smtClean="0">
                <a:solidFill>
                  <a:schemeClr val="accent3">
                    <a:lumMod val="50000"/>
                  </a:schemeClr>
                </a:solidFill>
                <a:latin typeface="Times New Roman" pitchFamily="18" charset="0"/>
                <a:cs typeface="Times New Roman" pitchFamily="18" charset="0"/>
              </a:rPr>
              <a:t> DR. Sonia Kumari</a:t>
            </a:r>
            <a:endParaRPr lang="en-IN" sz="2400" dirty="0" smtClean="0">
              <a:latin typeface="Times New Roman" pitchFamily="18" charset="0"/>
              <a:cs typeface="Times New Roman" pitchFamily="18" charset="0"/>
            </a:endParaRPr>
          </a:p>
          <a:p>
            <a:pPr lvl="4">
              <a:buNone/>
            </a:pPr>
            <a:r>
              <a:rPr lang="en-IN" sz="2400" dirty="0" smtClean="0">
                <a:solidFill>
                  <a:srgbClr val="002060"/>
                </a:solidFill>
                <a:latin typeface="Times New Roman" pitchFamily="18" charset="0"/>
                <a:cs typeface="Times New Roman" pitchFamily="18" charset="0"/>
              </a:rPr>
              <a:t>  Asstt .Prof Cum Jr. Scientist</a:t>
            </a:r>
          </a:p>
          <a:p>
            <a:pPr lvl="4">
              <a:buNone/>
            </a:pPr>
            <a:r>
              <a:rPr lang="en-IN" sz="2400" dirty="0" smtClean="0">
                <a:solidFill>
                  <a:srgbClr val="002060"/>
                </a:solidFill>
                <a:latin typeface="Times New Roman" pitchFamily="18" charset="0"/>
                <a:cs typeface="Times New Roman" pitchFamily="18" charset="0"/>
              </a:rPr>
              <a:t>    Dairy Microbiology</a:t>
            </a:r>
          </a:p>
          <a:p>
            <a:pPr lvl="4">
              <a:buNone/>
            </a:pPr>
            <a:r>
              <a:rPr lang="en-IN" sz="2400" dirty="0" smtClean="0">
                <a:solidFill>
                  <a:srgbClr val="002060"/>
                </a:solidFill>
                <a:latin typeface="Times New Roman" pitchFamily="18" charset="0"/>
                <a:cs typeface="Times New Roman" pitchFamily="18" charset="0"/>
              </a:rPr>
              <a:t>	   SGIDT, BASU</a:t>
            </a:r>
          </a:p>
          <a:p>
            <a:pPr lvl="4">
              <a:buNone/>
            </a:pPr>
            <a:r>
              <a:rPr lang="en-IN" sz="2400" dirty="0" smtClean="0">
                <a:solidFill>
                  <a:srgbClr val="002060"/>
                </a:solidFill>
                <a:latin typeface="Times New Roman" pitchFamily="18" charset="0"/>
                <a:cs typeface="Times New Roman" pitchFamily="18" charset="0"/>
              </a:rPr>
              <a:t>       Patna-800014</a:t>
            </a:r>
            <a:endParaRPr lang="en-IN" sz="2400" dirty="0">
              <a:solidFill>
                <a:srgbClr val="00206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85729"/>
            <a:ext cx="7886728" cy="1143007"/>
          </a:xfrm>
        </p:spPr>
        <p:txBody>
          <a:bodyPr>
            <a:normAutofit fontScale="90000"/>
          </a:bodyPr>
          <a:lstStyle/>
          <a:p>
            <a:r>
              <a:rPr lang="en-US" b="1" dirty="0">
                <a:solidFill>
                  <a:srgbClr val="FF0000"/>
                </a:solidFill>
                <a:latin typeface="Times New Roman" pitchFamily="18" charset="0"/>
                <a:cs typeface="Times New Roman" pitchFamily="18" charset="0"/>
              </a:rPr>
              <a:t>Antimicrobial Compounds Produced </a:t>
            </a:r>
            <a:r>
              <a:rPr lang="en-US" b="1" dirty="0" smtClean="0">
                <a:solidFill>
                  <a:srgbClr val="FF0000"/>
                </a:solidFill>
                <a:latin typeface="Times New Roman" pitchFamily="18" charset="0"/>
                <a:cs typeface="Times New Roman" pitchFamily="18" charset="0"/>
              </a:rPr>
              <a:t>by Starters culture</a:t>
            </a:r>
            <a:endParaRPr lang="en-IN"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500034" y="1643050"/>
            <a:ext cx="8358246" cy="4857784"/>
          </a:xfrm>
        </p:spPr>
        <p:txBody>
          <a:bodyPr>
            <a:normAutofit lnSpcReduction="10000"/>
          </a:bodyPr>
          <a:lstStyle/>
          <a:p>
            <a:pPr lvl="0" algn="just">
              <a:buFont typeface="Wingdings" pitchFamily="2" charset="2"/>
              <a:buChar char="Ø"/>
            </a:pPr>
            <a:r>
              <a:rPr lang="en-US" dirty="0">
                <a:solidFill>
                  <a:srgbClr val="002060"/>
                </a:solidFill>
                <a:latin typeface="Times New Roman" pitchFamily="18" charset="0"/>
                <a:cs typeface="Times New Roman" pitchFamily="18" charset="0"/>
              </a:rPr>
              <a:t>Organic acids : Lactic acid, acetic acid, prop ionic acid etc. </a:t>
            </a:r>
            <a:endParaRPr lang="en-IN" dirty="0" smtClean="0">
              <a:solidFill>
                <a:srgbClr val="002060"/>
              </a:solidFill>
              <a:latin typeface="Times New Roman" pitchFamily="18" charset="0"/>
              <a:cs typeface="Times New Roman" pitchFamily="18" charset="0"/>
            </a:endParaRPr>
          </a:p>
          <a:p>
            <a:pPr algn="just">
              <a:buFont typeface="Wingdings" pitchFamily="2" charset="2"/>
              <a:buChar char="Ø"/>
            </a:pPr>
            <a:r>
              <a:rPr lang="en-US" sz="3600" dirty="0" smtClean="0">
                <a:solidFill>
                  <a:srgbClr val="002060"/>
                </a:solidFill>
                <a:latin typeface="Times New Roman" pitchFamily="18" charset="0"/>
                <a:cs typeface="Times New Roman" pitchFamily="18" charset="0"/>
              </a:rPr>
              <a:t>Hydrogen </a:t>
            </a:r>
            <a:r>
              <a:rPr lang="en-US" sz="3600" dirty="0">
                <a:solidFill>
                  <a:srgbClr val="002060"/>
                </a:solidFill>
                <a:latin typeface="Times New Roman" pitchFamily="18" charset="0"/>
                <a:cs typeface="Times New Roman" pitchFamily="18" charset="0"/>
              </a:rPr>
              <a:t>ion concentration (</a:t>
            </a:r>
            <a:r>
              <a:rPr lang="en-US" sz="3600" dirty="0" smtClean="0">
                <a:solidFill>
                  <a:srgbClr val="002060"/>
                </a:solidFill>
                <a:latin typeface="Times New Roman" pitchFamily="18" charset="0"/>
                <a:cs typeface="Times New Roman" pitchFamily="18" charset="0"/>
              </a:rPr>
              <a:t>pH)</a:t>
            </a:r>
            <a:endParaRPr lang="en-IN" sz="3600" dirty="0" smtClean="0">
              <a:solidFill>
                <a:srgbClr val="002060"/>
              </a:solidFill>
              <a:latin typeface="Times New Roman" pitchFamily="18" charset="0"/>
              <a:cs typeface="Times New Roman" pitchFamily="18" charset="0"/>
            </a:endParaRPr>
          </a:p>
          <a:p>
            <a:pPr algn="just">
              <a:buFont typeface="Wingdings" pitchFamily="2" charset="2"/>
              <a:buChar char="Ø"/>
            </a:pPr>
            <a:r>
              <a:rPr lang="en-US" sz="3600" dirty="0" smtClean="0">
                <a:solidFill>
                  <a:srgbClr val="002060"/>
                </a:solidFill>
                <a:latin typeface="Times New Roman" pitchFamily="18" charset="0"/>
                <a:cs typeface="Times New Roman" pitchFamily="18" charset="0"/>
              </a:rPr>
              <a:t>Low </a:t>
            </a:r>
            <a:r>
              <a:rPr lang="en-US" sz="3600" dirty="0">
                <a:solidFill>
                  <a:srgbClr val="002060"/>
                </a:solidFill>
                <a:latin typeface="Times New Roman" pitchFamily="18" charset="0"/>
                <a:cs typeface="Times New Roman" pitchFamily="18" charset="0"/>
              </a:rPr>
              <a:t>oxidation reduction </a:t>
            </a:r>
            <a:r>
              <a:rPr lang="en-US" sz="3600" dirty="0" smtClean="0">
                <a:solidFill>
                  <a:srgbClr val="002060"/>
                </a:solidFill>
                <a:latin typeface="Times New Roman" pitchFamily="18" charset="0"/>
                <a:cs typeface="Times New Roman" pitchFamily="18" charset="0"/>
              </a:rPr>
              <a:t>potential</a:t>
            </a:r>
            <a:endParaRPr lang="en-IN" sz="3600" dirty="0" smtClean="0">
              <a:solidFill>
                <a:srgbClr val="002060"/>
              </a:solidFill>
              <a:latin typeface="Times New Roman" pitchFamily="18" charset="0"/>
              <a:cs typeface="Times New Roman" pitchFamily="18" charset="0"/>
            </a:endParaRPr>
          </a:p>
          <a:p>
            <a:pPr algn="just">
              <a:buFont typeface="Wingdings" pitchFamily="2" charset="2"/>
              <a:buChar char="Ø"/>
            </a:pPr>
            <a:r>
              <a:rPr lang="en-US" sz="3600" dirty="0" smtClean="0">
                <a:solidFill>
                  <a:srgbClr val="002060"/>
                </a:solidFill>
                <a:latin typeface="Times New Roman" pitchFamily="18" charset="0"/>
                <a:cs typeface="Times New Roman" pitchFamily="18" charset="0"/>
              </a:rPr>
              <a:t>H</a:t>
            </a:r>
            <a:r>
              <a:rPr lang="en-US" sz="3600" baseline="-25000" dirty="0" smtClean="0">
                <a:solidFill>
                  <a:srgbClr val="002060"/>
                </a:solidFill>
                <a:latin typeface="Times New Roman" pitchFamily="18" charset="0"/>
                <a:cs typeface="Times New Roman" pitchFamily="18" charset="0"/>
              </a:rPr>
              <a:t>2</a:t>
            </a:r>
            <a:r>
              <a:rPr lang="en-US" sz="3600" dirty="0" smtClean="0">
                <a:solidFill>
                  <a:srgbClr val="002060"/>
                </a:solidFill>
                <a:latin typeface="Times New Roman" pitchFamily="18" charset="0"/>
                <a:cs typeface="Times New Roman" pitchFamily="18" charset="0"/>
              </a:rPr>
              <a:t>O</a:t>
            </a:r>
            <a:r>
              <a:rPr lang="en-US" sz="3600" baseline="-25000" dirty="0" smtClean="0">
                <a:solidFill>
                  <a:srgbClr val="002060"/>
                </a:solidFill>
                <a:latin typeface="Times New Roman" pitchFamily="18" charset="0"/>
                <a:cs typeface="Times New Roman" pitchFamily="18" charset="0"/>
              </a:rPr>
              <a:t>2</a:t>
            </a:r>
            <a:r>
              <a:rPr lang="en-US" sz="3600" dirty="0" smtClean="0">
                <a:solidFill>
                  <a:srgbClr val="002060"/>
                </a:solidFill>
                <a:latin typeface="Times New Roman" pitchFamily="18" charset="0"/>
                <a:cs typeface="Times New Roman" pitchFamily="18" charset="0"/>
              </a:rPr>
              <a:t> </a:t>
            </a:r>
            <a:r>
              <a:rPr lang="en-US" sz="3600" dirty="0">
                <a:solidFill>
                  <a:srgbClr val="002060"/>
                </a:solidFill>
                <a:latin typeface="Times New Roman" pitchFamily="18" charset="0"/>
                <a:cs typeface="Times New Roman" pitchFamily="18" charset="0"/>
              </a:rPr>
              <a:t>and </a:t>
            </a:r>
            <a:r>
              <a:rPr lang="en-US" sz="3600" dirty="0" smtClean="0">
                <a:solidFill>
                  <a:srgbClr val="002060"/>
                </a:solidFill>
                <a:latin typeface="Times New Roman" pitchFamily="18" charset="0"/>
                <a:cs typeface="Times New Roman" pitchFamily="18" charset="0"/>
              </a:rPr>
              <a:t>CO</a:t>
            </a:r>
            <a:r>
              <a:rPr lang="en-US" sz="3600" baseline="-25000" dirty="0" smtClean="0">
                <a:solidFill>
                  <a:srgbClr val="002060"/>
                </a:solidFill>
                <a:latin typeface="Times New Roman" pitchFamily="18" charset="0"/>
                <a:cs typeface="Times New Roman" pitchFamily="18" charset="0"/>
              </a:rPr>
              <a:t>2</a:t>
            </a:r>
            <a:endParaRPr lang="en-IN" sz="3600" baseline="-25000" dirty="0" smtClean="0">
              <a:solidFill>
                <a:srgbClr val="002060"/>
              </a:solidFill>
              <a:latin typeface="Times New Roman" pitchFamily="18" charset="0"/>
              <a:cs typeface="Times New Roman" pitchFamily="18" charset="0"/>
            </a:endParaRPr>
          </a:p>
          <a:p>
            <a:pPr algn="just">
              <a:buFont typeface="Wingdings" pitchFamily="2" charset="2"/>
              <a:buChar char="Ø"/>
            </a:pPr>
            <a:r>
              <a:rPr lang="en-US" sz="3600" dirty="0" smtClean="0">
                <a:solidFill>
                  <a:srgbClr val="002060"/>
                </a:solidFill>
                <a:latin typeface="Times New Roman" pitchFamily="18" charset="0"/>
                <a:cs typeface="Times New Roman" pitchFamily="18" charset="0"/>
              </a:rPr>
              <a:t>Aroma </a:t>
            </a:r>
            <a:r>
              <a:rPr lang="en-US" sz="3600" dirty="0">
                <a:solidFill>
                  <a:srgbClr val="002060"/>
                </a:solidFill>
                <a:latin typeface="Times New Roman" pitchFamily="18" charset="0"/>
                <a:cs typeface="Times New Roman" pitchFamily="18" charset="0"/>
              </a:rPr>
              <a:t>compounds </a:t>
            </a:r>
            <a:r>
              <a:rPr lang="en-US" sz="3600" dirty="0" err="1">
                <a:solidFill>
                  <a:srgbClr val="002060"/>
                </a:solidFill>
                <a:latin typeface="Times New Roman" pitchFamily="18" charset="0"/>
                <a:cs typeface="Times New Roman" pitchFamily="18" charset="0"/>
              </a:rPr>
              <a:t>diacetyl</a:t>
            </a:r>
            <a:r>
              <a:rPr lang="en-US" sz="3600" dirty="0">
                <a:solidFill>
                  <a:srgbClr val="002060"/>
                </a:solidFill>
                <a:latin typeface="Times New Roman" pitchFamily="18" charset="0"/>
                <a:cs typeface="Times New Roman" pitchFamily="18" charset="0"/>
              </a:rPr>
              <a:t>, </a:t>
            </a:r>
            <a:r>
              <a:rPr lang="en-US" sz="3600" dirty="0" smtClean="0">
                <a:solidFill>
                  <a:srgbClr val="002060"/>
                </a:solidFill>
                <a:latin typeface="Times New Roman" pitchFamily="18" charset="0"/>
                <a:cs typeface="Times New Roman" pitchFamily="18" charset="0"/>
              </a:rPr>
              <a:t>acetaldehyde</a:t>
            </a:r>
            <a:endParaRPr lang="en-IN" sz="3600" dirty="0" smtClean="0">
              <a:solidFill>
                <a:srgbClr val="002060"/>
              </a:solidFill>
              <a:latin typeface="Times New Roman" pitchFamily="18" charset="0"/>
              <a:cs typeface="Times New Roman" pitchFamily="18" charset="0"/>
            </a:endParaRPr>
          </a:p>
          <a:p>
            <a:pPr algn="just">
              <a:buFont typeface="Wingdings" pitchFamily="2" charset="2"/>
              <a:buChar char="Ø"/>
            </a:pPr>
            <a:r>
              <a:rPr lang="en-US" sz="3600" dirty="0" smtClean="0">
                <a:solidFill>
                  <a:srgbClr val="002060"/>
                </a:solidFill>
                <a:latin typeface="Times New Roman" pitchFamily="18" charset="0"/>
                <a:cs typeface="Times New Roman" pitchFamily="18" charset="0"/>
              </a:rPr>
              <a:t>Fatty acids</a:t>
            </a:r>
            <a:endParaRPr lang="en-IN" sz="3600" dirty="0" smtClean="0">
              <a:solidFill>
                <a:srgbClr val="002060"/>
              </a:solidFill>
              <a:latin typeface="Times New Roman" pitchFamily="18" charset="0"/>
              <a:cs typeface="Times New Roman" pitchFamily="18" charset="0"/>
            </a:endParaRPr>
          </a:p>
          <a:p>
            <a:pPr algn="just">
              <a:buFont typeface="Wingdings" pitchFamily="2" charset="2"/>
              <a:buChar char="Ø"/>
            </a:pPr>
            <a:r>
              <a:rPr lang="en-US" sz="3600" dirty="0" err="1" smtClean="0">
                <a:solidFill>
                  <a:srgbClr val="002060"/>
                </a:solidFill>
                <a:latin typeface="Times New Roman" pitchFamily="18" charset="0"/>
                <a:cs typeface="Times New Roman" pitchFamily="18" charset="0"/>
              </a:rPr>
              <a:t>Bacteriocins</a:t>
            </a:r>
            <a:r>
              <a:rPr lang="en-US" sz="3600" dirty="0" smtClean="0">
                <a:solidFill>
                  <a:srgbClr val="002060"/>
                </a:solidFill>
                <a:latin typeface="Times New Roman" pitchFamily="18" charset="0"/>
                <a:cs typeface="Times New Roman" pitchFamily="18" charset="0"/>
              </a:rPr>
              <a:t> etc</a:t>
            </a:r>
            <a:endParaRPr lang="en-IN" sz="3600" dirty="0">
              <a:solidFill>
                <a:srgbClr val="002060"/>
              </a:solidFill>
              <a:latin typeface="Times New Roman" pitchFamily="18" charset="0"/>
              <a:cs typeface="Times New Roman" pitchFamily="18" charset="0"/>
            </a:endParaRPr>
          </a:p>
          <a:p>
            <a:endParaRPr lang="en-IN"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latin typeface="Times New Roman" pitchFamily="18" charset="0"/>
                <a:cs typeface="Times New Roman" pitchFamily="18" charset="0"/>
              </a:rPr>
              <a:t>Organic </a:t>
            </a:r>
            <a:r>
              <a:rPr lang="en-US" b="1" dirty="0" smtClean="0">
                <a:solidFill>
                  <a:srgbClr val="C00000"/>
                </a:solidFill>
                <a:latin typeface="Times New Roman" pitchFamily="18" charset="0"/>
                <a:cs typeface="Times New Roman" pitchFamily="18" charset="0"/>
              </a:rPr>
              <a:t>acids :</a:t>
            </a:r>
            <a:r>
              <a:rPr lang="en-US" dirty="0" smtClean="0">
                <a:solidFill>
                  <a:srgbClr val="C00000"/>
                </a:solidFill>
                <a:latin typeface="Times New Roman" pitchFamily="18" charset="0"/>
                <a:cs typeface="Times New Roman" pitchFamily="18" charset="0"/>
              </a:rPr>
              <a:t> </a:t>
            </a:r>
            <a:endParaRPr lang="en-IN"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342900" lvl="2" indent="-342900"/>
            <a:r>
              <a:rPr lang="en-US" dirty="0" smtClean="0">
                <a:solidFill>
                  <a:srgbClr val="002060"/>
                </a:solidFill>
                <a:latin typeface="Times New Roman" pitchFamily="18" charset="0"/>
                <a:cs typeface="Times New Roman" pitchFamily="18" charset="0"/>
              </a:rPr>
              <a:t>Lactic </a:t>
            </a:r>
            <a:r>
              <a:rPr lang="en-US" dirty="0" smtClean="0">
                <a:solidFill>
                  <a:srgbClr val="002060"/>
                </a:solidFill>
                <a:latin typeface="Times New Roman" pitchFamily="18" charset="0"/>
                <a:cs typeface="Times New Roman" pitchFamily="18" charset="0"/>
              </a:rPr>
              <a:t>acid. It is un dissociated at low pH therefore highly toxic to many microorganisms. </a:t>
            </a:r>
            <a:endParaRPr lang="en-US" dirty="0" smtClean="0">
              <a:solidFill>
                <a:srgbClr val="002060"/>
              </a:solidFill>
              <a:latin typeface="Times New Roman" pitchFamily="18" charset="0"/>
              <a:cs typeface="Times New Roman" pitchFamily="18" charset="0"/>
            </a:endParaRPr>
          </a:p>
          <a:p>
            <a:pPr marL="342900" lvl="2" indent="-342900"/>
            <a:r>
              <a:rPr lang="en-US" dirty="0" smtClean="0">
                <a:solidFill>
                  <a:srgbClr val="002060"/>
                </a:solidFill>
                <a:latin typeface="Times New Roman" pitchFamily="18" charset="0"/>
                <a:cs typeface="Times New Roman" pitchFamily="18" charset="0"/>
              </a:rPr>
              <a:t>Acetic </a:t>
            </a:r>
            <a:r>
              <a:rPr lang="en-US" dirty="0" smtClean="0">
                <a:solidFill>
                  <a:srgbClr val="002060"/>
                </a:solidFill>
                <a:latin typeface="Times New Roman" pitchFamily="18" charset="0"/>
                <a:cs typeface="Times New Roman" pitchFamily="18" charset="0"/>
              </a:rPr>
              <a:t>acid and </a:t>
            </a:r>
            <a:r>
              <a:rPr lang="en-US" dirty="0" err="1" smtClean="0">
                <a:solidFill>
                  <a:srgbClr val="002060"/>
                </a:solidFill>
                <a:latin typeface="Times New Roman" pitchFamily="18" charset="0"/>
                <a:cs typeface="Times New Roman" pitchFamily="18" charset="0"/>
              </a:rPr>
              <a:t>propionic</a:t>
            </a:r>
            <a:r>
              <a:rPr lang="en-US" dirty="0" smtClean="0">
                <a:solidFill>
                  <a:srgbClr val="002060"/>
                </a:solidFill>
                <a:latin typeface="Times New Roman" pitchFamily="18" charset="0"/>
                <a:cs typeface="Times New Roman" pitchFamily="18" charset="0"/>
              </a:rPr>
              <a:t> acid have more antimicrobial activity than lactic acid due to its higher </a:t>
            </a:r>
            <a:r>
              <a:rPr lang="en-US" dirty="0" err="1" smtClean="0">
                <a:solidFill>
                  <a:srgbClr val="002060"/>
                </a:solidFill>
                <a:latin typeface="Times New Roman" pitchFamily="18" charset="0"/>
                <a:cs typeface="Times New Roman" pitchFamily="18" charset="0"/>
              </a:rPr>
              <a:t>pKa</a:t>
            </a:r>
            <a:r>
              <a:rPr lang="en-US" dirty="0" smtClean="0">
                <a:solidFill>
                  <a:srgbClr val="002060"/>
                </a:solidFill>
                <a:latin typeface="Times New Roman" pitchFamily="18" charset="0"/>
                <a:cs typeface="Times New Roman" pitchFamily="18" charset="0"/>
              </a:rPr>
              <a:t> values. </a:t>
            </a:r>
            <a:endParaRPr lang="en-US" dirty="0" smtClean="0">
              <a:solidFill>
                <a:srgbClr val="002060"/>
              </a:solidFill>
              <a:latin typeface="Times New Roman" pitchFamily="18" charset="0"/>
              <a:cs typeface="Times New Roman" pitchFamily="18" charset="0"/>
            </a:endParaRPr>
          </a:p>
          <a:p>
            <a:pPr marL="342900" lvl="2" indent="-342900"/>
            <a:r>
              <a:rPr lang="en-US" dirty="0" smtClean="0">
                <a:solidFill>
                  <a:srgbClr val="002060"/>
                </a:solidFill>
                <a:latin typeface="Times New Roman" pitchFamily="18" charset="0"/>
                <a:cs typeface="Times New Roman" pitchFamily="18" charset="0"/>
              </a:rPr>
              <a:t>The </a:t>
            </a:r>
            <a:r>
              <a:rPr lang="en-US" dirty="0" smtClean="0">
                <a:solidFill>
                  <a:srgbClr val="002060"/>
                </a:solidFill>
                <a:latin typeface="Times New Roman" pitchFamily="18" charset="0"/>
                <a:cs typeface="Times New Roman" pitchFamily="18" charset="0"/>
              </a:rPr>
              <a:t>antimicrobial effect of organic acid lies in the reduction of pH as well as the </a:t>
            </a:r>
            <a:r>
              <a:rPr lang="en-US" dirty="0" err="1" smtClean="0">
                <a:solidFill>
                  <a:srgbClr val="002060"/>
                </a:solidFill>
                <a:latin typeface="Times New Roman" pitchFamily="18" charset="0"/>
                <a:cs typeface="Times New Roman" pitchFamily="18" charset="0"/>
              </a:rPr>
              <a:t>undissociated</a:t>
            </a:r>
            <a:r>
              <a:rPr lang="en-US" dirty="0" smtClean="0">
                <a:solidFill>
                  <a:srgbClr val="002060"/>
                </a:solidFill>
                <a:latin typeface="Times New Roman" pitchFamily="18" charset="0"/>
                <a:cs typeface="Times New Roman" pitchFamily="18" charset="0"/>
              </a:rPr>
              <a:t> forms of molecules. The low external pH causes acidification of cell cytoplasm, while the </a:t>
            </a:r>
            <a:r>
              <a:rPr lang="en-US" dirty="0" err="1" smtClean="0">
                <a:solidFill>
                  <a:srgbClr val="002060"/>
                </a:solidFill>
                <a:latin typeface="Times New Roman" pitchFamily="18" charset="0"/>
                <a:cs typeface="Times New Roman" pitchFamily="18" charset="0"/>
              </a:rPr>
              <a:t>undissociated</a:t>
            </a:r>
            <a:r>
              <a:rPr lang="en-US" dirty="0" smtClean="0">
                <a:solidFill>
                  <a:srgbClr val="002060"/>
                </a:solidFill>
                <a:latin typeface="Times New Roman" pitchFamily="18" charset="0"/>
                <a:cs typeface="Times New Roman" pitchFamily="18" charset="0"/>
              </a:rPr>
              <a:t> form of molecule may cause alternation in the cell membrane permeability, collapsing the electrochemical proton gradient that results in disruption of substrate transfer system.</a:t>
            </a:r>
            <a:endParaRPr lang="en-IN" sz="1800" dirty="0" smtClean="0">
              <a:solidFill>
                <a:srgbClr val="002060"/>
              </a:solidFill>
              <a:latin typeface="Times New Roman" pitchFamily="18" charset="0"/>
              <a:cs typeface="Times New Roman" pitchFamily="18" charset="0"/>
            </a:endParaRP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en-US" b="1" dirty="0" smtClean="0">
                <a:solidFill>
                  <a:srgbClr val="FF0000"/>
                </a:solidFill>
                <a:latin typeface="Times New Roman" pitchFamily="18" charset="0"/>
                <a:cs typeface="Times New Roman" pitchFamily="18" charset="0"/>
              </a:rPr>
              <a:t>H</a:t>
            </a:r>
            <a:r>
              <a:rPr lang="en-US" b="1" baseline="-25000" dirty="0" smtClean="0">
                <a:solidFill>
                  <a:srgbClr val="FF0000"/>
                </a:solidFill>
                <a:latin typeface="Times New Roman" pitchFamily="18" charset="0"/>
                <a:cs typeface="Times New Roman" pitchFamily="18" charset="0"/>
              </a:rPr>
              <a:t>2</a:t>
            </a:r>
            <a:r>
              <a:rPr lang="en-US" b="1" dirty="0" smtClean="0">
                <a:solidFill>
                  <a:srgbClr val="FF0000"/>
                </a:solidFill>
                <a:latin typeface="Times New Roman" pitchFamily="18" charset="0"/>
                <a:cs typeface="Times New Roman" pitchFamily="18" charset="0"/>
              </a:rPr>
              <a:t>O</a:t>
            </a:r>
            <a:r>
              <a:rPr lang="en-US" b="1" baseline="-25000" dirty="0" smtClean="0">
                <a:solidFill>
                  <a:srgbClr val="FF0000"/>
                </a:solidFill>
                <a:latin typeface="Times New Roman" pitchFamily="18" charset="0"/>
                <a:cs typeface="Times New Roman" pitchFamily="18" charset="0"/>
              </a:rPr>
              <a:t>2</a:t>
            </a:r>
            <a:r>
              <a:rPr lang="en-US" b="1" dirty="0" smtClean="0">
                <a:solidFill>
                  <a:srgbClr val="FF0000"/>
                </a:solidFill>
                <a:latin typeface="Times New Roman" pitchFamily="18" charset="0"/>
                <a:cs typeface="Times New Roman" pitchFamily="18" charset="0"/>
              </a:rPr>
              <a:t> and CO</a:t>
            </a:r>
            <a:r>
              <a:rPr lang="en-US" b="1" baseline="-25000" dirty="0" smtClean="0">
                <a:solidFill>
                  <a:srgbClr val="FF0000"/>
                </a:solidFill>
                <a:latin typeface="Times New Roman" pitchFamily="18" charset="0"/>
                <a:cs typeface="Times New Roman" pitchFamily="18" charset="0"/>
              </a:rPr>
              <a:t>2</a:t>
            </a:r>
            <a:r>
              <a:rPr lang="en-US" b="1" dirty="0" smtClean="0">
                <a:solidFill>
                  <a:srgbClr val="FF0000"/>
                </a:solidFill>
                <a:latin typeface="Times New Roman" pitchFamily="18" charset="0"/>
                <a:cs typeface="Times New Roman" pitchFamily="18" charset="0"/>
              </a:rPr>
              <a:t> </a:t>
            </a:r>
            <a:r>
              <a:rPr lang="en-US" b="1" dirty="0" smtClean="0"/>
              <a:t>:</a:t>
            </a:r>
            <a:endParaRPr lang="en-IN" dirty="0"/>
          </a:p>
        </p:txBody>
      </p:sp>
      <p:sp>
        <p:nvSpPr>
          <p:cNvPr id="3" name="Content Placeholder 2"/>
          <p:cNvSpPr>
            <a:spLocks noGrp="1"/>
          </p:cNvSpPr>
          <p:nvPr>
            <p:ph idx="1"/>
          </p:nvPr>
        </p:nvSpPr>
        <p:spPr>
          <a:xfrm>
            <a:off x="457200" y="1285860"/>
            <a:ext cx="8229600" cy="4840303"/>
          </a:xfrm>
        </p:spPr>
        <p:txBody>
          <a:bodyPr>
            <a:normAutofit fontScale="70000" lnSpcReduction="20000"/>
          </a:bodyPr>
          <a:lstStyle/>
          <a:p>
            <a:pPr>
              <a:buFont typeface="Wingdings" pitchFamily="2" charset="2"/>
              <a:buChar char="Ø"/>
            </a:pPr>
            <a:r>
              <a:rPr lang="en-US" dirty="0" smtClean="0">
                <a:solidFill>
                  <a:srgbClr val="002060"/>
                </a:solidFill>
                <a:latin typeface="Times New Roman" pitchFamily="18" charset="0"/>
                <a:cs typeface="Times New Roman" pitchFamily="18" charset="0"/>
              </a:rPr>
              <a:t>Some </a:t>
            </a:r>
            <a:r>
              <a:rPr lang="en-US" dirty="0" smtClean="0">
                <a:solidFill>
                  <a:srgbClr val="002060"/>
                </a:solidFill>
                <a:latin typeface="Times New Roman" pitchFamily="18" charset="0"/>
                <a:cs typeface="Times New Roman" pitchFamily="18" charset="0"/>
              </a:rPr>
              <a:t>lactobacilli are known to produce H</a:t>
            </a:r>
            <a:r>
              <a:rPr lang="en-US" baseline="-25000" dirty="0" smtClean="0">
                <a:solidFill>
                  <a:srgbClr val="002060"/>
                </a:solidFill>
                <a:latin typeface="Times New Roman" pitchFamily="18" charset="0"/>
                <a:cs typeface="Times New Roman" pitchFamily="18" charset="0"/>
              </a:rPr>
              <a:t>2</a:t>
            </a:r>
            <a:r>
              <a:rPr lang="en-US" dirty="0" smtClean="0">
                <a:solidFill>
                  <a:srgbClr val="002060"/>
                </a:solidFill>
                <a:latin typeface="Times New Roman" pitchFamily="18" charset="0"/>
                <a:cs typeface="Times New Roman" pitchFamily="18" charset="0"/>
              </a:rPr>
              <a:t>O</a:t>
            </a:r>
            <a:r>
              <a:rPr lang="en-US" baseline="-25000" dirty="0" smtClean="0">
                <a:solidFill>
                  <a:srgbClr val="002060"/>
                </a:solidFill>
                <a:latin typeface="Times New Roman" pitchFamily="18" charset="0"/>
                <a:cs typeface="Times New Roman" pitchFamily="18" charset="0"/>
              </a:rPr>
              <a:t>2</a:t>
            </a:r>
            <a:r>
              <a:rPr lang="en-US" dirty="0" smtClean="0">
                <a:solidFill>
                  <a:srgbClr val="002060"/>
                </a:solidFill>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 form </a:t>
            </a:r>
            <a:r>
              <a:rPr lang="en-US" dirty="0" smtClean="0">
                <a:solidFill>
                  <a:srgbClr val="002060"/>
                </a:solidFill>
                <a:latin typeface="Times New Roman" pitchFamily="18" charset="0"/>
                <a:cs typeface="Times New Roman" pitchFamily="18" charset="0"/>
              </a:rPr>
              <a:t>glycerol, under aerobic conditions. </a:t>
            </a:r>
            <a:endParaRPr lang="en-US" dirty="0" smtClean="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The </a:t>
            </a:r>
            <a:r>
              <a:rPr lang="en-US" dirty="0" smtClean="0">
                <a:solidFill>
                  <a:srgbClr val="002060"/>
                </a:solidFill>
                <a:latin typeface="Times New Roman" pitchFamily="18" charset="0"/>
                <a:cs typeface="Times New Roman" pitchFamily="18" charset="0"/>
              </a:rPr>
              <a:t>antimicrobial activity of H</a:t>
            </a:r>
            <a:r>
              <a:rPr lang="en-US" baseline="-25000" dirty="0" smtClean="0">
                <a:solidFill>
                  <a:srgbClr val="002060"/>
                </a:solidFill>
                <a:latin typeface="Times New Roman" pitchFamily="18" charset="0"/>
                <a:cs typeface="Times New Roman" pitchFamily="18" charset="0"/>
              </a:rPr>
              <a:t>2</a:t>
            </a:r>
            <a:r>
              <a:rPr lang="en-US" dirty="0" smtClean="0">
                <a:solidFill>
                  <a:srgbClr val="002060"/>
                </a:solidFill>
                <a:latin typeface="Times New Roman" pitchFamily="18" charset="0"/>
                <a:cs typeface="Times New Roman" pitchFamily="18" charset="0"/>
              </a:rPr>
              <a:t>O</a:t>
            </a:r>
            <a:r>
              <a:rPr lang="en-US" baseline="-25000" dirty="0" smtClean="0">
                <a:solidFill>
                  <a:srgbClr val="002060"/>
                </a:solidFill>
                <a:latin typeface="Times New Roman" pitchFamily="18" charset="0"/>
                <a:cs typeface="Times New Roman" pitchFamily="18" charset="0"/>
              </a:rPr>
              <a:t>2</a:t>
            </a:r>
            <a:r>
              <a:rPr lang="en-US" dirty="0" smtClean="0">
                <a:solidFill>
                  <a:srgbClr val="002060"/>
                </a:solidFill>
                <a:latin typeface="Times New Roman" pitchFamily="18" charset="0"/>
                <a:cs typeface="Times New Roman" pitchFamily="18" charset="0"/>
              </a:rPr>
              <a:t> results from the oxidation of –SH groups causing denaturation of </a:t>
            </a:r>
            <a:r>
              <a:rPr lang="en-US" dirty="0" smtClean="0">
                <a:solidFill>
                  <a:srgbClr val="002060"/>
                </a:solidFill>
                <a:latin typeface="Times New Roman" pitchFamily="18" charset="0"/>
                <a:cs typeface="Times New Roman" pitchFamily="18" charset="0"/>
              </a:rPr>
              <a:t> a number </a:t>
            </a:r>
            <a:r>
              <a:rPr lang="en-US" dirty="0" smtClean="0">
                <a:solidFill>
                  <a:srgbClr val="002060"/>
                </a:solidFill>
                <a:latin typeface="Times New Roman" pitchFamily="18" charset="0"/>
                <a:cs typeface="Times New Roman" pitchFamily="18" charset="0"/>
              </a:rPr>
              <a:t>of enzymes and from the </a:t>
            </a:r>
            <a:r>
              <a:rPr lang="en-US" dirty="0" err="1" smtClean="0">
                <a:solidFill>
                  <a:srgbClr val="002060"/>
                </a:solidFill>
                <a:latin typeface="Times New Roman" pitchFamily="18" charset="0"/>
                <a:cs typeface="Times New Roman" pitchFamily="18" charset="0"/>
              </a:rPr>
              <a:t>peroxidation</a:t>
            </a:r>
            <a:r>
              <a:rPr lang="en-US" dirty="0" smtClean="0">
                <a:solidFill>
                  <a:srgbClr val="002060"/>
                </a:solidFill>
                <a:latin typeface="Times New Roman" pitchFamily="18" charset="0"/>
                <a:cs typeface="Times New Roman" pitchFamily="18" charset="0"/>
              </a:rPr>
              <a:t> of membrane lipids </a:t>
            </a:r>
            <a:r>
              <a:rPr lang="en-US" dirty="0" smtClean="0">
                <a:solidFill>
                  <a:srgbClr val="002060"/>
                </a:solidFill>
                <a:latin typeface="Times New Roman" pitchFamily="18" charset="0"/>
                <a:cs typeface="Times New Roman" pitchFamily="18" charset="0"/>
              </a:rPr>
              <a:t>that </a:t>
            </a:r>
            <a:r>
              <a:rPr lang="en-US" dirty="0" smtClean="0">
                <a:solidFill>
                  <a:srgbClr val="002060"/>
                </a:solidFill>
                <a:latin typeface="Times New Roman" pitchFamily="18" charset="0"/>
                <a:cs typeface="Times New Roman" pitchFamily="18" charset="0"/>
              </a:rPr>
              <a:t>increased membrane permeability. </a:t>
            </a:r>
            <a:endParaRPr lang="en-US" dirty="0" smtClean="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H</a:t>
            </a:r>
            <a:r>
              <a:rPr lang="en-US" baseline="-25000" dirty="0" smtClean="0">
                <a:solidFill>
                  <a:srgbClr val="002060"/>
                </a:solidFill>
                <a:latin typeface="Times New Roman" pitchFamily="18" charset="0"/>
                <a:cs typeface="Times New Roman" pitchFamily="18" charset="0"/>
              </a:rPr>
              <a:t>2</a:t>
            </a:r>
            <a:r>
              <a:rPr lang="en-US" dirty="0" smtClean="0">
                <a:solidFill>
                  <a:srgbClr val="002060"/>
                </a:solidFill>
                <a:latin typeface="Times New Roman" pitchFamily="18" charset="0"/>
                <a:cs typeface="Times New Roman" pitchFamily="18" charset="0"/>
              </a:rPr>
              <a:t>O</a:t>
            </a:r>
            <a:r>
              <a:rPr lang="en-US" baseline="-25000" dirty="0" smtClean="0">
                <a:solidFill>
                  <a:srgbClr val="002060"/>
                </a:solidFill>
                <a:latin typeface="Times New Roman" pitchFamily="18" charset="0"/>
                <a:cs typeface="Times New Roman" pitchFamily="18" charset="0"/>
              </a:rPr>
              <a:t>2</a:t>
            </a:r>
            <a:r>
              <a:rPr lang="en-US" dirty="0" smtClean="0">
                <a:solidFill>
                  <a:srgbClr val="002060"/>
                </a:solidFill>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also acts as a precursor for the production of bactericidal free radicals such as superoxide O</a:t>
            </a:r>
            <a:r>
              <a:rPr lang="en-US" baseline="-25000" dirty="0" smtClean="0">
                <a:solidFill>
                  <a:srgbClr val="002060"/>
                </a:solidFill>
                <a:latin typeface="Times New Roman" pitchFamily="18" charset="0"/>
                <a:cs typeface="Times New Roman" pitchFamily="18" charset="0"/>
              </a:rPr>
              <a:t>2</a:t>
            </a:r>
            <a:r>
              <a:rPr lang="en-US" dirty="0" smtClean="0">
                <a:solidFill>
                  <a:srgbClr val="002060"/>
                </a:solidFill>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and hydroxides </a:t>
            </a:r>
            <a:r>
              <a:rPr lang="en-US" dirty="0" smtClean="0">
                <a:solidFill>
                  <a:srgbClr val="002060"/>
                </a:solidFill>
                <a:latin typeface="Times New Roman" pitchFamily="18" charset="0"/>
                <a:cs typeface="Times New Roman" pitchFamily="18" charset="0"/>
              </a:rPr>
              <a:t>–</a:t>
            </a:r>
            <a:r>
              <a:rPr lang="en-US" dirty="0" smtClean="0">
                <a:solidFill>
                  <a:srgbClr val="002060"/>
                </a:solidFill>
                <a:latin typeface="Times New Roman" pitchFamily="18" charset="0"/>
                <a:cs typeface="Times New Roman" pitchFamily="18" charset="0"/>
              </a:rPr>
              <a:t>OH </a:t>
            </a:r>
            <a:r>
              <a:rPr lang="en-US" dirty="0" err="1" smtClean="0">
                <a:solidFill>
                  <a:srgbClr val="002060"/>
                </a:solidFill>
                <a:latin typeface="Times New Roman" pitchFamily="18" charset="0"/>
                <a:cs typeface="Times New Roman" pitchFamily="18" charset="0"/>
              </a:rPr>
              <a:t>radicle</a:t>
            </a:r>
            <a:r>
              <a:rPr lang="en-US" dirty="0" smtClean="0">
                <a:solidFill>
                  <a:srgbClr val="002060"/>
                </a:solidFill>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that can damage DNA.</a:t>
            </a:r>
            <a:endParaRPr lang="en-IN" sz="1800" dirty="0" smtClean="0">
              <a:solidFill>
                <a:srgbClr val="002060"/>
              </a:solidFill>
              <a:latin typeface="Times New Roman" pitchFamily="18" charset="0"/>
              <a:cs typeface="Times New Roman" pitchFamily="18" charset="0"/>
            </a:endParaRPr>
          </a:p>
          <a:p>
            <a:r>
              <a:rPr lang="en-US" i="1" dirty="0" smtClean="0">
                <a:solidFill>
                  <a:srgbClr val="002060"/>
                </a:solidFill>
                <a:latin typeface="Times New Roman" pitchFamily="18" charset="0"/>
                <a:cs typeface="Times New Roman" pitchFamily="18" charset="0"/>
              </a:rPr>
              <a:t>Lactobacillus </a:t>
            </a:r>
            <a:r>
              <a:rPr lang="en-US" dirty="0" smtClean="0">
                <a:solidFill>
                  <a:srgbClr val="002060"/>
                </a:solidFill>
                <a:latin typeface="Times New Roman" pitchFamily="18" charset="0"/>
                <a:cs typeface="Times New Roman" pitchFamily="18" charset="0"/>
              </a:rPr>
              <a:t>and </a:t>
            </a:r>
            <a:r>
              <a:rPr lang="en-US" i="1" dirty="0" err="1" smtClean="0">
                <a:solidFill>
                  <a:srgbClr val="002060"/>
                </a:solidFill>
                <a:latin typeface="Times New Roman" pitchFamily="18" charset="0"/>
                <a:cs typeface="Times New Roman" pitchFamily="18" charset="0"/>
              </a:rPr>
              <a:t>L</a:t>
            </a:r>
            <a:r>
              <a:rPr lang="en-US" i="1" dirty="0" err="1" smtClean="0">
                <a:solidFill>
                  <a:srgbClr val="002060"/>
                </a:solidFill>
                <a:latin typeface="Times New Roman" pitchFamily="18" charset="0"/>
                <a:cs typeface="Times New Roman" pitchFamily="18" charset="0"/>
              </a:rPr>
              <a:t>actococcus</a:t>
            </a:r>
            <a:r>
              <a:rPr lang="en-US" i="1" dirty="0" smtClean="0">
                <a:solidFill>
                  <a:srgbClr val="002060"/>
                </a:solidFill>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species can produce H</a:t>
            </a:r>
            <a:r>
              <a:rPr lang="en-US" baseline="-25000" dirty="0" smtClean="0">
                <a:solidFill>
                  <a:srgbClr val="002060"/>
                </a:solidFill>
                <a:latin typeface="Times New Roman" pitchFamily="18" charset="0"/>
                <a:cs typeface="Times New Roman" pitchFamily="18" charset="0"/>
              </a:rPr>
              <a:t>2</a:t>
            </a:r>
            <a:r>
              <a:rPr lang="en-US" dirty="0" smtClean="0">
                <a:solidFill>
                  <a:srgbClr val="002060"/>
                </a:solidFill>
                <a:latin typeface="Times New Roman" pitchFamily="18" charset="0"/>
                <a:cs typeface="Times New Roman" pitchFamily="18" charset="0"/>
              </a:rPr>
              <a:t>O</a:t>
            </a:r>
            <a:r>
              <a:rPr lang="en-US" baseline="-25000" dirty="0" smtClean="0">
                <a:solidFill>
                  <a:srgbClr val="002060"/>
                </a:solidFill>
                <a:latin typeface="Times New Roman" pitchFamily="18" charset="0"/>
                <a:cs typeface="Times New Roman" pitchFamily="18" charset="0"/>
              </a:rPr>
              <a:t>2 </a:t>
            </a:r>
            <a:r>
              <a:rPr lang="en-US" dirty="0" smtClean="0">
                <a:solidFill>
                  <a:srgbClr val="002060"/>
                </a:solidFill>
                <a:latin typeface="Times New Roman" pitchFamily="18" charset="0"/>
                <a:cs typeface="Times New Roman" pitchFamily="18" charset="0"/>
              </a:rPr>
              <a:t>while CO</a:t>
            </a:r>
            <a:r>
              <a:rPr lang="en-US" baseline="-25000" dirty="0" smtClean="0">
                <a:solidFill>
                  <a:srgbClr val="002060"/>
                </a:solidFill>
                <a:latin typeface="Times New Roman" pitchFamily="18" charset="0"/>
                <a:cs typeface="Times New Roman" pitchFamily="18" charset="0"/>
              </a:rPr>
              <a:t>2 </a:t>
            </a:r>
            <a:r>
              <a:rPr lang="en-US" dirty="0" smtClean="0">
                <a:solidFill>
                  <a:srgbClr val="002060"/>
                </a:solidFill>
                <a:latin typeface="Times New Roman" pitchFamily="18" charset="0"/>
                <a:cs typeface="Times New Roman" pitchFamily="18" charset="0"/>
              </a:rPr>
              <a:t>is mainly produced by </a:t>
            </a:r>
            <a:r>
              <a:rPr lang="en-US" dirty="0" err="1" smtClean="0">
                <a:solidFill>
                  <a:srgbClr val="002060"/>
                </a:solidFill>
                <a:latin typeface="Times New Roman" pitchFamily="18" charset="0"/>
                <a:cs typeface="Times New Roman" pitchFamily="18" charset="0"/>
              </a:rPr>
              <a:t>heterofermentative</a:t>
            </a:r>
            <a:r>
              <a:rPr lang="en-US" dirty="0" smtClean="0">
                <a:solidFill>
                  <a:srgbClr val="002060"/>
                </a:solidFill>
                <a:latin typeface="Times New Roman" pitchFamily="18" charset="0"/>
                <a:cs typeface="Times New Roman" pitchFamily="18" charset="0"/>
              </a:rPr>
              <a:t> LAB. </a:t>
            </a:r>
            <a:endParaRPr lang="en-US" dirty="0" smtClean="0">
              <a:solidFill>
                <a:srgbClr val="002060"/>
              </a:solidFill>
              <a:latin typeface="Times New Roman" pitchFamily="18" charset="0"/>
              <a:cs typeface="Times New Roman" pitchFamily="18" charset="0"/>
            </a:endParaRPr>
          </a:p>
          <a:p>
            <a:r>
              <a:rPr lang="en-US" dirty="0" smtClean="0">
                <a:solidFill>
                  <a:srgbClr val="002060"/>
                </a:solidFill>
                <a:latin typeface="Times New Roman" pitchFamily="18" charset="0"/>
                <a:cs typeface="Times New Roman" pitchFamily="18" charset="0"/>
              </a:rPr>
              <a:t>It </a:t>
            </a:r>
            <a:r>
              <a:rPr lang="en-US" dirty="0" smtClean="0">
                <a:solidFill>
                  <a:srgbClr val="002060"/>
                </a:solidFill>
                <a:latin typeface="Times New Roman" pitchFamily="18" charset="0"/>
                <a:cs typeface="Times New Roman" pitchFamily="18" charset="0"/>
              </a:rPr>
              <a:t>is believed that it may play a role in creating an </a:t>
            </a:r>
            <a:r>
              <a:rPr lang="en-US" dirty="0" err="1" smtClean="0">
                <a:solidFill>
                  <a:srgbClr val="002060"/>
                </a:solidFill>
                <a:latin typeface="Times New Roman" pitchFamily="18" charset="0"/>
                <a:cs typeface="Times New Roman" pitchFamily="18" charset="0"/>
              </a:rPr>
              <a:t>anerobic</a:t>
            </a:r>
            <a:r>
              <a:rPr lang="en-US" dirty="0" smtClean="0">
                <a:solidFill>
                  <a:srgbClr val="002060"/>
                </a:solidFill>
                <a:latin typeface="Times New Roman" pitchFamily="18" charset="0"/>
                <a:cs typeface="Times New Roman" pitchFamily="18" charset="0"/>
              </a:rPr>
              <a:t> environment which inhibits enzymatic </a:t>
            </a:r>
            <a:r>
              <a:rPr lang="en-US" dirty="0" err="1" smtClean="0">
                <a:solidFill>
                  <a:srgbClr val="002060"/>
                </a:solidFill>
                <a:latin typeface="Times New Roman" pitchFamily="18" charset="0"/>
                <a:cs typeface="Times New Roman" pitchFamily="18" charset="0"/>
              </a:rPr>
              <a:t>decarboxylation</a:t>
            </a:r>
            <a:r>
              <a:rPr lang="en-US" dirty="0" smtClean="0">
                <a:solidFill>
                  <a:srgbClr val="002060"/>
                </a:solidFill>
                <a:latin typeface="Times New Roman" pitchFamily="18" charset="0"/>
                <a:cs typeface="Times New Roman" pitchFamily="18" charset="0"/>
              </a:rPr>
              <a:t> reactions and the accumulation of CO</a:t>
            </a:r>
            <a:r>
              <a:rPr lang="en-US" baseline="-25000" dirty="0" smtClean="0">
                <a:solidFill>
                  <a:srgbClr val="002060"/>
                </a:solidFill>
                <a:latin typeface="Times New Roman" pitchFamily="18" charset="0"/>
                <a:cs typeface="Times New Roman" pitchFamily="18" charset="0"/>
              </a:rPr>
              <a:t>2</a:t>
            </a:r>
            <a:r>
              <a:rPr lang="en-US" dirty="0" smtClean="0">
                <a:solidFill>
                  <a:srgbClr val="002060"/>
                </a:solidFill>
                <a:latin typeface="Times New Roman" pitchFamily="18" charset="0"/>
                <a:cs typeface="Times New Roman" pitchFamily="18" charset="0"/>
              </a:rPr>
              <a:t> in </a:t>
            </a:r>
            <a:r>
              <a:rPr lang="en-US" dirty="0" smtClean="0">
                <a:solidFill>
                  <a:srgbClr val="002060"/>
                </a:solidFill>
                <a:latin typeface="Times New Roman" pitchFamily="18" charset="0"/>
                <a:cs typeface="Times New Roman" pitchFamily="18" charset="0"/>
              </a:rPr>
              <a:t>the </a:t>
            </a:r>
            <a:r>
              <a:rPr lang="en-US" dirty="0" smtClean="0">
                <a:solidFill>
                  <a:srgbClr val="002060"/>
                </a:solidFill>
                <a:latin typeface="Times New Roman" pitchFamily="18" charset="0"/>
                <a:cs typeface="Times New Roman" pitchFamily="18" charset="0"/>
              </a:rPr>
              <a:t>lipid </a:t>
            </a:r>
            <a:r>
              <a:rPr lang="en-US" dirty="0" err="1" smtClean="0">
                <a:solidFill>
                  <a:srgbClr val="002060"/>
                </a:solidFill>
                <a:latin typeface="Times New Roman" pitchFamily="18" charset="0"/>
                <a:cs typeface="Times New Roman" pitchFamily="18" charset="0"/>
              </a:rPr>
              <a:t>bilayer</a:t>
            </a:r>
            <a:r>
              <a:rPr lang="en-US" dirty="0" smtClean="0">
                <a:solidFill>
                  <a:srgbClr val="002060"/>
                </a:solidFill>
                <a:latin typeface="Times New Roman" pitchFamily="18" charset="0"/>
                <a:cs typeface="Times New Roman" pitchFamily="18" charset="0"/>
              </a:rPr>
              <a:t> of cell membrane that may disrupt permeability</a:t>
            </a:r>
            <a:r>
              <a:rPr lang="en-US" dirty="0" smtClean="0">
                <a:solidFill>
                  <a:srgbClr val="002060"/>
                </a:solidFill>
                <a:latin typeface="Times New Roman" pitchFamily="18" charset="0"/>
                <a:cs typeface="Times New Roman" pitchFamily="18" charset="0"/>
              </a:rPr>
              <a:t>.</a:t>
            </a:r>
            <a:endParaRPr lang="en-IN" sz="2400" dirty="0" smtClean="0">
              <a:solidFill>
                <a:srgbClr val="002060"/>
              </a:solidFill>
              <a:latin typeface="Times New Roman" pitchFamily="18" charset="0"/>
              <a:cs typeface="Times New Roman" pitchFamily="18" charset="0"/>
            </a:endParaRP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0000"/>
                </a:solidFill>
                <a:latin typeface="Times New Roman" pitchFamily="18" charset="0"/>
                <a:cs typeface="Times New Roman" pitchFamily="18" charset="0"/>
              </a:rPr>
              <a:t>Aroma </a:t>
            </a:r>
            <a:r>
              <a:rPr lang="en-US" sz="4000" b="1" dirty="0" smtClean="0">
                <a:solidFill>
                  <a:srgbClr val="FF0000"/>
                </a:solidFill>
                <a:latin typeface="Times New Roman" pitchFamily="18" charset="0"/>
                <a:cs typeface="Times New Roman" pitchFamily="18" charset="0"/>
              </a:rPr>
              <a:t>compounds and fatty acid </a:t>
            </a:r>
            <a:endParaRPr lang="en-IN" sz="40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28736"/>
            <a:ext cx="8401080" cy="5000660"/>
          </a:xfrm>
        </p:spPr>
        <p:txBody>
          <a:bodyPr>
            <a:normAutofit/>
          </a:bodyPr>
          <a:lstStyle/>
          <a:p>
            <a:pPr lvl="2"/>
            <a:endParaRPr lang="en-IN" sz="1800" dirty="0" smtClean="0"/>
          </a:p>
          <a:p>
            <a:pPr>
              <a:buFont typeface="Wingdings" pitchFamily="2" charset="2"/>
              <a:buChar char="Ø"/>
            </a:pPr>
            <a:r>
              <a:rPr lang="en-US" sz="2800" dirty="0" smtClean="0">
                <a:solidFill>
                  <a:srgbClr val="002060"/>
                </a:solidFill>
                <a:latin typeface="Times New Roman" pitchFamily="18" charset="0"/>
                <a:cs typeface="Times New Roman" pitchFamily="18" charset="0"/>
              </a:rPr>
              <a:t>Diacetyl </a:t>
            </a:r>
            <a:r>
              <a:rPr lang="en-US" sz="2800" dirty="0" smtClean="0">
                <a:solidFill>
                  <a:srgbClr val="002060"/>
                </a:solidFill>
                <a:latin typeface="Times New Roman" pitchFamily="18" charset="0"/>
                <a:cs typeface="Times New Roman" pitchFamily="18" charset="0"/>
              </a:rPr>
              <a:t>: LAB </a:t>
            </a:r>
            <a:r>
              <a:rPr lang="en-US" sz="2800" dirty="0" smtClean="0">
                <a:solidFill>
                  <a:srgbClr val="002060"/>
                </a:solidFill>
                <a:latin typeface="Times New Roman" pitchFamily="18" charset="0"/>
                <a:cs typeface="Times New Roman" pitchFamily="18" charset="0"/>
              </a:rPr>
              <a:t>inhibits the growth of Gram negative bacteria by reacting with the </a:t>
            </a:r>
            <a:r>
              <a:rPr lang="en-US" sz="2800" dirty="0" err="1" smtClean="0">
                <a:solidFill>
                  <a:srgbClr val="002060"/>
                </a:solidFill>
                <a:latin typeface="Times New Roman" pitchFamily="18" charset="0"/>
                <a:cs typeface="Times New Roman" pitchFamily="18" charset="0"/>
              </a:rPr>
              <a:t>arginine</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Arg</a:t>
            </a:r>
            <a:r>
              <a:rPr lang="en-US" sz="2800" dirty="0" smtClean="0">
                <a:solidFill>
                  <a:srgbClr val="002060"/>
                </a:solidFill>
                <a:latin typeface="Times New Roman" pitchFamily="18" charset="0"/>
                <a:cs typeface="Times New Roman" pitchFamily="18" charset="0"/>
              </a:rPr>
              <a:t>) binding protein, thus affecting </a:t>
            </a:r>
            <a:r>
              <a:rPr lang="en-US" sz="2800" dirty="0" err="1" smtClean="0">
                <a:solidFill>
                  <a:srgbClr val="002060"/>
                </a:solidFill>
                <a:latin typeface="Times New Roman" pitchFamily="18" charset="0"/>
                <a:cs typeface="Times New Roman" pitchFamily="18" charset="0"/>
              </a:rPr>
              <a:t>Arg</a:t>
            </a:r>
            <a:r>
              <a:rPr lang="en-US" sz="2800" dirty="0" smtClean="0">
                <a:solidFill>
                  <a:srgbClr val="002060"/>
                </a:solidFill>
                <a:latin typeface="Times New Roman" pitchFamily="18" charset="0"/>
                <a:cs typeface="Times New Roman" pitchFamily="18" charset="0"/>
              </a:rPr>
              <a:t> utilization finally interfere with protein synthesis. </a:t>
            </a:r>
            <a:endParaRPr lang="en-US" sz="2800" dirty="0" smtClean="0">
              <a:solidFill>
                <a:srgbClr val="002060"/>
              </a:solidFill>
              <a:latin typeface="Times New Roman" pitchFamily="18" charset="0"/>
              <a:cs typeface="Times New Roman" pitchFamily="18" charset="0"/>
            </a:endParaRPr>
          </a:p>
          <a:p>
            <a:pPr>
              <a:buFont typeface="Wingdings" pitchFamily="2" charset="2"/>
              <a:buChar char="Ø"/>
            </a:pPr>
            <a:r>
              <a:rPr lang="en-US" sz="2800" dirty="0" smtClean="0">
                <a:solidFill>
                  <a:srgbClr val="002060"/>
                </a:solidFill>
                <a:latin typeface="Times New Roman" pitchFamily="18" charset="0"/>
                <a:cs typeface="Times New Roman" pitchFamily="18" charset="0"/>
              </a:rPr>
              <a:t>Acetaldehyde is </a:t>
            </a:r>
            <a:r>
              <a:rPr lang="en-US" sz="2800" dirty="0" smtClean="0">
                <a:solidFill>
                  <a:srgbClr val="002060"/>
                </a:solidFill>
                <a:latin typeface="Times New Roman" pitchFamily="18" charset="0"/>
                <a:cs typeface="Times New Roman" pitchFamily="18" charset="0"/>
              </a:rPr>
              <a:t>converted to H</a:t>
            </a:r>
            <a:r>
              <a:rPr lang="en-US" sz="2800" baseline="-25000" dirty="0" smtClean="0">
                <a:solidFill>
                  <a:srgbClr val="002060"/>
                </a:solidFill>
                <a:latin typeface="Times New Roman" pitchFamily="18" charset="0"/>
                <a:cs typeface="Times New Roman" pitchFamily="18" charset="0"/>
              </a:rPr>
              <a:t>2</a:t>
            </a:r>
            <a:r>
              <a:rPr lang="en-US" sz="2800" dirty="0" smtClean="0">
                <a:solidFill>
                  <a:srgbClr val="002060"/>
                </a:solidFill>
                <a:latin typeface="Times New Roman" pitchFamily="18" charset="0"/>
                <a:cs typeface="Times New Roman" pitchFamily="18" charset="0"/>
              </a:rPr>
              <a:t>O</a:t>
            </a:r>
            <a:r>
              <a:rPr lang="en-US" sz="2800" baseline="-25000" dirty="0" smtClean="0">
                <a:solidFill>
                  <a:srgbClr val="002060"/>
                </a:solidFill>
                <a:latin typeface="Times New Roman" pitchFamily="18" charset="0"/>
                <a:cs typeface="Times New Roman" pitchFamily="18" charset="0"/>
              </a:rPr>
              <a:t>2 </a:t>
            </a:r>
            <a:r>
              <a:rPr lang="en-US" sz="2800" dirty="0" smtClean="0">
                <a:solidFill>
                  <a:srgbClr val="002060"/>
                </a:solidFill>
                <a:latin typeface="Times New Roman" pitchFamily="18" charset="0"/>
                <a:cs typeface="Times New Roman" pitchFamily="18" charset="0"/>
              </a:rPr>
              <a:t>in the presence of </a:t>
            </a:r>
            <a:r>
              <a:rPr lang="en-US" sz="2800" dirty="0" err="1" smtClean="0">
                <a:solidFill>
                  <a:srgbClr val="002060"/>
                </a:solidFill>
                <a:latin typeface="Times New Roman" pitchFamily="18" charset="0"/>
                <a:cs typeface="Times New Roman" pitchFamily="18" charset="0"/>
              </a:rPr>
              <a:t>xanthine</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oxidase</a:t>
            </a:r>
            <a:r>
              <a:rPr lang="en-US" sz="2800" dirty="0" smtClean="0">
                <a:solidFill>
                  <a:srgbClr val="002060"/>
                </a:solidFill>
                <a:latin typeface="Times New Roman" pitchFamily="18" charset="0"/>
                <a:cs typeface="Times New Roman" pitchFamily="18" charset="0"/>
              </a:rPr>
              <a:t> or glucose </a:t>
            </a:r>
            <a:r>
              <a:rPr lang="en-US" sz="2800" dirty="0" err="1" smtClean="0">
                <a:solidFill>
                  <a:srgbClr val="002060"/>
                </a:solidFill>
                <a:latin typeface="Times New Roman" pitchFamily="18" charset="0"/>
                <a:cs typeface="Times New Roman" pitchFamily="18" charset="0"/>
              </a:rPr>
              <a:t>oxidase</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activites</a:t>
            </a:r>
            <a:r>
              <a:rPr lang="en-US" sz="2800" dirty="0" smtClean="0">
                <a:solidFill>
                  <a:srgbClr val="002060"/>
                </a:solidFill>
                <a:latin typeface="Times New Roman" pitchFamily="18" charset="0"/>
                <a:cs typeface="Times New Roman" pitchFamily="18" charset="0"/>
              </a:rPr>
              <a:t>.</a:t>
            </a:r>
          </a:p>
          <a:p>
            <a:pPr>
              <a:buFont typeface="Wingdings" pitchFamily="2" charset="2"/>
              <a:buChar char="Ø"/>
            </a:pPr>
            <a:r>
              <a:rPr lang="en-US" sz="2800" dirty="0" smtClean="0">
                <a:solidFill>
                  <a:srgbClr val="002060"/>
                </a:solidFill>
                <a:latin typeface="Times New Roman" pitchFamily="18" charset="0"/>
                <a:cs typeface="Times New Roman" pitchFamily="18" charset="0"/>
              </a:rPr>
              <a:t>Some Lactobacillus </a:t>
            </a:r>
            <a:r>
              <a:rPr lang="en-US" sz="2800" dirty="0" smtClean="0">
                <a:solidFill>
                  <a:srgbClr val="002060"/>
                </a:solidFill>
                <a:latin typeface="Times New Roman" pitchFamily="18" charset="0"/>
                <a:cs typeface="Times New Roman" pitchFamily="18" charset="0"/>
              </a:rPr>
              <a:t>and </a:t>
            </a:r>
            <a:r>
              <a:rPr lang="en-US" sz="2800" dirty="0" err="1" smtClean="0">
                <a:solidFill>
                  <a:srgbClr val="002060"/>
                </a:solidFill>
                <a:latin typeface="Times New Roman" pitchFamily="18" charset="0"/>
                <a:cs typeface="Times New Roman" pitchFamily="18" charset="0"/>
              </a:rPr>
              <a:t>Lactococci</a:t>
            </a:r>
            <a:r>
              <a:rPr lang="en-US" sz="2800" dirty="0" smtClean="0">
                <a:solidFill>
                  <a:srgbClr val="002060"/>
                </a:solidFill>
                <a:latin typeface="Times New Roman" pitchFamily="18" charset="0"/>
                <a:cs typeface="Times New Roman" pitchFamily="18" charset="0"/>
              </a:rPr>
              <a:t> possess </a:t>
            </a:r>
            <a:r>
              <a:rPr lang="en-US" sz="2800" dirty="0" err="1" smtClean="0">
                <a:solidFill>
                  <a:srgbClr val="002060"/>
                </a:solidFill>
                <a:latin typeface="Times New Roman" pitchFamily="18" charset="0"/>
                <a:cs typeface="Times New Roman" pitchFamily="18" charset="0"/>
              </a:rPr>
              <a:t>lipolytic</a:t>
            </a:r>
            <a:r>
              <a:rPr lang="en-US" sz="2800" dirty="0" smtClean="0">
                <a:solidFill>
                  <a:srgbClr val="002060"/>
                </a:solidFill>
                <a:latin typeface="Times New Roman" pitchFamily="18" charset="0"/>
                <a:cs typeface="Times New Roman" pitchFamily="18" charset="0"/>
              </a:rPr>
              <a:t> activity may produce significant amount of fatty acids. The unsaturated fatty acids are active against many Gram +</a:t>
            </a:r>
            <a:r>
              <a:rPr lang="en-US" sz="2800" dirty="0" err="1" smtClean="0">
                <a:solidFill>
                  <a:srgbClr val="002060"/>
                </a:solidFill>
                <a:latin typeface="Times New Roman" pitchFamily="18" charset="0"/>
                <a:cs typeface="Times New Roman" pitchFamily="18" charset="0"/>
              </a:rPr>
              <a:t>ve</a:t>
            </a:r>
            <a:r>
              <a:rPr lang="en-US" sz="2800" dirty="0" smtClean="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bacteria.</a:t>
            </a:r>
          </a:p>
          <a:p>
            <a:endParaRPr lang="en-IN" sz="2400" dirty="0" smtClean="0"/>
          </a:p>
          <a:p>
            <a:endParaRPr lang="en-IN" sz="2400" dirty="0" smtClean="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latin typeface="Times New Roman" pitchFamily="18" charset="0"/>
                <a:cs typeface="Times New Roman" pitchFamily="18" charset="0"/>
              </a:rPr>
              <a:t/>
            </a:r>
            <a:br>
              <a:rPr lang="en-US" b="1" dirty="0" smtClean="0">
                <a:solidFill>
                  <a:srgbClr val="C00000"/>
                </a:solidFill>
                <a:latin typeface="Times New Roman" pitchFamily="18" charset="0"/>
                <a:cs typeface="Times New Roman" pitchFamily="18" charset="0"/>
              </a:rPr>
            </a:br>
            <a:r>
              <a:rPr lang="en-US" b="1" dirty="0" smtClean="0">
                <a:solidFill>
                  <a:srgbClr val="C00000"/>
                </a:solidFill>
                <a:latin typeface="Times New Roman" pitchFamily="18" charset="0"/>
                <a:cs typeface="Times New Roman" pitchFamily="18" charset="0"/>
              </a:rPr>
              <a:t/>
            </a:r>
            <a:br>
              <a:rPr lang="en-US" b="1" dirty="0" smtClean="0">
                <a:solidFill>
                  <a:srgbClr val="C00000"/>
                </a:solidFill>
                <a:latin typeface="Times New Roman" pitchFamily="18" charset="0"/>
                <a:cs typeface="Times New Roman" pitchFamily="18" charset="0"/>
              </a:rPr>
            </a:br>
            <a:r>
              <a:rPr lang="en-US" b="1" dirty="0" err="1" smtClean="0">
                <a:solidFill>
                  <a:srgbClr val="C00000"/>
                </a:solidFill>
                <a:latin typeface="Times New Roman" pitchFamily="18" charset="0"/>
                <a:cs typeface="Times New Roman" pitchFamily="18" charset="0"/>
              </a:rPr>
              <a:t>Bacteriocins</a:t>
            </a:r>
            <a:r>
              <a:rPr lang="en-IN" dirty="0" smtClean="0">
                <a:solidFill>
                  <a:srgbClr val="C00000"/>
                </a:solidFill>
                <a:latin typeface="Times New Roman" pitchFamily="18" charset="0"/>
                <a:cs typeface="Times New Roman" pitchFamily="18" charset="0"/>
              </a:rPr>
              <a:t/>
            </a:r>
            <a:br>
              <a:rPr lang="en-IN" dirty="0" smtClean="0">
                <a:solidFill>
                  <a:srgbClr val="C00000"/>
                </a:solidFill>
                <a:latin typeface="Times New Roman" pitchFamily="18" charset="0"/>
                <a:cs typeface="Times New Roman" pitchFamily="18" charset="0"/>
              </a:rPr>
            </a:br>
            <a:r>
              <a:rPr lang="en-US" dirty="0" smtClean="0">
                <a:solidFill>
                  <a:srgbClr val="C00000"/>
                </a:solidFill>
                <a:latin typeface="Times New Roman" pitchFamily="18" charset="0"/>
                <a:cs typeface="Times New Roman" pitchFamily="18" charset="0"/>
              </a:rPr>
              <a:t> </a:t>
            </a:r>
            <a:r>
              <a:rPr lang="en-IN" dirty="0" smtClean="0">
                <a:solidFill>
                  <a:srgbClr val="C00000"/>
                </a:solidFill>
                <a:latin typeface="Times New Roman" pitchFamily="18" charset="0"/>
                <a:cs typeface="Times New Roman" pitchFamily="18" charset="0"/>
              </a:rPr>
              <a:t/>
            </a:r>
            <a:br>
              <a:rPr lang="en-IN" dirty="0" smtClean="0">
                <a:solidFill>
                  <a:srgbClr val="C00000"/>
                </a:solidFill>
                <a:latin typeface="Times New Roman" pitchFamily="18" charset="0"/>
                <a:cs typeface="Times New Roman" pitchFamily="18" charset="0"/>
              </a:rPr>
            </a:br>
            <a:endParaRPr lang="en-IN" dirty="0">
              <a:solidFill>
                <a:srgbClr val="C0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28596" y="1357298"/>
          <a:ext cx="8429684" cy="4092344"/>
        </p:xfrm>
        <a:graphic>
          <a:graphicData uri="http://schemas.openxmlformats.org/drawingml/2006/table">
            <a:tbl>
              <a:tblPr firstRow="1" bandRow="1">
                <a:tableStyleId>{21E4AEA4-8DFA-4A89-87EB-49C32662AFE0}</a:tableStyleId>
              </a:tblPr>
              <a:tblGrid>
                <a:gridCol w="1361022"/>
                <a:gridCol w="3670554"/>
                <a:gridCol w="3398108"/>
              </a:tblGrid>
              <a:tr h="1328747">
                <a:tc>
                  <a:txBody>
                    <a:bodyPr/>
                    <a:lstStyle/>
                    <a:p>
                      <a:pPr algn="ctr">
                        <a:lnSpc>
                          <a:spcPct val="160000"/>
                        </a:lnSpc>
                        <a:spcAft>
                          <a:spcPts val="0"/>
                        </a:spcAft>
                      </a:pPr>
                      <a:r>
                        <a:rPr lang="en-US" sz="2000" dirty="0"/>
                        <a:t>S.N.</a:t>
                      </a:r>
                      <a:endParaRPr lang="en-IN" sz="2000" dirty="0">
                        <a:latin typeface="Calibri"/>
                        <a:ea typeface="Calibri"/>
                        <a:cs typeface="Times New Roman"/>
                      </a:endParaRPr>
                    </a:p>
                  </a:txBody>
                  <a:tcPr marL="68580" marR="68580" marT="0" marB="0"/>
                </a:tc>
                <a:tc>
                  <a:txBody>
                    <a:bodyPr/>
                    <a:lstStyle/>
                    <a:p>
                      <a:pPr algn="ctr">
                        <a:lnSpc>
                          <a:spcPct val="160000"/>
                        </a:lnSpc>
                        <a:spcAft>
                          <a:spcPts val="0"/>
                        </a:spcAft>
                      </a:pPr>
                      <a:r>
                        <a:rPr lang="en-US" sz="2000"/>
                        <a:t>Species</a:t>
                      </a:r>
                      <a:endParaRPr lang="en-IN" sz="2000">
                        <a:latin typeface="Calibri"/>
                        <a:ea typeface="Calibri"/>
                        <a:cs typeface="Times New Roman"/>
                      </a:endParaRPr>
                    </a:p>
                  </a:txBody>
                  <a:tcPr marL="68580" marR="68580" marT="0" marB="0"/>
                </a:tc>
                <a:tc>
                  <a:txBody>
                    <a:bodyPr/>
                    <a:lstStyle/>
                    <a:p>
                      <a:pPr>
                        <a:lnSpc>
                          <a:spcPct val="160000"/>
                        </a:lnSpc>
                        <a:spcAft>
                          <a:spcPts val="0"/>
                        </a:spcAft>
                      </a:pPr>
                      <a:r>
                        <a:rPr lang="en-US" sz="2000"/>
                        <a:t> Compound</a:t>
                      </a:r>
                      <a:endParaRPr lang="en-IN" sz="2000">
                        <a:latin typeface="Calibri"/>
                        <a:ea typeface="Calibri"/>
                        <a:cs typeface="Times New Roman"/>
                      </a:endParaRPr>
                    </a:p>
                  </a:txBody>
                  <a:tcPr marL="68580" marR="68580" marT="0" marB="0"/>
                </a:tc>
              </a:tr>
              <a:tr h="614367">
                <a:tc>
                  <a:txBody>
                    <a:bodyPr/>
                    <a:lstStyle/>
                    <a:p>
                      <a:pPr algn="just">
                        <a:lnSpc>
                          <a:spcPct val="160000"/>
                        </a:lnSpc>
                        <a:spcAft>
                          <a:spcPts val="0"/>
                        </a:spcAft>
                      </a:pPr>
                      <a:r>
                        <a:rPr lang="en-US" sz="2000" dirty="0"/>
                        <a:t>1. </a:t>
                      </a:r>
                      <a:endParaRPr lang="en-IN" sz="2000" dirty="0">
                        <a:latin typeface="Calibri"/>
                        <a:ea typeface="Calibri"/>
                        <a:cs typeface="Times New Roman"/>
                      </a:endParaRPr>
                    </a:p>
                  </a:txBody>
                  <a:tcPr marL="68580" marR="68580" marT="0" marB="0"/>
                </a:tc>
                <a:tc>
                  <a:txBody>
                    <a:bodyPr/>
                    <a:lstStyle/>
                    <a:p>
                      <a:pPr algn="just">
                        <a:lnSpc>
                          <a:spcPct val="160000"/>
                        </a:lnSpc>
                        <a:spcAft>
                          <a:spcPts val="0"/>
                        </a:spcAft>
                      </a:pPr>
                      <a:r>
                        <a:rPr lang="en-US" sz="2000" dirty="0" err="1"/>
                        <a:t>Lactococcus</a:t>
                      </a:r>
                      <a:r>
                        <a:rPr lang="en-US" sz="2000" dirty="0"/>
                        <a:t> </a:t>
                      </a:r>
                      <a:r>
                        <a:rPr lang="en-US" sz="2000" dirty="0" err="1"/>
                        <a:t>lactis</a:t>
                      </a:r>
                      <a:r>
                        <a:rPr lang="en-US" sz="2000" dirty="0"/>
                        <a:t> </a:t>
                      </a:r>
                      <a:r>
                        <a:rPr lang="en-US" sz="2000" dirty="0" err="1"/>
                        <a:t>subsp</a:t>
                      </a:r>
                      <a:r>
                        <a:rPr lang="en-US" sz="2000" dirty="0"/>
                        <a:t> </a:t>
                      </a:r>
                      <a:r>
                        <a:rPr lang="en-US" sz="2000" dirty="0" err="1"/>
                        <a:t>lactis</a:t>
                      </a:r>
                      <a:r>
                        <a:rPr lang="en-US" sz="2000" dirty="0"/>
                        <a:t> </a:t>
                      </a:r>
                      <a:endParaRPr lang="en-IN" sz="2000" i="1" dirty="0">
                        <a:latin typeface="Calibri"/>
                        <a:ea typeface="Calibri"/>
                        <a:cs typeface="Times New Roman"/>
                      </a:endParaRPr>
                    </a:p>
                  </a:txBody>
                  <a:tcPr marL="68580" marR="68580" marT="0" marB="0"/>
                </a:tc>
                <a:tc>
                  <a:txBody>
                    <a:bodyPr/>
                    <a:lstStyle/>
                    <a:p>
                      <a:pPr algn="just">
                        <a:lnSpc>
                          <a:spcPct val="160000"/>
                        </a:lnSpc>
                        <a:spcAft>
                          <a:spcPts val="0"/>
                        </a:spcAft>
                      </a:pPr>
                      <a:r>
                        <a:rPr lang="en-US" sz="2000"/>
                        <a:t>Nisin</a:t>
                      </a:r>
                      <a:endParaRPr lang="en-IN" sz="2000">
                        <a:latin typeface="Calibri"/>
                        <a:ea typeface="Calibri"/>
                        <a:cs typeface="Times New Roman"/>
                      </a:endParaRPr>
                    </a:p>
                  </a:txBody>
                  <a:tcPr marL="68580" marR="68580" marT="0" marB="0"/>
                </a:tc>
              </a:tr>
              <a:tr h="614367">
                <a:tc>
                  <a:txBody>
                    <a:bodyPr/>
                    <a:lstStyle/>
                    <a:p>
                      <a:pPr algn="just">
                        <a:lnSpc>
                          <a:spcPct val="160000"/>
                        </a:lnSpc>
                        <a:spcAft>
                          <a:spcPts val="0"/>
                        </a:spcAft>
                      </a:pPr>
                      <a:r>
                        <a:rPr lang="en-US" sz="2000"/>
                        <a:t>2</a:t>
                      </a:r>
                      <a:endParaRPr lang="en-IN" sz="2000">
                        <a:latin typeface="Calibri"/>
                        <a:ea typeface="Calibri"/>
                        <a:cs typeface="Times New Roman"/>
                      </a:endParaRPr>
                    </a:p>
                  </a:txBody>
                  <a:tcPr marL="68580" marR="68580" marT="0" marB="0"/>
                </a:tc>
                <a:tc>
                  <a:txBody>
                    <a:bodyPr/>
                    <a:lstStyle/>
                    <a:p>
                      <a:pPr algn="just">
                        <a:lnSpc>
                          <a:spcPct val="160000"/>
                        </a:lnSpc>
                        <a:spcAft>
                          <a:spcPts val="0"/>
                        </a:spcAft>
                      </a:pPr>
                      <a:r>
                        <a:rPr lang="en-US" sz="2000" dirty="0"/>
                        <a:t> </a:t>
                      </a:r>
                      <a:r>
                        <a:rPr lang="en-US" sz="2000" dirty="0" err="1"/>
                        <a:t>Lactococcus</a:t>
                      </a:r>
                      <a:r>
                        <a:rPr lang="en-US" sz="2000" dirty="0"/>
                        <a:t> </a:t>
                      </a:r>
                      <a:r>
                        <a:rPr lang="en-US" sz="2000" dirty="0" err="1"/>
                        <a:t>lactis</a:t>
                      </a:r>
                      <a:r>
                        <a:rPr lang="en-US" sz="2000" dirty="0"/>
                        <a:t> </a:t>
                      </a:r>
                      <a:r>
                        <a:rPr lang="en-US" sz="2000" dirty="0" err="1"/>
                        <a:t>subsp</a:t>
                      </a:r>
                      <a:r>
                        <a:rPr lang="en-US" sz="2000" dirty="0"/>
                        <a:t> </a:t>
                      </a:r>
                      <a:r>
                        <a:rPr lang="en-US" sz="2000" dirty="0" err="1"/>
                        <a:t>cremoris</a:t>
                      </a:r>
                      <a:r>
                        <a:rPr lang="en-US" sz="2000" dirty="0"/>
                        <a:t>.</a:t>
                      </a:r>
                      <a:endParaRPr lang="en-IN" sz="2000" i="1" dirty="0">
                        <a:latin typeface="Calibri"/>
                        <a:ea typeface="Calibri"/>
                        <a:cs typeface="Times New Roman"/>
                      </a:endParaRPr>
                    </a:p>
                  </a:txBody>
                  <a:tcPr marL="68580" marR="68580" marT="0" marB="0"/>
                </a:tc>
                <a:tc>
                  <a:txBody>
                    <a:bodyPr/>
                    <a:lstStyle/>
                    <a:p>
                      <a:pPr algn="just">
                        <a:lnSpc>
                          <a:spcPct val="160000"/>
                        </a:lnSpc>
                        <a:spcAft>
                          <a:spcPts val="0"/>
                        </a:spcAft>
                      </a:pPr>
                      <a:r>
                        <a:rPr lang="en-US" sz="2000"/>
                        <a:t>Diplococcin</a:t>
                      </a:r>
                      <a:endParaRPr lang="en-IN" sz="2000">
                        <a:latin typeface="Calibri"/>
                        <a:ea typeface="Calibri"/>
                        <a:cs typeface="Times New Roman"/>
                      </a:endParaRPr>
                    </a:p>
                  </a:txBody>
                  <a:tcPr marL="68580" marR="68580" marT="0" marB="0"/>
                </a:tc>
              </a:tr>
              <a:tr h="614367">
                <a:tc>
                  <a:txBody>
                    <a:bodyPr/>
                    <a:lstStyle/>
                    <a:p>
                      <a:pPr algn="just">
                        <a:lnSpc>
                          <a:spcPct val="160000"/>
                        </a:lnSpc>
                        <a:spcAft>
                          <a:spcPts val="0"/>
                        </a:spcAft>
                      </a:pPr>
                      <a:r>
                        <a:rPr lang="en-US" sz="2000"/>
                        <a:t>3</a:t>
                      </a:r>
                      <a:endParaRPr lang="en-IN" sz="2000">
                        <a:latin typeface="Calibri"/>
                        <a:ea typeface="Calibri"/>
                        <a:cs typeface="Times New Roman"/>
                      </a:endParaRPr>
                    </a:p>
                  </a:txBody>
                  <a:tcPr marL="68580" marR="68580" marT="0" marB="0"/>
                </a:tc>
                <a:tc>
                  <a:txBody>
                    <a:bodyPr/>
                    <a:lstStyle/>
                    <a:p>
                      <a:pPr algn="just">
                        <a:lnSpc>
                          <a:spcPct val="160000"/>
                        </a:lnSpc>
                        <a:spcAft>
                          <a:spcPts val="0"/>
                        </a:spcAft>
                      </a:pPr>
                      <a:r>
                        <a:rPr lang="en-US" sz="2000" dirty="0"/>
                        <a:t> Lb. acidophilus </a:t>
                      </a:r>
                      <a:endParaRPr lang="en-IN" sz="2000" i="1" dirty="0">
                        <a:latin typeface="Calibri"/>
                        <a:ea typeface="Calibri"/>
                        <a:cs typeface="Times New Roman"/>
                      </a:endParaRPr>
                    </a:p>
                  </a:txBody>
                  <a:tcPr marL="68580" marR="68580" marT="0" marB="0"/>
                </a:tc>
                <a:tc>
                  <a:txBody>
                    <a:bodyPr/>
                    <a:lstStyle/>
                    <a:p>
                      <a:pPr algn="just">
                        <a:lnSpc>
                          <a:spcPct val="160000"/>
                        </a:lnSpc>
                        <a:spcAft>
                          <a:spcPts val="0"/>
                        </a:spcAft>
                      </a:pPr>
                      <a:r>
                        <a:rPr lang="en-US" sz="2000"/>
                        <a:t>Acidolin</a:t>
                      </a:r>
                      <a:endParaRPr lang="en-IN" sz="2000">
                        <a:latin typeface="Calibri"/>
                        <a:ea typeface="Calibri"/>
                        <a:cs typeface="Times New Roman"/>
                      </a:endParaRPr>
                    </a:p>
                  </a:txBody>
                  <a:tcPr marL="68580" marR="68580" marT="0" marB="0"/>
                </a:tc>
              </a:tr>
              <a:tr h="614367">
                <a:tc>
                  <a:txBody>
                    <a:bodyPr/>
                    <a:lstStyle/>
                    <a:p>
                      <a:pPr algn="just">
                        <a:lnSpc>
                          <a:spcPct val="160000"/>
                        </a:lnSpc>
                        <a:spcAft>
                          <a:spcPts val="0"/>
                        </a:spcAft>
                      </a:pPr>
                      <a:r>
                        <a:rPr lang="en-US" sz="2000"/>
                        <a:t>4.</a:t>
                      </a:r>
                      <a:endParaRPr lang="en-IN" sz="2000">
                        <a:latin typeface="Calibri"/>
                        <a:ea typeface="Calibri"/>
                        <a:cs typeface="Times New Roman"/>
                      </a:endParaRPr>
                    </a:p>
                  </a:txBody>
                  <a:tcPr marL="68580" marR="68580" marT="0" marB="0"/>
                </a:tc>
                <a:tc>
                  <a:txBody>
                    <a:bodyPr/>
                    <a:lstStyle/>
                    <a:p>
                      <a:pPr algn="just">
                        <a:lnSpc>
                          <a:spcPct val="160000"/>
                        </a:lnSpc>
                        <a:spcAft>
                          <a:spcPts val="0"/>
                        </a:spcAft>
                      </a:pPr>
                      <a:r>
                        <a:rPr lang="en-US" sz="2000" dirty="0"/>
                        <a:t>Lb. </a:t>
                      </a:r>
                      <a:r>
                        <a:rPr lang="en-US" sz="2000" dirty="0" err="1"/>
                        <a:t>helveticus</a:t>
                      </a:r>
                      <a:r>
                        <a:rPr lang="en-US" sz="2000" dirty="0"/>
                        <a:t>.</a:t>
                      </a:r>
                      <a:endParaRPr lang="en-IN" sz="2000" i="1" dirty="0">
                        <a:latin typeface="Calibri"/>
                        <a:ea typeface="Calibri"/>
                        <a:cs typeface="Times New Roman"/>
                      </a:endParaRPr>
                    </a:p>
                  </a:txBody>
                  <a:tcPr marL="68580" marR="68580" marT="0" marB="0"/>
                </a:tc>
                <a:tc>
                  <a:txBody>
                    <a:bodyPr/>
                    <a:lstStyle/>
                    <a:p>
                      <a:pPr algn="just">
                        <a:lnSpc>
                          <a:spcPct val="160000"/>
                        </a:lnSpc>
                        <a:spcAft>
                          <a:spcPts val="0"/>
                        </a:spcAft>
                      </a:pPr>
                      <a:r>
                        <a:rPr lang="en-US" sz="2000" dirty="0" err="1"/>
                        <a:t>Lactacin</a:t>
                      </a:r>
                      <a:r>
                        <a:rPr lang="en-US" sz="2000" dirty="0"/>
                        <a:t> 27</a:t>
                      </a:r>
                      <a:endParaRPr lang="en-IN" sz="2000" dirty="0">
                        <a:latin typeface="Calibri"/>
                        <a:ea typeface="Calibri"/>
                        <a:cs typeface="Times New Roman"/>
                      </a:endParaRPr>
                    </a:p>
                  </a:txBody>
                  <a:tcPr marL="68580" marR="68580" marT="0" marB="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err="1" smtClean="0">
                <a:solidFill>
                  <a:srgbClr val="C00000"/>
                </a:solidFill>
                <a:latin typeface="Times New Roman" pitchFamily="18" charset="0"/>
                <a:cs typeface="Times New Roman" pitchFamily="18" charset="0"/>
              </a:rPr>
              <a:t>Nisin</a:t>
            </a:r>
            <a:r>
              <a:rPr lang="en-US" sz="4800" b="1" dirty="0" smtClean="0">
                <a:solidFill>
                  <a:srgbClr val="C00000"/>
                </a:solidFill>
                <a:latin typeface="Times New Roman" pitchFamily="18" charset="0"/>
                <a:cs typeface="Times New Roman" pitchFamily="18" charset="0"/>
              </a:rPr>
              <a:t> </a:t>
            </a:r>
            <a:endParaRPr lang="en-IN" sz="48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solidFill>
                  <a:srgbClr val="002060"/>
                </a:solidFill>
                <a:latin typeface="Times New Roman" pitchFamily="18" charset="0"/>
                <a:cs typeface="Times New Roman" pitchFamily="18" charset="0"/>
              </a:rPr>
              <a:t>It </a:t>
            </a:r>
            <a:r>
              <a:rPr lang="en-US" sz="2800" dirty="0" smtClean="0">
                <a:solidFill>
                  <a:srgbClr val="002060"/>
                </a:solidFill>
                <a:latin typeface="Times New Roman" pitchFamily="18" charset="0"/>
                <a:cs typeface="Times New Roman" pitchFamily="18" charset="0"/>
              </a:rPr>
              <a:t>has  a narrow spectrum anti-bacterial activity and </a:t>
            </a:r>
            <a:r>
              <a:rPr lang="en-US" sz="2800" dirty="0" smtClean="0">
                <a:solidFill>
                  <a:srgbClr val="002060"/>
                </a:solidFill>
                <a:latin typeface="Times New Roman" pitchFamily="18" charset="0"/>
                <a:cs typeface="Times New Roman" pitchFamily="18" charset="0"/>
              </a:rPr>
              <a:t>does not inhibit Gram –</a:t>
            </a:r>
            <a:r>
              <a:rPr lang="en-US" sz="2800" dirty="0" err="1" smtClean="0">
                <a:solidFill>
                  <a:srgbClr val="002060"/>
                </a:solidFill>
                <a:latin typeface="Times New Roman" pitchFamily="18" charset="0"/>
                <a:cs typeface="Times New Roman" pitchFamily="18" charset="0"/>
              </a:rPr>
              <a:t>ve</a:t>
            </a:r>
            <a:r>
              <a:rPr lang="en-US" sz="2800" dirty="0" smtClean="0">
                <a:solidFill>
                  <a:srgbClr val="002060"/>
                </a:solidFill>
                <a:latin typeface="Times New Roman" pitchFamily="18" charset="0"/>
                <a:cs typeface="Times New Roman" pitchFamily="18" charset="0"/>
              </a:rPr>
              <a:t> bacteria, yeast, or fungi. </a:t>
            </a:r>
          </a:p>
          <a:p>
            <a:pPr algn="just">
              <a:buFont typeface="Wingdings" pitchFamily="2" charset="2"/>
              <a:buChar char="Ø"/>
            </a:pPr>
            <a:r>
              <a:rPr lang="en-US" sz="2800" dirty="0" smtClean="0">
                <a:solidFill>
                  <a:srgbClr val="002060"/>
                </a:solidFill>
                <a:latin typeface="Times New Roman" pitchFamily="18" charset="0"/>
                <a:cs typeface="Times New Roman" pitchFamily="18" charset="0"/>
              </a:rPr>
              <a:t>It </a:t>
            </a:r>
            <a:r>
              <a:rPr lang="en-US" sz="2800" dirty="0" smtClean="0">
                <a:solidFill>
                  <a:srgbClr val="002060"/>
                </a:solidFill>
                <a:latin typeface="Times New Roman" pitchFamily="18" charset="0"/>
                <a:cs typeface="Times New Roman" pitchFamily="18" charset="0"/>
              </a:rPr>
              <a:t>inhibits closely relative organisms like </a:t>
            </a:r>
            <a:r>
              <a:rPr lang="en-US" sz="2800" i="1" dirty="0" err="1" smtClean="0">
                <a:solidFill>
                  <a:srgbClr val="002060"/>
                </a:solidFill>
                <a:latin typeface="Times New Roman" pitchFamily="18" charset="0"/>
                <a:cs typeface="Times New Roman" pitchFamily="18" charset="0"/>
              </a:rPr>
              <a:t>Lactococcus</a:t>
            </a:r>
            <a:r>
              <a:rPr lang="en-US" sz="2800" i="1" dirty="0" smtClean="0">
                <a:solidFill>
                  <a:srgbClr val="002060"/>
                </a:solidFill>
                <a:latin typeface="Times New Roman" pitchFamily="18" charset="0"/>
                <a:cs typeface="Times New Roman" pitchFamily="18" charset="0"/>
              </a:rPr>
              <a:t> </a:t>
            </a:r>
            <a:r>
              <a:rPr lang="en-US" sz="2800" i="1" dirty="0" err="1" smtClean="0">
                <a:solidFill>
                  <a:srgbClr val="002060"/>
                </a:solidFill>
                <a:latin typeface="Times New Roman" pitchFamily="18" charset="0"/>
                <a:cs typeface="Times New Roman" pitchFamily="18" charset="0"/>
              </a:rPr>
              <a:t>lactis</a:t>
            </a:r>
            <a:r>
              <a:rPr lang="en-US" sz="2800" i="1" dirty="0" smtClean="0">
                <a:solidFill>
                  <a:srgbClr val="002060"/>
                </a:solidFill>
                <a:latin typeface="Times New Roman" pitchFamily="18" charset="0"/>
                <a:cs typeface="Times New Roman" pitchFamily="18" charset="0"/>
              </a:rPr>
              <a:t> </a:t>
            </a:r>
            <a:r>
              <a:rPr lang="en-US" sz="2800" i="1" dirty="0" err="1" smtClean="0">
                <a:solidFill>
                  <a:srgbClr val="002060"/>
                </a:solidFill>
                <a:latin typeface="Times New Roman" pitchFamily="18" charset="0"/>
                <a:cs typeface="Times New Roman" pitchFamily="18" charset="0"/>
              </a:rPr>
              <a:t>subsp</a:t>
            </a:r>
            <a:r>
              <a:rPr lang="en-US" sz="2800" i="1" dirty="0" smtClean="0">
                <a:solidFill>
                  <a:srgbClr val="002060"/>
                </a:solidFill>
                <a:latin typeface="Times New Roman" pitchFamily="18" charset="0"/>
                <a:cs typeface="Times New Roman" pitchFamily="18" charset="0"/>
              </a:rPr>
              <a:t> </a:t>
            </a:r>
            <a:r>
              <a:rPr lang="en-US" sz="2800" i="1" dirty="0" err="1" smtClean="0">
                <a:solidFill>
                  <a:srgbClr val="002060"/>
                </a:solidFill>
                <a:latin typeface="Times New Roman" pitchFamily="18" charset="0"/>
                <a:cs typeface="Times New Roman" pitchFamily="18" charset="0"/>
              </a:rPr>
              <a:t>cremoris</a:t>
            </a:r>
            <a:r>
              <a:rPr lang="en-US" sz="2800" i="1" dirty="0" smtClean="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a:t>
            </a:r>
            <a:endParaRPr lang="en-US" sz="2800" dirty="0" smtClean="0">
              <a:solidFill>
                <a:srgbClr val="002060"/>
              </a:solidFill>
              <a:latin typeface="Times New Roman" pitchFamily="18" charset="0"/>
              <a:cs typeface="Times New Roman" pitchFamily="18" charset="0"/>
            </a:endParaRPr>
          </a:p>
          <a:p>
            <a:pPr algn="just">
              <a:buFont typeface="Wingdings" pitchFamily="2" charset="2"/>
              <a:buChar char="Ø"/>
            </a:pPr>
            <a:r>
              <a:rPr lang="en-US" sz="2800" dirty="0" smtClean="0">
                <a:solidFill>
                  <a:srgbClr val="002060"/>
                </a:solidFill>
                <a:latin typeface="Times New Roman" pitchFamily="18" charset="0"/>
                <a:cs typeface="Times New Roman" pitchFamily="18" charset="0"/>
              </a:rPr>
              <a:t>It </a:t>
            </a:r>
            <a:r>
              <a:rPr lang="en-US" sz="2800" dirty="0" smtClean="0">
                <a:solidFill>
                  <a:srgbClr val="002060"/>
                </a:solidFill>
                <a:latin typeface="Times New Roman" pitchFamily="18" charset="0"/>
                <a:cs typeface="Times New Roman" pitchFamily="18" charset="0"/>
              </a:rPr>
              <a:t>is effective against spore formers. </a:t>
            </a:r>
            <a:endParaRPr lang="en-US" sz="2800" dirty="0" smtClean="0">
              <a:solidFill>
                <a:srgbClr val="002060"/>
              </a:solidFill>
              <a:latin typeface="Times New Roman" pitchFamily="18" charset="0"/>
              <a:cs typeface="Times New Roman" pitchFamily="18" charset="0"/>
            </a:endParaRPr>
          </a:p>
          <a:p>
            <a:pPr algn="just">
              <a:buFont typeface="Wingdings" pitchFamily="2" charset="2"/>
              <a:buChar char="Ø"/>
            </a:pPr>
            <a:r>
              <a:rPr lang="en-US" sz="2800" dirty="0" smtClean="0">
                <a:solidFill>
                  <a:srgbClr val="002060"/>
                </a:solidFill>
                <a:latin typeface="Times New Roman" pitchFamily="18" charset="0"/>
                <a:cs typeface="Times New Roman" pitchFamily="18" charset="0"/>
              </a:rPr>
              <a:t>Its </a:t>
            </a:r>
            <a:r>
              <a:rPr lang="en-US" sz="2800" dirty="0" smtClean="0">
                <a:solidFill>
                  <a:srgbClr val="002060"/>
                </a:solidFill>
                <a:latin typeface="Times New Roman" pitchFamily="18" charset="0"/>
                <a:cs typeface="Times New Roman" pitchFamily="18" charset="0"/>
              </a:rPr>
              <a:t>synthesis occurs as </a:t>
            </a:r>
            <a:r>
              <a:rPr lang="en-US" sz="2800" dirty="0" err="1" smtClean="0">
                <a:solidFill>
                  <a:srgbClr val="002060"/>
                </a:solidFill>
                <a:latin typeface="Times New Roman" pitchFamily="18" charset="0"/>
                <a:cs typeface="Times New Roman" pitchFamily="18" charset="0"/>
              </a:rPr>
              <a:t>pronisin</a:t>
            </a:r>
            <a:r>
              <a:rPr lang="en-US" sz="2800" dirty="0" smtClean="0">
                <a:solidFill>
                  <a:srgbClr val="002060"/>
                </a:solidFill>
                <a:latin typeface="Times New Roman" pitchFamily="18" charset="0"/>
                <a:cs typeface="Times New Roman" pitchFamily="18" charset="0"/>
              </a:rPr>
              <a:t> in the cell and it further converted to </a:t>
            </a:r>
            <a:r>
              <a:rPr lang="en-US" sz="2800" dirty="0" err="1" smtClean="0">
                <a:solidFill>
                  <a:srgbClr val="002060"/>
                </a:solidFill>
                <a:latin typeface="Times New Roman" pitchFamily="18" charset="0"/>
                <a:cs typeface="Times New Roman" pitchFamily="18" charset="0"/>
              </a:rPr>
              <a:t>Nisin</a:t>
            </a:r>
            <a:r>
              <a:rPr lang="en-US" sz="2800" dirty="0" smtClean="0">
                <a:solidFill>
                  <a:srgbClr val="002060"/>
                </a:solidFill>
                <a:latin typeface="Times New Roman" pitchFamily="18" charset="0"/>
                <a:cs typeface="Times New Roman" pitchFamily="18" charset="0"/>
              </a:rPr>
              <a:t> in the outer layer of the cell.</a:t>
            </a:r>
            <a:endParaRPr lang="en-IN" sz="2800" dirty="0" smtClean="0">
              <a:solidFill>
                <a:srgbClr val="002060"/>
              </a:solidFill>
              <a:latin typeface="Times New Roman" pitchFamily="18" charset="0"/>
              <a:cs typeface="Times New Roman" pitchFamily="18" charset="0"/>
            </a:endParaRP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274786"/>
          </a:xfrm>
        </p:spPr>
        <p:txBody>
          <a:bodyPr>
            <a:noAutofit/>
          </a:bodyPr>
          <a:lstStyle/>
          <a:p>
            <a:r>
              <a:rPr lang="en-US" sz="3200" b="1" dirty="0" smtClean="0">
                <a:solidFill>
                  <a:srgbClr val="C00000"/>
                </a:solidFill>
                <a:latin typeface="Times New Roman" pitchFamily="18" charset="0"/>
                <a:cs typeface="Times New Roman" pitchFamily="18" charset="0"/>
              </a:rPr>
              <a:t>TYPES </a:t>
            </a:r>
            <a:r>
              <a:rPr lang="en-US" sz="3200" b="1" dirty="0" smtClean="0">
                <a:solidFill>
                  <a:srgbClr val="C00000"/>
                </a:solidFill>
                <a:latin typeface="Times New Roman" pitchFamily="18" charset="0"/>
                <a:cs typeface="Times New Roman" pitchFamily="18" charset="0"/>
              </a:rPr>
              <a:t>OF INTERACTION AMONG STARTER CULTURES</a:t>
            </a:r>
            <a:r>
              <a:rPr lang="en-IN" sz="3200" dirty="0" smtClean="0">
                <a:solidFill>
                  <a:srgbClr val="C00000"/>
                </a:solidFill>
                <a:latin typeface="Times New Roman" pitchFamily="18" charset="0"/>
                <a:cs typeface="Times New Roman" pitchFamily="18" charset="0"/>
              </a:rPr>
              <a:t/>
            </a:r>
            <a:br>
              <a:rPr lang="en-IN" sz="3200" dirty="0" smtClean="0">
                <a:solidFill>
                  <a:srgbClr val="C00000"/>
                </a:solidFill>
                <a:latin typeface="Times New Roman" pitchFamily="18" charset="0"/>
                <a:cs typeface="Times New Roman" pitchFamily="18" charset="0"/>
              </a:rPr>
            </a:br>
            <a:endParaRPr lang="en-IN" sz="32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401080" cy="4525963"/>
          </a:xfrm>
        </p:spPr>
        <p:txBody>
          <a:bodyPr>
            <a:normAutofit fontScale="55000" lnSpcReduction="20000"/>
          </a:bodyPr>
          <a:lstStyle/>
          <a:p>
            <a:pPr algn="just">
              <a:buFont typeface="Wingdings" pitchFamily="2" charset="2"/>
              <a:buChar char="Ø"/>
            </a:pPr>
            <a:r>
              <a:rPr lang="en-US" sz="3400" b="1" dirty="0" smtClean="0">
                <a:solidFill>
                  <a:srgbClr val="002060"/>
                </a:solidFill>
                <a:latin typeface="Times New Roman" pitchFamily="18" charset="0"/>
                <a:cs typeface="Times New Roman" pitchFamily="18" charset="0"/>
              </a:rPr>
              <a:t>Neutralism :</a:t>
            </a:r>
            <a:r>
              <a:rPr lang="en-US" sz="3400" dirty="0" smtClean="0">
                <a:solidFill>
                  <a:srgbClr val="002060"/>
                </a:solidFill>
                <a:latin typeface="Times New Roman" pitchFamily="18" charset="0"/>
                <a:cs typeface="Times New Roman" pitchFamily="18" charset="0"/>
              </a:rPr>
              <a:t> </a:t>
            </a:r>
            <a:r>
              <a:rPr lang="en-US" sz="3400" dirty="0" smtClean="0">
                <a:solidFill>
                  <a:srgbClr val="002060"/>
                </a:solidFill>
                <a:latin typeface="Times New Roman" pitchFamily="18" charset="0"/>
                <a:cs typeface="Times New Roman" pitchFamily="18" charset="0"/>
              </a:rPr>
              <a:t> Two </a:t>
            </a:r>
            <a:r>
              <a:rPr lang="en-US" sz="3400" dirty="0" smtClean="0">
                <a:solidFill>
                  <a:srgbClr val="002060"/>
                </a:solidFill>
                <a:latin typeface="Times New Roman" pitchFamily="18" charset="0"/>
                <a:cs typeface="Times New Roman" pitchFamily="18" charset="0"/>
              </a:rPr>
              <a:t>organisms living in a close proximity </a:t>
            </a:r>
            <a:r>
              <a:rPr lang="en-US" sz="3400" dirty="0" smtClean="0">
                <a:solidFill>
                  <a:srgbClr val="002060"/>
                </a:solidFill>
                <a:latin typeface="Times New Roman" pitchFamily="18" charset="0"/>
                <a:cs typeface="Times New Roman" pitchFamily="18" charset="0"/>
              </a:rPr>
              <a:t>but not  </a:t>
            </a:r>
            <a:r>
              <a:rPr lang="en-US" sz="3400" dirty="0" smtClean="0">
                <a:solidFill>
                  <a:srgbClr val="002060"/>
                </a:solidFill>
                <a:latin typeface="Times New Roman" pitchFamily="18" charset="0"/>
                <a:cs typeface="Times New Roman" pitchFamily="18" charset="0"/>
              </a:rPr>
              <a:t>affected by each </a:t>
            </a:r>
            <a:r>
              <a:rPr lang="en-US" sz="3400" dirty="0" smtClean="0">
                <a:solidFill>
                  <a:srgbClr val="002060"/>
                </a:solidFill>
                <a:latin typeface="Times New Roman" pitchFamily="18" charset="0"/>
                <a:cs typeface="Times New Roman" pitchFamily="18" charset="0"/>
              </a:rPr>
              <a:t>other</a:t>
            </a:r>
            <a:r>
              <a:rPr lang="en-US" sz="3400" dirty="0" smtClean="0">
                <a:solidFill>
                  <a:srgbClr val="002060"/>
                </a:solidFill>
                <a:latin typeface="Times New Roman" pitchFamily="18" charset="0"/>
                <a:cs typeface="Times New Roman" pitchFamily="18" charset="0"/>
              </a:rPr>
              <a:t> </a:t>
            </a:r>
            <a:r>
              <a:rPr lang="en-US" sz="3400" dirty="0" smtClean="0">
                <a:solidFill>
                  <a:srgbClr val="002060"/>
                </a:solidFill>
                <a:latin typeface="Times New Roman" pitchFamily="18" charset="0"/>
                <a:cs typeface="Times New Roman" pitchFamily="18" charset="0"/>
              </a:rPr>
              <a:t>since  </a:t>
            </a:r>
            <a:r>
              <a:rPr lang="en-US" sz="3400" dirty="0" smtClean="0">
                <a:solidFill>
                  <a:srgbClr val="002060"/>
                </a:solidFill>
                <a:latin typeface="Times New Roman" pitchFamily="18" charset="0"/>
                <a:cs typeface="Times New Roman" pitchFamily="18" charset="0"/>
              </a:rPr>
              <a:t>growth requirement are quite different </a:t>
            </a:r>
            <a:r>
              <a:rPr lang="en-US" sz="3400" dirty="0" smtClean="0">
                <a:solidFill>
                  <a:srgbClr val="002060"/>
                </a:solidFill>
                <a:latin typeface="Times New Roman" pitchFamily="18" charset="0"/>
                <a:cs typeface="Times New Roman" pitchFamily="18" charset="0"/>
              </a:rPr>
              <a:t>so  </a:t>
            </a:r>
            <a:r>
              <a:rPr lang="en-US" sz="3400" dirty="0" smtClean="0">
                <a:solidFill>
                  <a:srgbClr val="002060"/>
                </a:solidFill>
                <a:latin typeface="Times New Roman" pitchFamily="18" charset="0"/>
                <a:cs typeface="Times New Roman" pitchFamily="18" charset="0"/>
              </a:rPr>
              <a:t>no competition between </a:t>
            </a:r>
            <a:r>
              <a:rPr lang="en-US" sz="3400" dirty="0" smtClean="0">
                <a:solidFill>
                  <a:srgbClr val="002060"/>
                </a:solidFill>
                <a:latin typeface="Times New Roman" pitchFamily="18" charset="0"/>
                <a:cs typeface="Times New Roman" pitchFamily="18" charset="0"/>
              </a:rPr>
              <a:t>them for  nutrients.</a:t>
            </a:r>
          </a:p>
          <a:p>
            <a:pPr algn="just">
              <a:buNone/>
            </a:pPr>
            <a:endParaRPr lang="en-IN" sz="3400" dirty="0" smtClean="0">
              <a:solidFill>
                <a:srgbClr val="002060"/>
              </a:solidFill>
              <a:latin typeface="Times New Roman" pitchFamily="18" charset="0"/>
              <a:cs typeface="Times New Roman" pitchFamily="18" charset="0"/>
            </a:endParaRPr>
          </a:p>
          <a:p>
            <a:pPr algn="just">
              <a:buFont typeface="Wingdings" pitchFamily="2" charset="2"/>
              <a:buChar char="Ø"/>
            </a:pPr>
            <a:r>
              <a:rPr lang="en-US" sz="3400" b="1" dirty="0" smtClean="0">
                <a:solidFill>
                  <a:srgbClr val="002060"/>
                </a:solidFill>
                <a:latin typeface="Times New Roman" pitchFamily="18" charset="0"/>
                <a:cs typeface="Times New Roman" pitchFamily="18" charset="0"/>
              </a:rPr>
              <a:t>Antagonism </a:t>
            </a:r>
            <a:r>
              <a:rPr lang="en-US" sz="3400" b="1" dirty="0" smtClean="0">
                <a:solidFill>
                  <a:srgbClr val="002060"/>
                </a:solidFill>
                <a:latin typeface="Times New Roman" pitchFamily="18" charset="0"/>
                <a:cs typeface="Times New Roman" pitchFamily="18" charset="0"/>
              </a:rPr>
              <a:t>: </a:t>
            </a:r>
            <a:r>
              <a:rPr lang="en-US" sz="3400" b="1" dirty="0" smtClean="0">
                <a:solidFill>
                  <a:srgbClr val="002060"/>
                </a:solidFill>
                <a:latin typeface="Times New Roman" pitchFamily="18" charset="0"/>
                <a:cs typeface="Times New Roman" pitchFamily="18" charset="0"/>
              </a:rPr>
              <a:t>One </a:t>
            </a:r>
            <a:r>
              <a:rPr lang="en-US" sz="3400" dirty="0" smtClean="0">
                <a:solidFill>
                  <a:srgbClr val="002060"/>
                </a:solidFill>
                <a:latin typeface="Times New Roman" pitchFamily="18" charset="0"/>
                <a:cs typeface="Times New Roman" pitchFamily="18" charset="0"/>
              </a:rPr>
              <a:t>organism </a:t>
            </a:r>
            <a:r>
              <a:rPr lang="en-US" sz="3400" dirty="0" smtClean="0">
                <a:solidFill>
                  <a:srgbClr val="002060"/>
                </a:solidFill>
                <a:latin typeface="Times New Roman" pitchFamily="18" charset="0"/>
                <a:cs typeface="Times New Roman" pitchFamily="18" charset="0"/>
              </a:rPr>
              <a:t>adversely affects the environment of another organism .</a:t>
            </a:r>
            <a:r>
              <a:rPr lang="en-US" sz="3400" dirty="0" smtClean="0">
                <a:solidFill>
                  <a:srgbClr val="002060"/>
                </a:solidFill>
                <a:latin typeface="Times New Roman" pitchFamily="18" charset="0"/>
                <a:cs typeface="Times New Roman" pitchFamily="18" charset="0"/>
              </a:rPr>
              <a:t>Antibiosis </a:t>
            </a:r>
            <a:r>
              <a:rPr lang="en-US" sz="3400" dirty="0" smtClean="0">
                <a:solidFill>
                  <a:srgbClr val="002060"/>
                </a:solidFill>
                <a:latin typeface="Times New Roman" pitchFamily="18" charset="0"/>
                <a:cs typeface="Times New Roman" pitchFamily="18" charset="0"/>
              </a:rPr>
              <a:t>is </a:t>
            </a:r>
            <a:r>
              <a:rPr lang="en-US" sz="3400" dirty="0" smtClean="0">
                <a:solidFill>
                  <a:srgbClr val="002060"/>
                </a:solidFill>
                <a:latin typeface="Times New Roman" pitchFamily="18" charset="0"/>
                <a:cs typeface="Times New Roman" pitchFamily="18" charset="0"/>
              </a:rPr>
              <a:t>the </a:t>
            </a:r>
            <a:r>
              <a:rPr lang="en-US" sz="3400" dirty="0" smtClean="0">
                <a:solidFill>
                  <a:srgbClr val="002060"/>
                </a:solidFill>
                <a:latin typeface="Times New Roman" pitchFamily="18" charset="0"/>
                <a:cs typeface="Times New Roman" pitchFamily="18" charset="0"/>
              </a:rPr>
              <a:t>production of antibiotic or inhibitory substances </a:t>
            </a:r>
            <a:r>
              <a:rPr lang="en-US" sz="3400" dirty="0" smtClean="0">
                <a:solidFill>
                  <a:srgbClr val="002060"/>
                </a:solidFill>
                <a:latin typeface="Times New Roman" pitchFamily="18" charset="0"/>
                <a:cs typeface="Times New Roman" pitchFamily="18" charset="0"/>
              </a:rPr>
              <a:t>by one  </a:t>
            </a:r>
            <a:r>
              <a:rPr lang="en-US" sz="3400" dirty="0" smtClean="0">
                <a:solidFill>
                  <a:srgbClr val="002060"/>
                </a:solidFill>
                <a:latin typeface="Times New Roman" pitchFamily="18" charset="0"/>
                <a:cs typeface="Times New Roman" pitchFamily="18" charset="0"/>
              </a:rPr>
              <a:t>organism </a:t>
            </a:r>
            <a:r>
              <a:rPr lang="en-US" sz="3400" dirty="0" smtClean="0">
                <a:solidFill>
                  <a:srgbClr val="002060"/>
                </a:solidFill>
                <a:latin typeface="Times New Roman" pitchFamily="18" charset="0"/>
                <a:cs typeface="Times New Roman" pitchFamily="18" charset="0"/>
              </a:rPr>
              <a:t>on another partner. </a:t>
            </a:r>
            <a:endParaRPr lang="en-US" sz="3400" dirty="0" smtClean="0">
              <a:solidFill>
                <a:srgbClr val="002060"/>
              </a:solidFill>
              <a:latin typeface="Times New Roman" pitchFamily="18" charset="0"/>
              <a:cs typeface="Times New Roman" pitchFamily="18" charset="0"/>
            </a:endParaRPr>
          </a:p>
          <a:p>
            <a:pPr algn="just">
              <a:buNone/>
            </a:pPr>
            <a:r>
              <a:rPr lang="en-US" sz="3400" dirty="0" smtClean="0">
                <a:solidFill>
                  <a:srgbClr val="002060"/>
                </a:solidFill>
                <a:latin typeface="Times New Roman" pitchFamily="18" charset="0"/>
                <a:cs typeface="Times New Roman" pitchFamily="18" charset="0"/>
              </a:rPr>
              <a:t>	</a:t>
            </a:r>
            <a:r>
              <a:rPr lang="en-US" sz="3400" dirty="0" err="1" smtClean="0">
                <a:solidFill>
                  <a:srgbClr val="002060"/>
                </a:solidFill>
                <a:latin typeface="Times New Roman" pitchFamily="18" charset="0"/>
                <a:cs typeface="Times New Roman" pitchFamily="18" charset="0"/>
              </a:rPr>
              <a:t>eg</a:t>
            </a:r>
            <a:r>
              <a:rPr lang="en-US" sz="3400" dirty="0" smtClean="0">
                <a:solidFill>
                  <a:srgbClr val="002060"/>
                </a:solidFill>
                <a:latin typeface="Times New Roman" pitchFamily="18" charset="0"/>
                <a:cs typeface="Times New Roman" pitchFamily="18" charset="0"/>
              </a:rPr>
              <a:t> </a:t>
            </a:r>
            <a:r>
              <a:rPr lang="en-US" sz="3400" dirty="0" smtClean="0">
                <a:solidFill>
                  <a:srgbClr val="002060"/>
                </a:solidFill>
                <a:latin typeface="Times New Roman" pitchFamily="18" charset="0"/>
                <a:cs typeface="Times New Roman" pitchFamily="18" charset="0"/>
              </a:rPr>
              <a:t>Lactic acid bacteria produce lactic acid that is inhibitory to other spoilage </a:t>
            </a:r>
            <a:r>
              <a:rPr lang="en-US" sz="3400" dirty="0" smtClean="0">
                <a:solidFill>
                  <a:srgbClr val="002060"/>
                </a:solidFill>
                <a:latin typeface="Times New Roman" pitchFamily="18" charset="0"/>
                <a:cs typeface="Times New Roman" pitchFamily="18" charset="0"/>
              </a:rPr>
              <a:t>organisms.</a:t>
            </a:r>
          </a:p>
          <a:p>
            <a:pPr algn="just">
              <a:buNone/>
            </a:pPr>
            <a:endParaRPr lang="en-US" sz="3400" dirty="0" smtClean="0">
              <a:solidFill>
                <a:srgbClr val="002060"/>
              </a:solidFill>
              <a:latin typeface="Times New Roman" pitchFamily="18" charset="0"/>
              <a:cs typeface="Times New Roman" pitchFamily="18" charset="0"/>
            </a:endParaRPr>
          </a:p>
          <a:p>
            <a:pPr algn="just">
              <a:buNone/>
            </a:pPr>
            <a:endParaRPr lang="en-IN" sz="3400" dirty="0" smtClean="0">
              <a:solidFill>
                <a:srgbClr val="002060"/>
              </a:solidFill>
              <a:latin typeface="Times New Roman" pitchFamily="18" charset="0"/>
              <a:cs typeface="Times New Roman" pitchFamily="18" charset="0"/>
            </a:endParaRPr>
          </a:p>
          <a:p>
            <a:pPr algn="just">
              <a:buFont typeface="Wingdings" pitchFamily="2" charset="2"/>
              <a:buChar char="Ø"/>
            </a:pPr>
            <a:r>
              <a:rPr lang="en-US" sz="3400" b="1" dirty="0" smtClean="0">
                <a:solidFill>
                  <a:srgbClr val="002060"/>
                </a:solidFill>
                <a:latin typeface="Times New Roman" pitchFamily="18" charset="0"/>
                <a:cs typeface="Times New Roman" pitchFamily="18" charset="0"/>
              </a:rPr>
              <a:t>Symbiosis</a:t>
            </a:r>
            <a:r>
              <a:rPr lang="en-US" sz="3400" b="1" dirty="0" smtClean="0">
                <a:solidFill>
                  <a:srgbClr val="002060"/>
                </a:solidFill>
                <a:latin typeface="Times New Roman" pitchFamily="18" charset="0"/>
                <a:cs typeface="Times New Roman" pitchFamily="18" charset="0"/>
              </a:rPr>
              <a:t>: </a:t>
            </a:r>
            <a:r>
              <a:rPr lang="en-US" sz="3400" dirty="0" smtClean="0">
                <a:solidFill>
                  <a:srgbClr val="002060"/>
                </a:solidFill>
                <a:latin typeface="Times New Roman" pitchFamily="18" charset="0"/>
                <a:cs typeface="Times New Roman" pitchFamily="18" charset="0"/>
              </a:rPr>
              <a:t>Symbiosis is </a:t>
            </a:r>
            <a:r>
              <a:rPr lang="en-US" sz="3400" dirty="0" smtClean="0">
                <a:solidFill>
                  <a:srgbClr val="002060"/>
                </a:solidFill>
                <a:latin typeface="Times New Roman" pitchFamily="18" charset="0"/>
                <a:cs typeface="Times New Roman" pitchFamily="18" charset="0"/>
              </a:rPr>
              <a:t>the </a:t>
            </a:r>
            <a:r>
              <a:rPr lang="en-US" sz="3400" dirty="0" smtClean="0">
                <a:solidFill>
                  <a:srgbClr val="002060"/>
                </a:solidFill>
                <a:latin typeface="Times New Roman" pitchFamily="18" charset="0"/>
                <a:cs typeface="Times New Roman" pitchFamily="18" charset="0"/>
              </a:rPr>
              <a:t>relationship between two (or more) organisms that live in a close association. In </a:t>
            </a:r>
            <a:r>
              <a:rPr lang="en-US" sz="3400" dirty="0" smtClean="0">
                <a:solidFill>
                  <a:srgbClr val="002060"/>
                </a:solidFill>
                <a:latin typeface="Times New Roman" pitchFamily="18" charset="0"/>
                <a:cs typeface="Times New Roman" pitchFamily="18" charset="0"/>
              </a:rPr>
              <a:t> </a:t>
            </a:r>
            <a:r>
              <a:rPr lang="en-US" sz="3400" dirty="0" smtClean="0">
                <a:solidFill>
                  <a:srgbClr val="002060"/>
                </a:solidFill>
                <a:latin typeface="Times New Roman" pitchFamily="18" charset="0"/>
                <a:cs typeface="Times New Roman" pitchFamily="18" charset="0"/>
              </a:rPr>
              <a:t>majority of symbioses one or both partners gain something positive form the association. Although the pair of </a:t>
            </a:r>
            <a:r>
              <a:rPr lang="en-US" sz="3400" dirty="0" err="1" smtClean="0">
                <a:solidFill>
                  <a:srgbClr val="002060"/>
                </a:solidFill>
                <a:latin typeface="Times New Roman" pitchFamily="18" charset="0"/>
                <a:cs typeface="Times New Roman" pitchFamily="18" charset="0"/>
              </a:rPr>
              <a:t>symbionts</a:t>
            </a:r>
            <a:r>
              <a:rPr lang="en-US" sz="3400" dirty="0" smtClean="0">
                <a:solidFill>
                  <a:srgbClr val="002060"/>
                </a:solidFill>
                <a:latin typeface="Times New Roman" pitchFamily="18" charset="0"/>
                <a:cs typeface="Times New Roman" pitchFamily="18" charset="0"/>
              </a:rPr>
              <a:t> may be able to live separately, but they always do better in the long run by living together.</a:t>
            </a:r>
            <a:endParaRPr lang="en-IN" sz="3400" dirty="0" smtClean="0">
              <a:solidFill>
                <a:srgbClr val="002060"/>
              </a:solidFill>
              <a:latin typeface="Times New Roman" pitchFamily="18" charset="0"/>
              <a:cs typeface="Times New Roman" pitchFamily="18" charset="0"/>
            </a:endParaRPr>
          </a:p>
          <a:p>
            <a:endParaRPr lang="en-IN" dirty="0">
              <a:solidFill>
                <a:srgbClr val="00206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IN" sz="3200" dirty="0" smtClean="0">
                <a:solidFill>
                  <a:srgbClr val="C00000"/>
                </a:solidFill>
                <a:latin typeface="Times New Roman" pitchFamily="18" charset="0"/>
                <a:cs typeface="Times New Roman" pitchFamily="18" charset="0"/>
              </a:rPr>
              <a:t>Interaction among Microorganisms </a:t>
            </a:r>
            <a:endParaRPr lang="en-IN" sz="32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28596" y="1142984"/>
            <a:ext cx="8429684" cy="5357850"/>
          </a:xfrm>
        </p:spPr>
        <p:txBody>
          <a:bodyPr>
            <a:normAutofit fontScale="62500" lnSpcReduction="20000"/>
          </a:bodyPr>
          <a:lstStyle/>
          <a:p>
            <a:pPr algn="just">
              <a:buFont typeface="Wingdings" pitchFamily="2" charset="2"/>
              <a:buChar char="Ø"/>
            </a:pPr>
            <a:r>
              <a:rPr lang="en-US" b="1" dirty="0" smtClean="0">
                <a:solidFill>
                  <a:srgbClr val="002060"/>
                </a:solidFill>
                <a:latin typeface="Times New Roman" pitchFamily="18" charset="0"/>
                <a:cs typeface="Times New Roman" pitchFamily="18" charset="0"/>
              </a:rPr>
              <a:t>Mutualism – </a:t>
            </a:r>
            <a:r>
              <a:rPr lang="en-US" dirty="0" smtClean="0">
                <a:solidFill>
                  <a:srgbClr val="002060"/>
                </a:solidFill>
                <a:latin typeface="Times New Roman" pitchFamily="18" charset="0"/>
                <a:cs typeface="Times New Roman" pitchFamily="18" charset="0"/>
              </a:rPr>
              <a:t> Form </a:t>
            </a:r>
            <a:r>
              <a:rPr lang="en-US" dirty="0" smtClean="0">
                <a:solidFill>
                  <a:srgbClr val="002060"/>
                </a:solidFill>
                <a:latin typeface="Times New Roman" pitchFamily="18" charset="0"/>
                <a:cs typeface="Times New Roman" pitchFamily="18" charset="0"/>
              </a:rPr>
              <a:t>of positive interaction in which each partner get benefits from the association but the manner in which benefited varies. There may be exchange of nutrition between two species </a:t>
            </a:r>
            <a:r>
              <a:rPr lang="en-US" dirty="0" err="1" smtClean="0">
                <a:solidFill>
                  <a:srgbClr val="002060"/>
                </a:solidFill>
                <a:latin typeface="Times New Roman" pitchFamily="18" charset="0"/>
                <a:cs typeface="Times New Roman" pitchFamily="18" charset="0"/>
              </a:rPr>
              <a:t>i.e</a:t>
            </a:r>
            <a:r>
              <a:rPr lang="en-US" dirty="0" smtClean="0">
                <a:solidFill>
                  <a:srgbClr val="002060"/>
                </a:solidFill>
                <a:latin typeface="Times New Roman" pitchFamily="18" charset="0"/>
                <a:cs typeface="Times New Roman" pitchFamily="18" charset="0"/>
              </a:rPr>
              <a:t> is known as </a:t>
            </a:r>
            <a:r>
              <a:rPr lang="en-US" dirty="0" err="1" smtClean="0">
                <a:solidFill>
                  <a:srgbClr val="002060"/>
                </a:solidFill>
                <a:latin typeface="Times New Roman" pitchFamily="18" charset="0"/>
                <a:cs typeface="Times New Roman" pitchFamily="18" charset="0"/>
              </a:rPr>
              <a:t>Syntrophism</a:t>
            </a:r>
            <a:r>
              <a:rPr lang="en-US" dirty="0" smtClean="0">
                <a:solidFill>
                  <a:srgbClr val="002060"/>
                </a:solidFill>
                <a:latin typeface="Times New Roman" pitchFamily="18" charset="0"/>
                <a:cs typeface="Times New Roman" pitchFamily="18" charset="0"/>
              </a:rPr>
              <a:t>. Association results in desired end products which is not possible by the organism </a:t>
            </a:r>
            <a:r>
              <a:rPr lang="en-US" dirty="0" smtClean="0">
                <a:solidFill>
                  <a:srgbClr val="002060"/>
                </a:solidFill>
                <a:latin typeface="Times New Roman" pitchFamily="18" charset="0"/>
                <a:cs typeface="Times New Roman" pitchFamily="18" charset="0"/>
              </a:rPr>
              <a:t>separately.</a:t>
            </a:r>
          </a:p>
          <a:p>
            <a:pPr algn="just">
              <a:buFont typeface="Wingdings" pitchFamily="2" charset="2"/>
              <a:buChar char="Ø"/>
            </a:pPr>
            <a:endParaRPr lang="en-IN" dirty="0" smtClean="0">
              <a:solidFill>
                <a:srgbClr val="002060"/>
              </a:solidFill>
              <a:latin typeface="Times New Roman" pitchFamily="18" charset="0"/>
              <a:cs typeface="Times New Roman" pitchFamily="18" charset="0"/>
            </a:endParaRPr>
          </a:p>
          <a:p>
            <a:pPr algn="just">
              <a:buFont typeface="Wingdings" pitchFamily="2" charset="2"/>
              <a:buChar char="Ø"/>
            </a:pPr>
            <a:r>
              <a:rPr lang="en-US" b="1" dirty="0" smtClean="0">
                <a:solidFill>
                  <a:srgbClr val="002060"/>
                </a:solidFill>
                <a:latin typeface="Times New Roman" pitchFamily="18" charset="0"/>
                <a:cs typeface="Times New Roman" pitchFamily="18" charset="0"/>
              </a:rPr>
              <a:t>Commensalisms</a:t>
            </a:r>
            <a:r>
              <a:rPr lang="en-US" b="1" dirty="0" smtClean="0">
                <a:solidFill>
                  <a:srgbClr val="002060"/>
                </a:solidFill>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Relationship which </a:t>
            </a:r>
            <a:r>
              <a:rPr lang="en-US" dirty="0" smtClean="0">
                <a:solidFill>
                  <a:srgbClr val="002060"/>
                </a:solidFill>
                <a:latin typeface="Times New Roman" pitchFamily="18" charset="0"/>
                <a:cs typeface="Times New Roman" pitchFamily="18" charset="0"/>
              </a:rPr>
              <a:t>only partner get benefited from the association but the other organism in turn is not affected. Host organism by its growth affects the physical or physiological environment in such a way that favors the growth of </a:t>
            </a:r>
            <a:r>
              <a:rPr lang="en-US" dirty="0" smtClean="0">
                <a:solidFill>
                  <a:srgbClr val="002060"/>
                </a:solidFill>
                <a:latin typeface="Times New Roman" pitchFamily="18" charset="0"/>
                <a:cs typeface="Times New Roman" pitchFamily="18" charset="0"/>
              </a:rPr>
              <a:t>dependent </a:t>
            </a:r>
            <a:r>
              <a:rPr lang="en-US" dirty="0" smtClean="0">
                <a:solidFill>
                  <a:srgbClr val="002060"/>
                </a:solidFill>
                <a:latin typeface="Times New Roman" pitchFamily="18" charset="0"/>
                <a:cs typeface="Times New Roman" pitchFamily="18" charset="0"/>
              </a:rPr>
              <a:t>partner.eg. </a:t>
            </a:r>
            <a:endParaRPr lang="en-US" dirty="0" smtClean="0">
              <a:solidFill>
                <a:srgbClr val="002060"/>
              </a:solidFill>
              <a:latin typeface="Times New Roman" pitchFamily="18" charset="0"/>
              <a:cs typeface="Times New Roman" pitchFamily="18" charset="0"/>
            </a:endParaRPr>
          </a:p>
          <a:p>
            <a:pPr algn="just">
              <a:buNone/>
            </a:pPr>
            <a:r>
              <a:rPr lang="en-US" dirty="0" smtClean="0">
                <a:solidFill>
                  <a:srgbClr val="002060"/>
                </a:solidFill>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 </a:t>
            </a:r>
            <a:r>
              <a:rPr lang="en-US" dirty="0" err="1" smtClean="0">
                <a:solidFill>
                  <a:srgbClr val="002060"/>
                </a:solidFill>
                <a:latin typeface="Times New Roman" pitchFamily="18" charset="0"/>
                <a:cs typeface="Times New Roman" pitchFamily="18" charset="0"/>
              </a:rPr>
              <a:t>eg</a:t>
            </a:r>
            <a:r>
              <a:rPr lang="en-US" dirty="0" smtClean="0">
                <a:solidFill>
                  <a:srgbClr val="002060"/>
                </a:solidFill>
                <a:latin typeface="Times New Roman" pitchFamily="18" charset="0"/>
                <a:cs typeface="Times New Roman" pitchFamily="18" charset="0"/>
              </a:rPr>
              <a:t> Facultative </a:t>
            </a:r>
            <a:r>
              <a:rPr lang="en-US" dirty="0" smtClean="0">
                <a:solidFill>
                  <a:srgbClr val="002060"/>
                </a:solidFill>
                <a:latin typeface="Times New Roman" pitchFamily="18" charset="0"/>
                <a:cs typeface="Times New Roman" pitchFamily="18" charset="0"/>
              </a:rPr>
              <a:t>organism grows and produces anaerobic conditions that </a:t>
            </a:r>
            <a:r>
              <a:rPr lang="en-US" dirty="0" err="1" smtClean="0">
                <a:solidFill>
                  <a:srgbClr val="002060"/>
                </a:solidFill>
                <a:latin typeface="Times New Roman" pitchFamily="18" charset="0"/>
                <a:cs typeface="Times New Roman" pitchFamily="18" charset="0"/>
              </a:rPr>
              <a:t>favour</a:t>
            </a:r>
            <a:r>
              <a:rPr lang="en-US" dirty="0" smtClean="0">
                <a:solidFill>
                  <a:srgbClr val="002060"/>
                </a:solidFill>
                <a:latin typeface="Times New Roman" pitchFamily="18" charset="0"/>
                <a:cs typeface="Times New Roman" pitchFamily="18" charset="0"/>
              </a:rPr>
              <a:t> growth of </a:t>
            </a:r>
            <a:r>
              <a:rPr lang="en-US" dirty="0" err="1" smtClean="0">
                <a:solidFill>
                  <a:srgbClr val="002060"/>
                </a:solidFill>
                <a:latin typeface="Times New Roman" pitchFamily="18" charset="0"/>
                <a:cs typeface="Times New Roman" pitchFamily="18" charset="0"/>
              </a:rPr>
              <a:t>anerobs</a:t>
            </a:r>
            <a:r>
              <a:rPr lang="en-US" dirty="0" smtClean="0">
                <a:solidFill>
                  <a:srgbClr val="002060"/>
                </a:solidFill>
                <a:latin typeface="Times New Roman" pitchFamily="18" charset="0"/>
                <a:cs typeface="Times New Roman" pitchFamily="18" charset="0"/>
              </a:rPr>
              <a:t>. Growth of yeasts in sugar solutions reduces the concentration of sugar thus permitting growth of </a:t>
            </a:r>
            <a:r>
              <a:rPr lang="en-US" dirty="0" smtClean="0">
                <a:solidFill>
                  <a:srgbClr val="002060"/>
                </a:solidFill>
                <a:latin typeface="Times New Roman" pitchFamily="18" charset="0"/>
                <a:cs typeface="Times New Roman" pitchFamily="18" charset="0"/>
              </a:rPr>
              <a:t>bacteria.</a:t>
            </a:r>
          </a:p>
          <a:p>
            <a:pPr algn="just">
              <a:buNone/>
            </a:pPr>
            <a:endParaRPr lang="en-IN" dirty="0" smtClean="0">
              <a:solidFill>
                <a:srgbClr val="002060"/>
              </a:solidFill>
              <a:latin typeface="Times New Roman" pitchFamily="18" charset="0"/>
              <a:cs typeface="Times New Roman" pitchFamily="18" charset="0"/>
            </a:endParaRPr>
          </a:p>
          <a:p>
            <a:pPr algn="just">
              <a:buFont typeface="Wingdings" pitchFamily="2" charset="2"/>
              <a:buChar char="Ø"/>
            </a:pPr>
            <a:r>
              <a:rPr lang="en-US" b="1" dirty="0" smtClean="0">
                <a:solidFill>
                  <a:srgbClr val="002060"/>
                </a:solidFill>
                <a:latin typeface="Times New Roman" pitchFamily="18" charset="0"/>
                <a:cs typeface="Times New Roman" pitchFamily="18" charset="0"/>
              </a:rPr>
              <a:t>Synergism</a:t>
            </a:r>
            <a:r>
              <a:rPr lang="en-US" b="1" dirty="0" smtClean="0">
                <a:solidFill>
                  <a:srgbClr val="002060"/>
                </a:solidFill>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The ability of two or more organisms to bring about an effect greater than the sum of their individual effects. The changes are usually chemical in nature that cannot be accomplished alone</a:t>
            </a:r>
            <a:r>
              <a:rPr lang="en-US" dirty="0" smtClean="0">
                <a:solidFill>
                  <a:srgbClr val="002060"/>
                </a:solidFill>
                <a:latin typeface="Times New Roman" pitchFamily="18" charset="0"/>
                <a:cs typeface="Times New Roman" pitchFamily="18" charset="0"/>
              </a:rPr>
              <a:t>.</a:t>
            </a:r>
          </a:p>
          <a:p>
            <a:pPr algn="just">
              <a:buNone/>
            </a:pPr>
            <a:r>
              <a:rPr lang="en-US" dirty="0" smtClean="0">
                <a:solidFill>
                  <a:srgbClr val="002060"/>
                </a:solidFill>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    </a:t>
            </a:r>
            <a:r>
              <a:rPr lang="en-US" dirty="0" err="1" smtClean="0">
                <a:solidFill>
                  <a:srgbClr val="002060"/>
                </a:solidFill>
                <a:latin typeface="Times New Roman" pitchFamily="18" charset="0"/>
                <a:cs typeface="Times New Roman" pitchFamily="18" charset="0"/>
              </a:rPr>
              <a:t>eg</a:t>
            </a:r>
            <a:r>
              <a:rPr lang="en-US" dirty="0" smtClean="0">
                <a:solidFill>
                  <a:srgbClr val="002060"/>
                </a:solidFill>
                <a:latin typeface="Times New Roman" pitchFamily="18" charset="0"/>
                <a:cs typeface="Times New Roman" pitchFamily="18" charset="0"/>
              </a:rPr>
              <a:t> : Association </a:t>
            </a:r>
            <a:r>
              <a:rPr lang="en-US" dirty="0" smtClean="0">
                <a:solidFill>
                  <a:srgbClr val="002060"/>
                </a:solidFill>
                <a:latin typeface="Times New Roman" pitchFamily="18" charset="0"/>
                <a:cs typeface="Times New Roman" pitchFamily="18" charset="0"/>
              </a:rPr>
              <a:t>of two microorganism in the yoghurt starter </a:t>
            </a:r>
            <a:r>
              <a:rPr lang="en-US" dirty="0" smtClean="0">
                <a:solidFill>
                  <a:srgbClr val="002060"/>
                </a:solidFill>
                <a:latin typeface="Times New Roman" pitchFamily="18" charset="0"/>
                <a:cs typeface="Times New Roman" pitchFamily="18" charset="0"/>
              </a:rPr>
              <a:t>culture, </a:t>
            </a:r>
            <a:r>
              <a:rPr lang="en-US" dirty="0" smtClean="0">
                <a:solidFill>
                  <a:srgbClr val="002060"/>
                </a:solidFill>
                <a:latin typeface="Times New Roman" pitchFamily="18" charset="0"/>
                <a:cs typeface="Times New Roman" pitchFamily="18" charset="0"/>
              </a:rPr>
              <a:t>mixed yoghurt cultures of</a:t>
            </a:r>
            <a:r>
              <a:rPr lang="en-US" i="1" dirty="0" smtClean="0">
                <a:solidFill>
                  <a:srgbClr val="002060"/>
                </a:solidFill>
                <a:latin typeface="Times New Roman" pitchFamily="18" charset="0"/>
                <a:cs typeface="Times New Roman" pitchFamily="18" charset="0"/>
              </a:rPr>
              <a:t> S. </a:t>
            </a:r>
            <a:r>
              <a:rPr lang="en-US" i="1" dirty="0" err="1" smtClean="0">
                <a:solidFill>
                  <a:srgbClr val="002060"/>
                </a:solidFill>
                <a:latin typeface="Times New Roman" pitchFamily="18" charset="0"/>
                <a:cs typeface="Times New Roman" pitchFamily="18" charset="0"/>
              </a:rPr>
              <a:t>thermophilus</a:t>
            </a:r>
            <a:r>
              <a:rPr lang="en-US" dirty="0" smtClean="0">
                <a:solidFill>
                  <a:srgbClr val="002060"/>
                </a:solidFill>
                <a:latin typeface="Times New Roman" pitchFamily="18" charset="0"/>
                <a:cs typeface="Times New Roman" pitchFamily="18" charset="0"/>
              </a:rPr>
              <a:t> and </a:t>
            </a:r>
            <a:r>
              <a:rPr lang="en-US" i="1" dirty="0" smtClean="0">
                <a:solidFill>
                  <a:srgbClr val="002060"/>
                </a:solidFill>
                <a:latin typeface="Times New Roman" pitchFamily="18" charset="0"/>
                <a:cs typeface="Times New Roman" pitchFamily="18" charset="0"/>
              </a:rPr>
              <a:t>Lactobacillus </a:t>
            </a:r>
            <a:r>
              <a:rPr lang="en-US" i="1" dirty="0" err="1" smtClean="0">
                <a:solidFill>
                  <a:srgbClr val="002060"/>
                </a:solidFill>
                <a:latin typeface="Times New Roman" pitchFamily="18" charset="0"/>
                <a:cs typeface="Times New Roman" pitchFamily="18" charset="0"/>
              </a:rPr>
              <a:t>delbrueckii</a:t>
            </a:r>
            <a:r>
              <a:rPr lang="en-US" i="1" dirty="0" smtClean="0">
                <a:solidFill>
                  <a:srgbClr val="002060"/>
                </a:solidFill>
                <a:latin typeface="Times New Roman" pitchFamily="18" charset="0"/>
                <a:cs typeface="Times New Roman" pitchFamily="18" charset="0"/>
              </a:rPr>
              <a:t> </a:t>
            </a:r>
            <a:r>
              <a:rPr lang="en-US" i="1" dirty="0" err="1" smtClean="0">
                <a:solidFill>
                  <a:srgbClr val="002060"/>
                </a:solidFill>
                <a:latin typeface="Times New Roman" pitchFamily="18" charset="0"/>
                <a:cs typeface="Times New Roman" pitchFamily="18" charset="0"/>
              </a:rPr>
              <a:t>subsp</a:t>
            </a:r>
            <a:r>
              <a:rPr lang="en-US" i="1" dirty="0" smtClean="0">
                <a:solidFill>
                  <a:srgbClr val="002060"/>
                </a:solidFill>
                <a:latin typeface="Times New Roman" pitchFamily="18" charset="0"/>
                <a:cs typeface="Times New Roman" pitchFamily="18" charset="0"/>
              </a:rPr>
              <a:t> </a:t>
            </a:r>
            <a:r>
              <a:rPr lang="en-US" i="1" dirty="0" err="1" smtClean="0">
                <a:solidFill>
                  <a:srgbClr val="002060"/>
                </a:solidFill>
                <a:latin typeface="Times New Roman" pitchFamily="18" charset="0"/>
                <a:cs typeface="Times New Roman" pitchFamily="18" charset="0"/>
              </a:rPr>
              <a:t>bulgaricus</a:t>
            </a:r>
            <a:r>
              <a:rPr lang="en-US" dirty="0" smtClean="0">
                <a:solidFill>
                  <a:srgbClr val="002060"/>
                </a:solidFill>
                <a:latin typeface="Times New Roman" pitchFamily="18" charset="0"/>
                <a:cs typeface="Times New Roman" pitchFamily="18" charset="0"/>
              </a:rPr>
              <a:t> bacteria were used as compared with the single strains</a:t>
            </a:r>
            <a:r>
              <a:rPr lang="en-US" dirty="0" smtClean="0">
                <a:solidFill>
                  <a:srgbClr val="002060"/>
                </a:solidFill>
                <a:latin typeface="Times New Roman" pitchFamily="18" charset="0"/>
                <a:cs typeface="Times New Roman" pitchFamily="18" charset="0"/>
              </a:rPr>
              <a:t>.</a:t>
            </a:r>
            <a:endParaRPr lang="en-IN" dirty="0" smtClean="0">
              <a:solidFill>
                <a:srgbClr val="00206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284</TotalTime>
  <Words>616</Words>
  <Application>Microsoft Office PowerPoint</Application>
  <PresentationFormat>On-screen Show (4:3)</PresentationFormat>
  <Paragraphs>68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Starter Culture and Fermented Milk Products </vt:lpstr>
      <vt:lpstr>Antimicrobial Compounds Produced by Starters culture</vt:lpstr>
      <vt:lpstr>Organic acids : </vt:lpstr>
      <vt:lpstr>H2O2 and CO2 :</vt:lpstr>
      <vt:lpstr>Aroma compounds and fatty acid </vt:lpstr>
      <vt:lpstr>  Bacteriocins   </vt:lpstr>
      <vt:lpstr>Nisin </vt:lpstr>
      <vt:lpstr>TYPES OF INTERACTION AMONG STARTER CULTURES </vt:lpstr>
      <vt:lpstr>Interaction among Microorganisms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HP</dc:creator>
  <cp:lastModifiedBy>HP</cp:lastModifiedBy>
  <cp:revision>29</cp:revision>
  <dcterms:created xsi:type="dcterms:W3CDTF">2020-04-03T12:42:43Z</dcterms:created>
  <dcterms:modified xsi:type="dcterms:W3CDTF">2020-04-04T17:17:00Z</dcterms:modified>
</cp:coreProperties>
</file>