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84" r:id="rId3"/>
    <p:sldId id="257" r:id="rId4"/>
    <p:sldId id="260" r:id="rId5"/>
    <p:sldId id="261" r:id="rId6"/>
    <p:sldId id="285" r:id="rId7"/>
    <p:sldId id="263" r:id="rId8"/>
    <p:sldId id="264" r:id="rId9"/>
    <p:sldId id="286" r:id="rId10"/>
    <p:sldId id="265" r:id="rId11"/>
    <p:sldId id="287" r:id="rId12"/>
    <p:sldId id="288" r:id="rId13"/>
    <p:sldId id="289" r:id="rId14"/>
    <p:sldId id="268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0099"/>
    <a:srgbClr val="660066"/>
  </p:clrMru>
</p:presentationPr>
</file>

<file path=ppt/tableStyles.xml><?xml version="1.0" encoding="utf-8"?>
<a:tblStyleLst xmlns:a="http://schemas.openxmlformats.org/drawingml/2006/main" def="{F7861B26-F946-43AC-BCFE-4D4959654E66}">
  <a:tblStyle styleId="{F7861B26-F946-43AC-BCFE-4D4959654E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"/>
          <p:cNvSpPr/>
          <p:nvPr/>
        </p:nvSpPr>
        <p:spPr>
          <a:xfrm>
            <a:off x="322375" y="4489799"/>
            <a:ext cx="7524000" cy="3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10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27" name="Google Shape;427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31" name="Google Shape;431;p10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448" name="Google Shape;448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0"/>
          <p:cNvSpPr txBox="1">
            <a:spLocks noGrp="1"/>
          </p:cNvSpPr>
          <p:nvPr>
            <p:ph type="body" idx="1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52" name="Google Shape;452;p1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09600" y="1581150"/>
            <a:ext cx="63246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– 03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Applied endocrinology of pregnancy</a:t>
            </a:r>
            <a:r>
              <a:rPr lang="en-US" dirty="0" smtClean="0"/>
              <a:t/>
            </a:r>
            <a:br>
              <a:rPr lang="en-US" dirty="0" smtClean="0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457200" y="666750"/>
            <a:ext cx="47491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Relaxin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/insulin-like family peptides</a:t>
            </a:r>
            <a:endParaRPr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5" name="Google Shape;595;p22"/>
          <p:cNvSpPr txBox="1">
            <a:spLocks noGrp="1"/>
          </p:cNvSpPr>
          <p:nvPr>
            <p:ph type="body" idx="1"/>
          </p:nvPr>
        </p:nvSpPr>
        <p:spPr>
          <a:xfrm>
            <a:off x="304800" y="1581150"/>
            <a:ext cx="4724400" cy="32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Commonly denoted by – RLNs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6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Source of RLNs</a:t>
            </a:r>
          </a:p>
          <a:p>
            <a:pPr marL="0" lvl="0" indent="0" algn="l" rtl="0">
              <a:lnSpc>
                <a:spcPct val="3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Placenta – Horse, cat, dog, rabbit and camel</a:t>
            </a:r>
          </a:p>
          <a:p>
            <a:pPr marL="0" lvl="0" indent="0" algn="l" rtl="0">
              <a:lnSpc>
                <a:spcPct val="3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Carpus luteum – Pig and rodents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  <a:endParaRPr sz="16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6" name="Google Shape;596;p22"/>
          <p:cNvPicPr preferRelativeResize="0"/>
          <p:nvPr/>
        </p:nvPicPr>
        <p:blipFill rotWithShape="1">
          <a:blip r:embed="rId3">
            <a:alphaModFix/>
          </a:blip>
          <a:srcRect t="2847" b="2857"/>
          <a:stretch/>
        </p:blipFill>
        <p:spPr>
          <a:xfrm>
            <a:off x="5434753" y="638300"/>
            <a:ext cx="3063302" cy="3851501"/>
          </a:xfrm>
          <a:prstGeom prst="rect">
            <a:avLst/>
          </a:prstGeom>
          <a:noFill/>
          <a:ln>
            <a:noFill/>
          </a:ln>
          <a:effectLst>
            <a:outerShdw blurRad="385763" dist="9525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>
            <a:spLocks noGrp="1"/>
          </p:cNvSpPr>
          <p:nvPr>
            <p:ph type="body" idx="1"/>
          </p:nvPr>
        </p:nvSpPr>
        <p:spPr>
          <a:xfrm>
            <a:off x="914400" y="1581150"/>
            <a:ext cx="3856550" cy="31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Function of RLNs are different in various species</a:t>
            </a:r>
          </a:p>
          <a:p>
            <a:pPr marL="0" lvl="0" indent="0">
              <a:buFont typeface="Wingdings" pitchFamily="2" charset="2"/>
              <a:buChar char="q"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Decidualization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Immunomodulation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Quiescence of the myometrium</a:t>
            </a:r>
          </a:p>
          <a:p>
            <a:pPr marL="0" lvl="0" indent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Maternal circulatory adaptations of pregnancy</a:t>
            </a:r>
          </a:p>
          <a:p>
            <a:pPr marL="0" lvl="0" indent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Stimulation of angiogenesis</a:t>
            </a:r>
          </a:p>
          <a:p>
            <a:pPr marL="0" lvl="0" indent="0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Font typeface="Wingdings" pitchFamily="2" charset="2"/>
              <a:buChar char="Ø"/>
            </a:pPr>
            <a:endParaRPr lang="en-US" sz="16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39109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RLNs functions</a:t>
            </a:r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body" idx="2"/>
          </p:nvPr>
        </p:nvSpPr>
        <p:spPr>
          <a:xfrm>
            <a:off x="4876800" y="1599700"/>
            <a:ext cx="3627388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uterine and vaginal growth</a:t>
            </a:r>
          </a:p>
          <a:p>
            <a:pPr marL="0" lvl="0" indent="0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Development of the mammary gland and/or nipples</a:t>
            </a:r>
          </a:p>
          <a:p>
            <a:pPr marL="0" lvl="0" indent="0">
              <a:buNone/>
            </a:pP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During </a:t>
            </a:r>
            <a:r>
              <a:rPr lang="en-US" sz="1600" i="1" dirty="0" err="1" smtClean="0">
                <a:solidFill>
                  <a:schemeClr val="accent5">
                    <a:lumMod val="75000"/>
                  </a:schemeClr>
                </a:solidFill>
              </a:rPr>
              <a:t>prepartal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 period</a:t>
            </a:r>
          </a:p>
          <a:p>
            <a:pPr marL="0" lvl="0" indent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Relaxation of the pubic ligament</a:t>
            </a:r>
          </a:p>
          <a:p>
            <a:pPr marL="0" lvl="0" indent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Preparation of the vaginal canal for 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     parturition.</a:t>
            </a:r>
            <a:endParaRPr sz="1600" i="1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9600" y="1657350"/>
            <a:ext cx="6178375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Endocrinology of pregnancy in mare</a:t>
            </a:r>
            <a:endParaRPr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762000" y="2647950"/>
            <a:ext cx="5873575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A different species to deal with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8575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Maintenance of progesterone concentration during pregnancy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047750"/>
            <a:ext cx="472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Early stage of pregnancy, Primary corpus luteum secrets progesterone followed by secondary carpora lutea</a:t>
            </a:r>
          </a:p>
          <a:p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Post day 150 matured placenta takes up secretion of progesterone sufficient for physiological need of pregnancy, phenomena is termed as </a:t>
            </a:r>
            <a:r>
              <a:rPr lang="en-US" sz="16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luteo</a:t>
            </a:r>
            <a:r>
              <a:rPr lang="en-US" sz="1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-placental shift</a:t>
            </a:r>
            <a:endParaRPr lang="en-US" sz="16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unisys\Downloads\SAVE_20200401_113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456"/>
            <a:ext cx="3124200" cy="458269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5800" y="4705350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Courtesy -  </a:t>
            </a:r>
            <a:r>
              <a:rPr lang="en-US" smtClean="0"/>
              <a:t>Kritika</a:t>
            </a:r>
            <a:r>
              <a:rPr lang="en-US" smtClean="0"/>
              <a:t>’s</a:t>
            </a:r>
            <a:r>
              <a:rPr lang="en-US" smtClean="0"/>
              <a:t> </a:t>
            </a:r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91000" y="3257550"/>
            <a:ext cx="434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Estrogen during pregnancy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Plasma estrogen concentration remains low during first trimester, gradually increases to peak between 9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to 11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month, thereafter declines near foaling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Endocrinology of pregnancy in mare</a:t>
            </a:r>
            <a:endParaRPr>
              <a:solidFill>
                <a:schemeClr val="bg1"/>
              </a:solidFill>
            </a:endParaRPr>
          </a:p>
        </p:txBody>
      </p:sp>
      <p:graphicFrame>
        <p:nvGraphicFramePr>
          <p:cNvPr id="628" name="Google Shape;628;p25"/>
          <p:cNvGraphicFramePr/>
          <p:nvPr/>
        </p:nvGraphicFramePr>
        <p:xfrm>
          <a:off x="1219200" y="1581150"/>
          <a:ext cx="6857999" cy="2866999"/>
        </p:xfrm>
        <a:graphic>
          <a:graphicData uri="http://schemas.openxmlformats.org/drawingml/2006/table">
            <a:tbl>
              <a:tblPr>
                <a:noFill/>
                <a:tableStyleId>{F7861B26-F946-43AC-BCFE-4D4959654E66}</a:tableStyleId>
              </a:tblPr>
              <a:tblGrid>
                <a:gridCol w="2534477"/>
                <a:gridCol w="2161761"/>
                <a:gridCol w="2161761"/>
              </a:tblGrid>
              <a:tr h="2769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Hormones</a:t>
                      </a:r>
                      <a:endParaRPr sz="1400">
                        <a:solidFill>
                          <a:srgbClr val="C00000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source</a:t>
                      </a:r>
                      <a:endParaRPr sz="1400">
                        <a:solidFill>
                          <a:srgbClr val="000099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D</a:t>
                      </a:r>
                      <a:r>
                        <a:rPr lang="en" sz="140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ays</a:t>
                      </a:r>
                      <a:r>
                        <a:rPr lang="en" sz="1400" baseline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 of pregnancy</a:t>
                      </a:r>
                      <a:endParaRPr sz="1400">
                        <a:solidFill>
                          <a:srgbClr val="006600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530073">
                <a:tc rowSpan="3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Progesteroe</a:t>
                      </a:r>
                      <a:endParaRPr sz="1400" b="1">
                        <a:solidFill>
                          <a:srgbClr val="006600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Primary corpus luteum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01 - 35</a:t>
                      </a: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86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Secondary carpora lutea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36 - 150</a:t>
                      </a:r>
                      <a:endParaRPr lang="en-US" dirty="0"/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56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Placenta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151 – till foaling</a:t>
                      </a:r>
                      <a:endParaRPr lang="en-US" dirty="0"/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429338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Equine</a:t>
                      </a:r>
                      <a:r>
                        <a:rPr lang="en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 chorionic Gonadotropin</a:t>
                      </a:r>
                      <a:endParaRPr sz="1400" b="1">
                        <a:solidFill>
                          <a:srgbClr val="FF0000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E</a:t>
                      </a:r>
                      <a:r>
                        <a:rPr lang="en" sz="14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ndometrial</a:t>
                      </a:r>
                      <a:r>
                        <a:rPr lang="en" sz="14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 cups</a:t>
                      </a: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36</a:t>
                      </a:r>
                      <a:r>
                        <a:rPr lang="en" sz="14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 - 140</a:t>
                      </a: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429338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Estrogen</a:t>
                      </a:r>
                      <a:endParaRPr sz="1400" b="1">
                        <a:solidFill>
                          <a:srgbClr val="7030A0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Placenta</a:t>
                      </a: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100</a:t>
                      </a:r>
                      <a:r>
                        <a:rPr lang="en" sz="14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Barlow Light"/>
                          <a:cs typeface="Calibri" pitchFamily="34" charset="0"/>
                          <a:sym typeface="Barlow Light"/>
                        </a:rPr>
                        <a:t> - 330</a:t>
                      </a:r>
                      <a:endParaRPr sz="1400">
                        <a:solidFill>
                          <a:schemeClr val="dk1"/>
                        </a:solidFill>
                        <a:latin typeface="Calibri" pitchFamily="34" charset="0"/>
                        <a:ea typeface="Barlow Light"/>
                        <a:cs typeface="Calibri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9" name="Google Shape;629;p2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53" name="Google Shape;753;p35"/>
          <p:cNvSpPr txBox="1">
            <a:spLocks noGrp="1"/>
          </p:cNvSpPr>
          <p:nvPr>
            <p:ph type="ctrTitle" idx="4294967295"/>
          </p:nvPr>
        </p:nvSpPr>
        <p:spPr>
          <a:xfrm>
            <a:off x="4191000" y="742950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Thanks!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54" name="Google Shape;754;p35"/>
          <p:cNvSpPr txBox="1">
            <a:spLocks noGrp="1"/>
          </p:cNvSpPr>
          <p:nvPr>
            <p:ph type="subTitle" idx="4294967295"/>
          </p:nvPr>
        </p:nvSpPr>
        <p:spPr>
          <a:xfrm>
            <a:off x="4267200" y="1885950"/>
            <a:ext cx="4288800" cy="18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Any </a:t>
            </a:r>
            <a:r>
              <a:rPr lang="en" sz="2000" dirty="0">
                <a:highlight>
                  <a:schemeClr val="accent1"/>
                </a:highlight>
                <a:latin typeface="+mj-lt"/>
                <a:ea typeface="Barlow SemiBold"/>
                <a:cs typeface="Barlow SemiBold"/>
                <a:sym typeface="Barlow SemiBold"/>
              </a:rPr>
              <a:t>questions?</a:t>
            </a:r>
            <a:endParaRPr sz="2000">
              <a:highlight>
                <a:schemeClr val="accent1"/>
              </a:highlight>
              <a:latin typeface="+mj-lt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+mj-lt"/>
              </a:rPr>
              <a:t>You can find me at:</a:t>
            </a:r>
            <a:endParaRPr sz="2000">
              <a:latin typeface="+mj-lt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000" dirty="0" smtClean="0">
                <a:latin typeface="+mj-lt"/>
              </a:rPr>
              <a:t>alok9alright@gmail.com</a:t>
            </a:r>
            <a:endParaRPr sz="2000">
              <a:latin typeface="+mj-lt"/>
            </a:endParaRPr>
          </a:p>
        </p:txBody>
      </p:sp>
      <p:pic>
        <p:nvPicPr>
          <p:cNvPr id="755" name="Google Shape;755;p35"/>
          <p:cNvPicPr preferRelativeResize="0"/>
          <p:nvPr/>
        </p:nvPicPr>
        <p:blipFill rotWithShape="1">
          <a:blip r:embed="rId3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029200" y="379095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Dr Alok Kumar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Assistant Professor cum </a:t>
            </a:r>
            <a:r>
              <a:rPr lang="en-US" b="1" dirty="0" err="1" smtClean="0">
                <a:solidFill>
                  <a:srgbClr val="002060"/>
                </a:solidFill>
              </a:rPr>
              <a:t>jr</a:t>
            </a:r>
            <a:r>
              <a:rPr lang="en-US" b="1" dirty="0" smtClean="0">
                <a:solidFill>
                  <a:srgbClr val="002060"/>
                </a:solidFill>
              </a:rPr>
              <a:t>. Scientist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Veterinary Gynaecology and Obstetrics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Bihar Veterinary College, BASU. Patna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671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Calibri" pitchFamily="34" charset="0"/>
                <a:cs typeface="Calibri" pitchFamily="34" charset="0"/>
              </a:rPr>
              <a:t>Endocrinological structures during pregnancy</a:t>
            </a:r>
            <a:endParaRPr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4439025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Carpus</a:t>
            </a:r>
            <a:r>
              <a:rPr lang="en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luteum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1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Placenta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endParaRPr lang="en" sz="16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1600" dirty="0" smtClean="0">
                <a:latin typeface="Calibri" pitchFamily="34" charset="0"/>
                <a:cs typeface="Calibri" pitchFamily="34" charset="0"/>
              </a:rPr>
              <a:t>Both structures act as temporary endocrine organ.</a:t>
            </a:r>
          </a:p>
          <a:p>
            <a:pPr lvl="0"/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" sz="1600" i="1" dirty="0" smtClean="0">
                <a:latin typeface="Calibri" pitchFamily="34" charset="0"/>
                <a:cs typeface="Calibri" pitchFamily="34" charset="0"/>
              </a:rPr>
              <a:t>erform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steroidogenic activity </a:t>
            </a:r>
          </a:p>
          <a:p>
            <a:pPr lvl="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Steroidogenic activity of placenta is observed in majority of mammals 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except DOG</a:t>
            </a:r>
            <a:endParaRPr sz="1600" b="1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050" name="Picture 2" descr="C:\Users\unisys\Downloads\SAVE_20200401_141141.jpg"/>
          <p:cNvPicPr>
            <a:picLocks noChangeAspect="1" noChangeArrowheads="1"/>
          </p:cNvPicPr>
          <p:nvPr/>
        </p:nvPicPr>
        <p:blipFill>
          <a:blip r:embed="rId3"/>
          <a:srcRect t="29808" b="6731"/>
          <a:stretch>
            <a:fillRect/>
          </a:stretch>
        </p:blipFill>
        <p:spPr bwMode="auto">
          <a:xfrm rot="16200000">
            <a:off x="5548747" y="1595005"/>
            <a:ext cx="315190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Hormones of pregnancy</a:t>
            </a:r>
            <a:endParaRPr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4953000" y="1428750"/>
            <a:ext cx="3551188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Ewe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derives their progesterone from </a:t>
            </a:r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placenta at later half of pregnancy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known as </a:t>
            </a:r>
            <a:r>
              <a:rPr lang="en-US" sz="1400" b="1" dirty="0" err="1" smtClean="0">
                <a:solidFill>
                  <a:srgbClr val="006600"/>
                </a:solidFill>
              </a:rPr>
              <a:t>luteo</a:t>
            </a:r>
            <a:r>
              <a:rPr lang="en-US" sz="1400" b="1" dirty="0" smtClean="0">
                <a:solidFill>
                  <a:srgbClr val="006600"/>
                </a:solidFill>
              </a:rPr>
              <a:t>-placental shift</a:t>
            </a:r>
          </a:p>
          <a:p>
            <a:pPr>
              <a:lnSpc>
                <a:spcPct val="150000"/>
              </a:lnSpc>
            </a:pPr>
            <a:endParaRPr lang="en-US" sz="1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Serum progesterone level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remains constant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throughout pregnancy in cow and ewe but in Sow, its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high level is observed during early stage of pregnancy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1066800" y="1276350"/>
            <a:ext cx="3810000" cy="34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1.   Progesterone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Principal hormone for pregnancy maintenance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During initial stage of pregnancy, functional CL releases progesterone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CL persist throughout pregnancy in all species except in mare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Cow, Doe and Sow – primary source of progesterone is CL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4" name="Google Shape;524;p14"/>
          <p:cNvSpPr txBox="1">
            <a:spLocks noGrp="1"/>
          </p:cNvSpPr>
          <p:nvPr>
            <p:ph type="body" idx="2"/>
          </p:nvPr>
        </p:nvSpPr>
        <p:spPr>
          <a:xfrm>
            <a:off x="5105400" y="3943350"/>
            <a:ext cx="3018000" cy="65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>
            <a:spLocks noGrp="1"/>
          </p:cNvSpPr>
          <p:nvPr>
            <p:ph type="body" idx="1"/>
          </p:nvPr>
        </p:nvSpPr>
        <p:spPr>
          <a:xfrm>
            <a:off x="1371600" y="660475"/>
            <a:ext cx="59436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ole of progesterone during pregnancy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It controls various essential functions during gestation period</a:t>
            </a:r>
          </a:p>
          <a:p>
            <a:pPr marL="0" lvl="0" indent="0"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Endometrial differentiation     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Myometrial quiescence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Closure of the cervix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Local immunotolerance in the pregnant uterus </a:t>
            </a:r>
            <a:endParaRPr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2. Placental estrogens</a:t>
            </a:r>
            <a:endParaRPr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4" y="1504950"/>
            <a:ext cx="7334625" cy="30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Estradiol-17β is the most relevant form of estrogen found in dam blood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sheep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cattle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Estrone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6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sulphonated form of estrogen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remains high during gestation period</a:t>
            </a:r>
          </a:p>
          <a:p>
            <a:pPr lvl="0">
              <a:lnSpc>
                <a:spcPct val="150000"/>
              </a:lnSpc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Ruminanats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camelids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the maternal estrogen rises at uniform rate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Sudden peak of estrogen during mid gestation is physiological in Equines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Species specific placental estrogens in equines is termed as </a:t>
            </a:r>
            <a:r>
              <a:rPr lang="en-US" sz="16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equilin and </a:t>
            </a:r>
            <a:r>
              <a:rPr lang="en-US" sz="16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equilenin</a:t>
            </a:r>
            <a:endParaRPr sz="1600" b="1">
              <a:solidFill>
                <a:srgbClr val="000099"/>
              </a:solidFill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762000" y="664300"/>
            <a:ext cx="72390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i="1" dirty="0" smtClean="0"/>
              <a:t>Placental synthesis of estrogens</a:t>
            </a:r>
            <a:endParaRPr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4" y="1504950"/>
            <a:ext cx="7334625" cy="30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Bovine placenta synthesizes estrogen from cholesterol (precursor)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Equine </a:t>
            </a:r>
            <a:r>
              <a:rPr lang="en-US" sz="16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placentae</a:t>
            </a: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can not synthesize estrogen like bovine,  due to its dependency on fetal gonads for  C</a:t>
            </a:r>
            <a:r>
              <a:rPr lang="en-US" sz="1600" baseline="-25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19</a:t>
            </a: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precursor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Steroidogenesis associated with pregnancy in horse is a dependent process involving placenta and fetus which led to the terminology -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feto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-placental unit</a:t>
            </a:r>
          </a:p>
          <a:p>
            <a:pPr lvl="0">
              <a:lnSpc>
                <a:spcPct val="150000"/>
              </a:lnSpc>
            </a:pPr>
            <a:endParaRPr sz="160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>
            <a:spLocks noGrp="1"/>
          </p:cNvSpPr>
          <p:nvPr>
            <p:ph type="body" idx="1"/>
          </p:nvPr>
        </p:nvSpPr>
        <p:spPr>
          <a:xfrm>
            <a:off x="914400" y="1581150"/>
            <a:ext cx="385655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Ruminants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including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the role of placental estrogens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reparation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of the birth canal for  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    parturition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Myometrial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excitability at advance stage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Mammary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gland development during late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    gestation</a:t>
            </a:r>
            <a:endParaRPr sz="16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i="1" dirty="0" smtClean="0"/>
              <a:t>Functions of placental estrogens</a:t>
            </a:r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body" idx="2"/>
          </p:nvPr>
        </p:nvSpPr>
        <p:spPr>
          <a:xfrm>
            <a:off x="4876800" y="1599700"/>
            <a:ext cx="3627388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Maternal estrogen levels start to increase significantly between days 120-150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" sz="16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 ruminants </a:t>
            </a:r>
            <a:r>
              <a:rPr lang="en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sulphonated estrogen </a:t>
            </a:r>
            <a:r>
              <a:rPr lang="en" sz="16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level remains higher throughout pregnancy exept immediate pre or intrapartal period</a:t>
            </a:r>
            <a:endParaRPr sz="1600" i="1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i="1" dirty="0" smtClean="0"/>
              <a:t>Androgens</a:t>
            </a:r>
          </a:p>
        </p:txBody>
      </p:sp>
      <p:sp>
        <p:nvSpPr>
          <p:cNvPr id="586" name="Google Shape;586;p21"/>
          <p:cNvSpPr txBox="1">
            <a:spLocks noGrp="1"/>
          </p:cNvSpPr>
          <p:nvPr>
            <p:ph type="body" idx="1"/>
          </p:nvPr>
        </p:nvSpPr>
        <p:spPr>
          <a:xfrm>
            <a:off x="838200" y="1504950"/>
            <a:ext cx="2432475" cy="1581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600" i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19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steroids 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Androstenedione</a:t>
            </a:r>
            <a:endParaRPr lang="en-U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Dehydroepiandrosterone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(DHEA)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Sulfonated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DHEA (DHEAS)</a:t>
            </a:r>
          </a:p>
          <a:p>
            <a:pPr marL="0" lvl="0" indent="0">
              <a:buFont typeface="Wingdings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7" name="Google Shape;587;p21"/>
          <p:cNvSpPr txBox="1">
            <a:spLocks noGrp="1"/>
          </p:cNvSpPr>
          <p:nvPr>
            <p:ph type="body" idx="2"/>
          </p:nvPr>
        </p:nvSpPr>
        <p:spPr>
          <a:xfrm>
            <a:off x="3581400" y="2571750"/>
            <a:ext cx="2257200" cy="1994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6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600" i="1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19</a:t>
            </a:r>
            <a:r>
              <a:rPr lang="en-US" sz="16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steroids act </a:t>
            </a:r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as precursors for the synthesis of bioactive androgens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88" name="Google Shape;588;p21"/>
          <p:cNvSpPr txBox="1">
            <a:spLocks noGrp="1"/>
          </p:cNvSpPr>
          <p:nvPr>
            <p:ph type="body" idx="3"/>
          </p:nvPr>
        </p:nvSpPr>
        <p:spPr>
          <a:xfrm>
            <a:off x="6324600" y="3333750"/>
            <a:ext cx="2257200" cy="1232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600" i="1" baseline="-25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19</a:t>
            </a:r>
            <a:r>
              <a:rPr lang="en-US" sz="16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steroids serves as p</a:t>
            </a:r>
            <a:r>
              <a:rPr lang="en-US" sz="1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recursor for placental estrogen synthesis in equines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>
            <a:spLocks noGrp="1"/>
          </p:cNvSpPr>
          <p:nvPr>
            <p:ph type="body" idx="1"/>
          </p:nvPr>
        </p:nvSpPr>
        <p:spPr>
          <a:xfrm>
            <a:off x="914400" y="1581150"/>
            <a:ext cx="385655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 rodents and ruminants these substances named as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Placental </a:t>
            </a:r>
            <a:r>
              <a:rPr lang="en-US" sz="1600" dirty="0" err="1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lactogen</a:t>
            </a: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(PL)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PRL-like proteins (PLPs)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PRL-related proteins (PRPs)</a:t>
            </a:r>
          </a:p>
          <a:p>
            <a:pPr marL="0" lvl="0" indent="0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Proliferin</a:t>
            </a:r>
            <a:r>
              <a:rPr lang="en-US" sz="16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 (PLF).</a:t>
            </a:r>
            <a:endParaRPr sz="160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62731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i="1" dirty="0" smtClean="0">
                <a:latin typeface="Calibri" pitchFamily="34" charset="0"/>
                <a:cs typeface="Calibri" pitchFamily="34" charset="0"/>
              </a:rPr>
              <a:t>Pregnancy-associated prolactin and growth hormones</a:t>
            </a:r>
            <a:endParaRPr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9" name="Google Shape;579;p20"/>
          <p:cNvSpPr txBox="1">
            <a:spLocks noGrp="1"/>
          </p:cNvSpPr>
          <p:nvPr>
            <p:ph type="body" idx="2"/>
          </p:nvPr>
        </p:nvSpPr>
        <p:spPr>
          <a:xfrm>
            <a:off x="4876800" y="1599700"/>
            <a:ext cx="3627388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Functions</a:t>
            </a:r>
          </a:p>
          <a:p>
            <a:pPr marL="0" lv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 ruminants associated with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Development of uterus and mammary gland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Transport of nutrients from the dam to the fetal compartment</a:t>
            </a:r>
            <a:endParaRPr sz="16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680</Words>
  <PresentationFormat>On-screen Show (16:9)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Lodovico template</vt:lpstr>
      <vt:lpstr> Lecture – 03  Applied endocrinology of pregnancy </vt:lpstr>
      <vt:lpstr>Endocrinological structures during pregnancy</vt:lpstr>
      <vt:lpstr>Hormones of pregnancy</vt:lpstr>
      <vt:lpstr>Slide 4</vt:lpstr>
      <vt:lpstr>2. Placental estrogens</vt:lpstr>
      <vt:lpstr>Placental synthesis of estrogens</vt:lpstr>
      <vt:lpstr>Functions of placental estrogens</vt:lpstr>
      <vt:lpstr>Androgens</vt:lpstr>
      <vt:lpstr>Pregnancy-associated prolactin and growth hormones</vt:lpstr>
      <vt:lpstr>Relaxin/insulin-like family peptides</vt:lpstr>
      <vt:lpstr>RLNs functions</vt:lpstr>
      <vt:lpstr>Endocrinology of pregnancy in mare</vt:lpstr>
      <vt:lpstr>Slide 13</vt:lpstr>
      <vt:lpstr>Endocrinology of pregnancy in mare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Lecture – 03  Applied endocrinology of pregnancy </dc:title>
  <cp:lastModifiedBy>Rishab Sharma</cp:lastModifiedBy>
  <cp:revision>52</cp:revision>
  <dcterms:modified xsi:type="dcterms:W3CDTF">2020-04-03T18:15:51Z</dcterms:modified>
</cp:coreProperties>
</file>