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82" r:id="rId6"/>
    <p:sldId id="278" r:id="rId7"/>
    <p:sldId id="286" r:id="rId8"/>
    <p:sldId id="258" r:id="rId9"/>
    <p:sldId id="288" r:id="rId10"/>
    <p:sldId id="287" r:id="rId11"/>
    <p:sldId id="279" r:id="rId12"/>
    <p:sldId id="280" r:id="rId13"/>
    <p:sldId id="291" r:id="rId14"/>
    <p:sldId id="290" r:id="rId15"/>
    <p:sldId id="264" r:id="rId16"/>
    <p:sldId id="283" r:id="rId17"/>
    <p:sldId id="266" r:id="rId18"/>
    <p:sldId id="284" r:id="rId19"/>
    <p:sldId id="285" r:id="rId20"/>
    <p:sldId id="289" r:id="rId21"/>
    <p:sldId id="292" r:id="rId22"/>
    <p:sldId id="293" r:id="rId23"/>
    <p:sldId id="294" r:id="rId24"/>
    <p:sldId id="295" r:id="rId25"/>
    <p:sldId id="296" r:id="rId26"/>
    <p:sldId id="29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153400" cy="5509200"/>
          </a:xfrm>
          <a:prstGeom prst="rect">
            <a:avLst/>
          </a:prstGeom>
        </p:spPr>
        <p:txBody>
          <a:bodyPr wrap="square">
            <a:sp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ANIMAL GENETICS &amp; BREEDING </a:t>
            </a:r>
            <a:br>
              <a:rPr lang="en-US" sz="2800" dirty="0" smtClean="0">
                <a:solidFill>
                  <a:srgbClr val="FF0000"/>
                </a:solidFill>
                <a:latin typeface="Times New Roman" panose="02020603050405020304" pitchFamily="18" charset="0"/>
                <a:cs typeface="Times New Roman" panose="02020603050405020304" pitchFamily="18" charset="0"/>
              </a:rPr>
            </a:br>
            <a:r>
              <a:rPr lang="en-US" sz="2800" dirty="0" smtClean="0">
                <a:solidFill>
                  <a:srgbClr val="FF0000"/>
                </a:solidFill>
                <a:latin typeface="Times New Roman" panose="02020603050405020304" pitchFamily="18" charset="0"/>
                <a:cs typeface="Times New Roman" panose="02020603050405020304" pitchFamily="18" charset="0"/>
              </a:rPr>
              <a:t>UNIT – II </a:t>
            </a:r>
            <a:br>
              <a:rPr lang="en-US" sz="28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2000" dirty="0" smtClean="0">
                <a:solidFill>
                  <a:srgbClr val="C00000"/>
                </a:solidFill>
                <a:latin typeface="Times New Roman" panose="02020603050405020304" pitchFamily="18" charset="0"/>
                <a:cs typeface="Times New Roman" panose="02020603050405020304" pitchFamily="18" charset="0"/>
              </a:rPr>
              <a:t>Principles of Animal &amp; Population Genetics </a:t>
            </a:r>
            <a:br>
              <a:rPr lang="en-US" sz="2000" dirty="0" smtClean="0">
                <a:solidFill>
                  <a:srgbClr val="C00000"/>
                </a:solidFill>
                <a:latin typeface="Times New Roman" panose="02020603050405020304" pitchFamily="18" charset="0"/>
                <a:cs typeface="Times New Roman" panose="02020603050405020304" pitchFamily="18" charset="0"/>
              </a:rPr>
            </a:br>
            <a:r>
              <a:rPr lang="en-US" sz="2000" dirty="0" smtClean="0">
                <a:solidFill>
                  <a:srgbClr val="C00000"/>
                </a:solidFill>
                <a:latin typeface="Times New Roman" panose="02020603050405020304" pitchFamily="18" charset="0"/>
                <a:cs typeface="Times New Roman" panose="02020603050405020304" pitchFamily="18" charset="0"/>
              </a:rPr>
              <a:t>Lecture – 6</a:t>
            </a: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endParaRPr lang="en-US" dirty="0" smtClean="0">
              <a:solidFill>
                <a:srgbClr val="C00000"/>
              </a:solidFill>
              <a:latin typeface="Times New Roman" panose="02020603050405020304" pitchFamily="18" charset="0"/>
              <a:cs typeface="Times New Roman" panose="02020603050405020304" pitchFamily="18" charset="0"/>
            </a:endParaRPr>
          </a:p>
          <a:p>
            <a:pPr algn="ctr"/>
            <a:endParaRPr lang="en-US" dirty="0" smtClean="0">
              <a:solidFill>
                <a:srgbClr val="FF0000"/>
              </a:solidFill>
              <a:latin typeface="Times New Roman" panose="02020603050405020304" pitchFamily="18" charset="0"/>
              <a:cs typeface="Times New Roman" panose="02020603050405020304" pitchFamily="18" charset="0"/>
            </a:endParaRPr>
          </a:p>
          <a:p>
            <a:pPr algn="ct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sz="2800" dirty="0" smtClean="0">
                <a:solidFill>
                  <a:schemeClr val="tx2"/>
                </a:solidFill>
                <a:latin typeface="Times New Roman" panose="02020603050405020304" pitchFamily="18" charset="0"/>
                <a:cs typeface="Times New Roman" panose="02020603050405020304" pitchFamily="18" charset="0"/>
              </a:rPr>
              <a:t>Average Effect of Gene &amp; Breeding Value</a:t>
            </a: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r>
              <a:rPr lang="en-US" sz="2400" dirty="0" smtClean="0">
                <a:solidFill>
                  <a:srgbClr val="FF0000"/>
                </a:solidFill>
                <a:latin typeface="Times New Roman" panose="02020603050405020304" pitchFamily="18" charset="0"/>
                <a:cs typeface="Times New Roman" panose="02020603050405020304" pitchFamily="18" charset="0"/>
              </a:rPr>
              <a:t> </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7030A0"/>
                </a:solidFill>
                <a:latin typeface="Times New Roman" panose="02020603050405020304" pitchFamily="18" charset="0"/>
                <a:cs typeface="Times New Roman" panose="02020603050405020304" pitchFamily="18" charset="0"/>
              </a:rPr>
              <a:t>Dr K G Mandal</a:t>
            </a: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Department of Animal Genetics &amp; Breeding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Bihar Veterinary College, Patna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Bihar Animal Sciences University, Patna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Thus, the</a:t>
            </a:r>
            <a:r>
              <a:rPr lang="en-US" b="1" dirty="0" smtClean="0">
                <a:latin typeface="Times New Roman" panose="02020603050405020304" pitchFamily="18" charset="0"/>
                <a:cs typeface="Times New Roman" panose="02020603050405020304" pitchFamily="18" charset="0"/>
              </a:rPr>
              <a:t> average effect of gene A</a:t>
            </a:r>
            <a:r>
              <a:rPr lang="en-US" b="1" baseline="-25000" dirty="0" smtClean="0">
                <a:latin typeface="Times New Roman" panose="02020603050405020304" pitchFamily="18" charset="0"/>
                <a:cs typeface="Times New Roman" panose="02020603050405020304" pitchFamily="18" charset="0"/>
              </a:rPr>
              <a:t>2,</a:t>
            </a:r>
          </a:p>
          <a:p>
            <a:pPr>
              <a:buNone/>
            </a:pPr>
            <a:r>
              <a:rPr lang="en-US" baseline="-25000"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α</a:t>
            </a:r>
            <a:r>
              <a:rPr lang="en-US" b="1"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pd - </a:t>
            </a:r>
            <a:r>
              <a:rPr lang="en-US" dirty="0" err="1" smtClean="0">
                <a:latin typeface="Times New Roman" panose="02020603050405020304" pitchFamily="18" charset="0"/>
                <a:cs typeface="Times New Roman" panose="02020603050405020304" pitchFamily="18" charset="0"/>
              </a:rPr>
              <a:t>aq</a:t>
            </a:r>
            <a:r>
              <a:rPr lang="en-US" dirty="0" smtClean="0">
                <a:latin typeface="Times New Roman" panose="02020603050405020304" pitchFamily="18" charset="0"/>
                <a:cs typeface="Times New Roman" panose="02020603050405020304" pitchFamily="18" charset="0"/>
              </a:rPr>
              <a:t> -[a(p-q)+2pqd]</a:t>
            </a:r>
          </a:p>
          <a:p>
            <a:pPr>
              <a:buNone/>
            </a:pPr>
            <a:r>
              <a:rPr lang="en-US" dirty="0" smtClean="0">
                <a:latin typeface="Times New Roman" panose="02020603050405020304" pitchFamily="18" charset="0"/>
                <a:cs typeface="Times New Roman" panose="02020603050405020304" pitchFamily="18" charset="0"/>
              </a:rPr>
              <a:t>				= pd- </a:t>
            </a:r>
            <a:r>
              <a:rPr lang="en-US" dirty="0" err="1" smtClean="0">
                <a:latin typeface="Times New Roman" panose="02020603050405020304" pitchFamily="18" charset="0"/>
                <a:cs typeface="Times New Roman" panose="02020603050405020304" pitchFamily="18" charset="0"/>
              </a:rPr>
              <a:t>aq</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ap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aq</a:t>
            </a:r>
            <a:r>
              <a:rPr lang="en-US" dirty="0" smtClean="0">
                <a:latin typeface="Times New Roman" panose="02020603050405020304" pitchFamily="18" charset="0"/>
                <a:cs typeface="Times New Roman" panose="02020603050405020304" pitchFamily="18" charset="0"/>
              </a:rPr>
              <a:t> - 2pqd</a:t>
            </a:r>
          </a:p>
          <a:p>
            <a:pPr>
              <a:buNone/>
            </a:pPr>
            <a:r>
              <a:rPr lang="en-US" dirty="0" smtClean="0">
                <a:latin typeface="Times New Roman" panose="02020603050405020304" pitchFamily="18" charset="0"/>
                <a:cs typeface="Times New Roman" panose="02020603050405020304" pitchFamily="18" charset="0"/>
              </a:rPr>
              <a:t>				= p[-a+d-2qd]</a:t>
            </a:r>
          </a:p>
          <a:p>
            <a:pPr>
              <a:buNone/>
            </a:pPr>
            <a:r>
              <a:rPr lang="en-US" dirty="0" smtClean="0">
                <a:latin typeface="Times New Roman" panose="02020603050405020304" pitchFamily="18" charset="0"/>
                <a:cs typeface="Times New Roman" panose="02020603050405020304" pitchFamily="18" charset="0"/>
              </a:rPr>
              <a:t>				= p[-a + d(1 – 2q)]</a:t>
            </a:r>
          </a:p>
          <a:p>
            <a:pPr>
              <a:buNone/>
            </a:pPr>
            <a:r>
              <a:rPr lang="en-US" dirty="0" smtClean="0">
                <a:latin typeface="Times New Roman" panose="02020603050405020304" pitchFamily="18" charset="0"/>
                <a:cs typeface="Times New Roman" panose="02020603050405020304" pitchFamily="18" charset="0"/>
              </a:rPr>
              <a:t>				= -p[a-d(p+q-2q)]</a:t>
            </a:r>
          </a:p>
          <a:p>
            <a:pPr>
              <a:buNone/>
            </a:pPr>
            <a:r>
              <a:rPr lang="en-US" dirty="0" smtClean="0">
                <a:latin typeface="Times New Roman" panose="02020603050405020304" pitchFamily="18" charset="0"/>
                <a:cs typeface="Times New Roman" panose="02020603050405020304" pitchFamily="18" charset="0"/>
              </a:rPr>
              <a:t>				= - p[a – d(p – q)]</a:t>
            </a:r>
          </a:p>
          <a:p>
            <a:pPr>
              <a:buNone/>
            </a:pP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-p[</a:t>
            </a:r>
            <a:r>
              <a:rPr lang="en-US" b="1" dirty="0" err="1" smtClean="0">
                <a:latin typeface="Times New Roman" panose="02020603050405020304" pitchFamily="18" charset="0"/>
                <a:cs typeface="Times New Roman" panose="02020603050405020304" pitchFamily="18" charset="0"/>
              </a:rPr>
              <a:t>a+d</a:t>
            </a:r>
            <a:r>
              <a:rPr lang="en-US" b="1" dirty="0" smtClean="0">
                <a:latin typeface="Times New Roman" panose="02020603050405020304" pitchFamily="18" charset="0"/>
                <a:cs typeface="Times New Roman" panose="02020603050405020304" pitchFamily="18" charset="0"/>
              </a:rPr>
              <a:t>(q-p)]</a:t>
            </a:r>
          </a:p>
          <a:p>
            <a:pPr>
              <a:buNone/>
            </a:pPr>
            <a:r>
              <a:rPr lang="en-US" dirty="0" smtClean="0">
                <a:latin typeface="Times New Roman" panose="02020603050405020304" pitchFamily="18" charset="0"/>
                <a:cs typeface="Times New Roman" panose="02020603050405020304" pitchFamily="18" charset="0"/>
              </a:rPr>
              <a:t>				</a:t>
            </a:r>
          </a:p>
          <a:p>
            <a:pPr>
              <a:buNone/>
            </a:pPr>
            <a:r>
              <a:rPr lang="en-US" dirty="0" smtClean="0">
                <a:latin typeface="Times New Roman" panose="02020603050405020304" pitchFamily="18" charset="0"/>
                <a:cs typeface="Times New Roman" panose="02020603050405020304" pitchFamily="18" charset="0"/>
              </a:rPr>
              <a:t>			Thus,  </a:t>
            </a:r>
            <a:r>
              <a:rPr lang="en-US" b="1"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α</a:t>
            </a:r>
            <a:r>
              <a:rPr lang="en-US" b="1" baseline="-25000" dirty="0" smtClean="0">
                <a:latin typeface="Times New Roman" panose="02020603050405020304" pitchFamily="18" charset="0"/>
                <a:cs typeface="Times New Roman" panose="02020603050405020304" pitchFamily="18" charset="0"/>
              </a:rPr>
              <a:t>1</a:t>
            </a: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q[</a:t>
            </a:r>
            <a:r>
              <a:rPr lang="en-US" b="1" dirty="0" err="1" smtClean="0">
                <a:latin typeface="Times New Roman" panose="02020603050405020304" pitchFamily="18" charset="0"/>
                <a:cs typeface="Times New Roman" panose="02020603050405020304" pitchFamily="18" charset="0"/>
              </a:rPr>
              <a:t>a+d</a:t>
            </a:r>
            <a:r>
              <a:rPr lang="en-US" b="1" dirty="0" smtClean="0">
                <a:latin typeface="Times New Roman" panose="02020603050405020304" pitchFamily="18" charset="0"/>
                <a:cs typeface="Times New Roman" panose="02020603050405020304" pitchFamily="18" charset="0"/>
              </a:rPr>
              <a:t>(q-p)]</a:t>
            </a:r>
          </a:p>
          <a:p>
            <a:pPr>
              <a:buNone/>
            </a:pPr>
            <a:r>
              <a:rPr lang="en-US"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α</a:t>
            </a:r>
            <a:r>
              <a:rPr lang="en-US" b="1"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 p[</a:t>
            </a:r>
            <a:r>
              <a:rPr lang="en-US" b="1" dirty="0" err="1" smtClean="0">
                <a:latin typeface="Times New Roman" panose="02020603050405020304" pitchFamily="18" charset="0"/>
                <a:cs typeface="Times New Roman" panose="02020603050405020304" pitchFamily="18" charset="0"/>
              </a:rPr>
              <a:t>a+d</a:t>
            </a:r>
            <a:r>
              <a:rPr lang="en-US" b="1" dirty="0" smtClean="0">
                <a:latin typeface="Times New Roman" panose="02020603050405020304" pitchFamily="18" charset="0"/>
                <a:cs typeface="Times New Roman" panose="02020603050405020304" pitchFamily="18" charset="0"/>
              </a:rPr>
              <a:t>(q-p)]</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just"/>
            <a:r>
              <a:rPr lang="en-US" sz="2800" b="1" dirty="0" smtClean="0">
                <a:solidFill>
                  <a:srgbClr val="002060"/>
                </a:solidFill>
                <a:latin typeface="Times New Roman" panose="02020603050405020304" pitchFamily="18" charset="0"/>
                <a:cs typeface="Times New Roman" panose="02020603050405020304" pitchFamily="18" charset="0"/>
              </a:rPr>
              <a:t>Average effect of gene in terms of gene substitution</a:t>
            </a:r>
            <a:endParaRPr lang="en-IN" sz="2800" dirty="0"/>
          </a:p>
        </p:txBody>
      </p:sp>
      <p:sp>
        <p:nvSpPr>
          <p:cNvPr id="3" name="Content Placeholder 2"/>
          <p:cNvSpPr>
            <a:spLocks noGrp="1"/>
          </p:cNvSpPr>
          <p:nvPr>
            <p:ph idx="1"/>
          </p:nvPr>
        </p:nvSpPr>
        <p:spPr>
          <a:xfrm>
            <a:off x="228600" y="1219200"/>
            <a:ext cx="8763000" cy="5410200"/>
          </a:xfrm>
        </p:spPr>
        <p:txBody>
          <a:bodyPr>
            <a:normAutofit/>
          </a:bodyPr>
          <a:lstStyle/>
          <a:p>
            <a:pPr marL="0" indent="0" algn="just">
              <a:spcBef>
                <a:spcPts val="600"/>
              </a:spcBef>
              <a:spcAft>
                <a:spcPts val="600"/>
              </a:spcAft>
            </a:pPr>
            <a:r>
              <a:rPr lang="en-US" sz="2600" dirty="0" smtClean="0">
                <a:latin typeface="Times New Roman" panose="02020603050405020304" pitchFamily="18" charset="0"/>
                <a:cs typeface="Times New Roman" panose="02020603050405020304" pitchFamily="18" charset="0"/>
              </a:rPr>
              <a:t> The </a:t>
            </a:r>
            <a:r>
              <a:rPr lang="en-US" sz="2600" b="1" dirty="0" smtClean="0">
                <a:latin typeface="Times New Roman" panose="02020603050405020304" pitchFamily="18" charset="0"/>
                <a:cs typeface="Times New Roman" panose="02020603050405020304" pitchFamily="18" charset="0"/>
              </a:rPr>
              <a:t>average effect of a gene substitution</a:t>
            </a:r>
            <a:r>
              <a:rPr lang="en-US" sz="2600" dirty="0" smtClean="0">
                <a:latin typeface="Times New Roman" panose="02020603050405020304" pitchFamily="18" charset="0"/>
                <a:cs typeface="Times New Roman" panose="02020603050405020304" pitchFamily="18" charset="0"/>
              </a:rPr>
              <a:t> is the  difference between the average effect of two genes in question for a given locus. </a:t>
            </a:r>
          </a:p>
          <a:p>
            <a:pPr marL="0" indent="0" algn="just">
              <a:spcBef>
                <a:spcPts val="600"/>
              </a:spcBef>
              <a:spcAft>
                <a:spcPts val="600"/>
              </a:spcAft>
            </a:pPr>
            <a:r>
              <a:rPr lang="en-US" sz="2600" dirty="0" smtClean="0">
                <a:latin typeface="Times New Roman" panose="02020603050405020304" pitchFamily="18" charset="0"/>
                <a:cs typeface="Times New Roman" panose="02020603050405020304" pitchFamily="18" charset="0"/>
              </a:rPr>
              <a:t>Suppose A2 gene is substituted or changed by A1, then A1A2 will be changed into A1A1, and A2A2 will be changed into A1A2.</a:t>
            </a:r>
          </a:p>
          <a:p>
            <a:pPr marL="0" indent="0" algn="just">
              <a:spcBef>
                <a:spcPts val="600"/>
              </a:spcBef>
              <a:spcAft>
                <a:spcPts val="600"/>
              </a:spcAft>
            </a:pPr>
            <a:r>
              <a:rPr lang="en-US" sz="2600" dirty="0" smtClean="0">
                <a:latin typeface="Times New Roman" panose="02020603050405020304" pitchFamily="18" charset="0"/>
                <a:cs typeface="Times New Roman" panose="02020603050405020304" pitchFamily="18" charset="0"/>
              </a:rPr>
              <a:t>Changing from A1A2 to A1A1 there will be  change of the genotypic value from </a:t>
            </a:r>
            <a:r>
              <a:rPr lang="en-US" sz="2600" b="1" dirty="0" smtClean="0">
                <a:latin typeface="Times New Roman" panose="02020603050405020304" pitchFamily="18" charset="0"/>
                <a:cs typeface="Times New Roman" panose="02020603050405020304" pitchFamily="18" charset="0"/>
              </a:rPr>
              <a:t>d</a:t>
            </a:r>
            <a:r>
              <a:rPr lang="en-US" sz="2600" dirty="0" smtClean="0">
                <a:latin typeface="Times New Roman" panose="02020603050405020304" pitchFamily="18" charset="0"/>
                <a:cs typeface="Times New Roman" panose="02020603050405020304" pitchFamily="18" charset="0"/>
              </a:rPr>
              <a:t> to </a:t>
            </a:r>
            <a:r>
              <a:rPr lang="en-US" sz="2600" b="1" dirty="0" smtClean="0">
                <a:latin typeface="Times New Roman" panose="02020603050405020304" pitchFamily="18" charset="0"/>
                <a:cs typeface="Times New Roman" panose="02020603050405020304" pitchFamily="18" charset="0"/>
              </a:rPr>
              <a:t>a</a:t>
            </a:r>
            <a:r>
              <a:rPr lang="en-US" sz="2600" dirty="0" smtClean="0">
                <a:latin typeface="Times New Roman" panose="02020603050405020304" pitchFamily="18" charset="0"/>
                <a:cs typeface="Times New Roman" panose="02020603050405020304" pitchFamily="18" charset="0"/>
              </a:rPr>
              <a:t>, and the effect will be </a:t>
            </a:r>
            <a:r>
              <a:rPr lang="en-US" sz="2600" b="1" dirty="0" smtClean="0">
                <a:latin typeface="Times New Roman" panose="02020603050405020304" pitchFamily="18" charset="0"/>
                <a:cs typeface="Times New Roman" panose="02020603050405020304" pitchFamily="18" charset="0"/>
              </a:rPr>
              <a:t>(a – d)</a:t>
            </a:r>
            <a:r>
              <a:rPr lang="en-US" sz="2600" dirty="0" smtClean="0">
                <a:latin typeface="Times New Roman" panose="02020603050405020304" pitchFamily="18" charset="0"/>
                <a:cs typeface="Times New Roman" panose="02020603050405020304" pitchFamily="18" charset="0"/>
              </a:rPr>
              <a:t>. And changing from  A2A2 to A1A2 there will be change of  genotypic value from </a:t>
            </a:r>
            <a:r>
              <a:rPr lang="en-US" sz="2600" b="1" dirty="0" smtClean="0">
                <a:latin typeface="Times New Roman" panose="02020603050405020304" pitchFamily="18" charset="0"/>
                <a:cs typeface="Times New Roman" panose="02020603050405020304" pitchFamily="18" charset="0"/>
              </a:rPr>
              <a:t>– a</a:t>
            </a:r>
            <a:r>
              <a:rPr lang="en-US" sz="2600" dirty="0" smtClean="0">
                <a:latin typeface="Times New Roman" panose="02020603050405020304" pitchFamily="18" charset="0"/>
                <a:cs typeface="Times New Roman" panose="02020603050405020304" pitchFamily="18" charset="0"/>
              </a:rPr>
              <a:t> to </a:t>
            </a:r>
            <a:r>
              <a:rPr lang="en-US" sz="2600" b="1" dirty="0" smtClean="0">
                <a:latin typeface="Times New Roman" panose="02020603050405020304" pitchFamily="18" charset="0"/>
                <a:cs typeface="Times New Roman" panose="02020603050405020304" pitchFamily="18" charset="0"/>
              </a:rPr>
              <a:t>d.</a:t>
            </a:r>
            <a:r>
              <a:rPr lang="en-US" sz="2600" dirty="0" smtClean="0">
                <a:latin typeface="Times New Roman" panose="02020603050405020304" pitchFamily="18" charset="0"/>
                <a:cs typeface="Times New Roman" panose="02020603050405020304" pitchFamily="18" charset="0"/>
              </a:rPr>
              <a:t> Therefore, the effect will be {d – (-a)} = </a:t>
            </a:r>
            <a:r>
              <a:rPr lang="en-US" sz="2600" b="1" dirty="0" smtClean="0">
                <a:latin typeface="Times New Roman" panose="02020603050405020304" pitchFamily="18" charset="0"/>
                <a:cs typeface="Times New Roman" panose="02020603050405020304" pitchFamily="18" charset="0"/>
              </a:rPr>
              <a:t>(d + a)</a:t>
            </a:r>
            <a:r>
              <a:rPr lang="en-US" sz="2600" dirty="0" smtClean="0">
                <a:latin typeface="Times New Roman" panose="02020603050405020304" pitchFamily="18" charset="0"/>
                <a:cs typeface="Times New Roman" panose="02020603050405020304" pitchFamily="18" charset="0"/>
              </a:rPr>
              <a:t>.</a:t>
            </a:r>
          </a:p>
          <a:p>
            <a:endParaRPr lang="en-IN" sz="2400" dirty="0" smtClean="0"/>
          </a:p>
          <a:p>
            <a:pPr>
              <a:buNone/>
            </a:pPr>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spcBef>
                <a:spcPts val="600"/>
              </a:spcBef>
              <a:spcAft>
                <a:spcPts val="600"/>
              </a:spcAft>
            </a:pPr>
            <a:r>
              <a:rPr lang="en-US" sz="3000" dirty="0" smtClean="0">
                <a:latin typeface="Times New Roman" panose="02020603050405020304" pitchFamily="18" charset="0"/>
                <a:cs typeface="Times New Roman" panose="02020603050405020304" pitchFamily="18" charset="0"/>
              </a:rPr>
              <a:t>Since A2 gene is taken at random from the population, a proportion of A2 will be found in A1A2, the frequency of which is equal to </a:t>
            </a:r>
            <a:r>
              <a:rPr lang="en-US" sz="3000" b="1" dirty="0" smtClean="0">
                <a:latin typeface="Times New Roman" panose="02020603050405020304" pitchFamily="18" charset="0"/>
                <a:cs typeface="Times New Roman" panose="02020603050405020304" pitchFamily="18" charset="0"/>
              </a:rPr>
              <a:t>p</a:t>
            </a:r>
            <a:r>
              <a:rPr lang="en-US" sz="3000" dirty="0" smtClean="0">
                <a:latin typeface="Times New Roman" panose="02020603050405020304" pitchFamily="18" charset="0"/>
                <a:cs typeface="Times New Roman" panose="02020603050405020304" pitchFamily="18" charset="0"/>
              </a:rPr>
              <a:t>, and a proportion  of the same gene i.e.,A2 will be found in A2A2 which is equal to </a:t>
            </a:r>
            <a:r>
              <a:rPr lang="en-US" sz="3000" b="1" dirty="0" smtClean="0">
                <a:latin typeface="Times New Roman" panose="02020603050405020304" pitchFamily="18" charset="0"/>
                <a:cs typeface="Times New Roman" panose="02020603050405020304" pitchFamily="18" charset="0"/>
              </a:rPr>
              <a:t>q</a:t>
            </a:r>
            <a:r>
              <a:rPr lang="en-US" sz="3000" dirty="0" smtClean="0">
                <a:latin typeface="Times New Roman" panose="02020603050405020304" pitchFamily="18" charset="0"/>
                <a:cs typeface="Times New Roman" panose="02020603050405020304" pitchFamily="18" charset="0"/>
              </a:rPr>
              <a:t>. </a:t>
            </a:r>
          </a:p>
          <a:p>
            <a:pPr algn="just">
              <a:spcBef>
                <a:spcPts val="600"/>
              </a:spcBef>
              <a:spcAft>
                <a:spcPts val="600"/>
              </a:spcAft>
            </a:pPr>
            <a:endParaRPr lang="en-US" sz="30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IN" sz="3000" dirty="0" smtClean="0"/>
              <a:t>Thus, due to change from A1A2 to A1A1, the </a:t>
            </a:r>
            <a:r>
              <a:rPr lang="en-IN" sz="3000" b="1" dirty="0" smtClean="0"/>
              <a:t>genotypic value</a:t>
            </a:r>
            <a:r>
              <a:rPr lang="en-IN" sz="3000" dirty="0" smtClean="0"/>
              <a:t> of </a:t>
            </a:r>
            <a:r>
              <a:rPr lang="en-IN" sz="3000" b="1" dirty="0" smtClean="0"/>
              <a:t>A1A1</a:t>
            </a:r>
            <a:r>
              <a:rPr lang="en-IN" sz="3000" dirty="0" smtClean="0"/>
              <a:t> will be </a:t>
            </a:r>
            <a:r>
              <a:rPr lang="en-IN" sz="3000" b="1" dirty="0" smtClean="0"/>
              <a:t>p(a – d)</a:t>
            </a:r>
            <a:r>
              <a:rPr lang="en-IN" sz="3000" dirty="0" smtClean="0"/>
              <a:t> and due to change from A2A2 to A1A2, the </a:t>
            </a:r>
            <a:r>
              <a:rPr lang="en-IN" sz="3000" b="1" dirty="0" smtClean="0"/>
              <a:t>genotypic value A1A2</a:t>
            </a:r>
            <a:r>
              <a:rPr lang="en-IN" sz="3000" dirty="0" smtClean="0"/>
              <a:t> will be </a:t>
            </a:r>
            <a:r>
              <a:rPr lang="en-IN" sz="3000" b="1" dirty="0" smtClean="0"/>
              <a:t>q(d + a).</a:t>
            </a:r>
          </a:p>
          <a:p>
            <a:pPr algn="just">
              <a:spcBef>
                <a:spcPts val="600"/>
              </a:spcBef>
              <a:spcAft>
                <a:spcPts val="600"/>
              </a:spcAft>
            </a:pPr>
            <a:endParaRPr lang="en-IN" sz="2400" b="1" dirty="0" smtClean="0"/>
          </a:p>
          <a:p>
            <a:pPr algn="just">
              <a:spcBef>
                <a:spcPts val="600"/>
              </a:spcBef>
            </a:pPr>
            <a:endParaRPr lang="en-IN" sz="2400" b="1" dirty="0" smtClean="0"/>
          </a:p>
          <a:p>
            <a:pPr algn="just">
              <a:spcBef>
                <a:spcPts val="600"/>
              </a:spcBef>
              <a:buNone/>
            </a:pPr>
            <a:endParaRPr lang="en-IN" sz="2400" b="1" dirty="0" smtClean="0"/>
          </a:p>
          <a:p>
            <a:pPr algn="just">
              <a:spcBef>
                <a:spcPts val="600"/>
              </a:spcBef>
              <a:buNone/>
            </a:pP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spcBef>
                <a:spcPts val="600"/>
              </a:spcBef>
              <a:spcAft>
                <a:spcPts val="600"/>
              </a:spcAft>
            </a:pPr>
            <a:r>
              <a:rPr lang="en-IN" dirty="0" smtClean="0"/>
              <a:t>The </a:t>
            </a:r>
            <a:r>
              <a:rPr lang="en-IN" b="1" dirty="0" smtClean="0"/>
              <a:t>average change</a:t>
            </a:r>
            <a:r>
              <a:rPr lang="en-IN" dirty="0" smtClean="0"/>
              <a:t> is, therefore, </a:t>
            </a:r>
          </a:p>
          <a:p>
            <a:pPr algn="just">
              <a:spcBef>
                <a:spcPts val="600"/>
              </a:spcBef>
              <a:buNone/>
            </a:pPr>
            <a:r>
              <a:rPr lang="en-IN" dirty="0" smtClean="0"/>
              <a:t>			[p(a – d) + q(d + a)]</a:t>
            </a:r>
          </a:p>
          <a:p>
            <a:pPr algn="just">
              <a:spcBef>
                <a:spcPts val="600"/>
              </a:spcBef>
              <a:buNone/>
            </a:pPr>
            <a:r>
              <a:rPr lang="en-IN" dirty="0" smtClean="0"/>
              <a:t>			= [pa – pd + </a:t>
            </a:r>
            <a:r>
              <a:rPr lang="en-IN" dirty="0" err="1" smtClean="0"/>
              <a:t>qd</a:t>
            </a:r>
            <a:r>
              <a:rPr lang="en-IN" dirty="0" smtClean="0"/>
              <a:t> + </a:t>
            </a:r>
            <a:r>
              <a:rPr lang="en-IN" dirty="0" err="1" smtClean="0"/>
              <a:t>aq</a:t>
            </a:r>
            <a:r>
              <a:rPr lang="en-IN" dirty="0" smtClean="0"/>
              <a:t>]</a:t>
            </a:r>
          </a:p>
          <a:p>
            <a:pPr algn="just">
              <a:spcBef>
                <a:spcPts val="600"/>
              </a:spcBef>
              <a:buNone/>
            </a:pPr>
            <a:r>
              <a:rPr lang="en-IN" dirty="0" smtClean="0"/>
              <a:t>			= [pa + </a:t>
            </a:r>
            <a:r>
              <a:rPr lang="en-IN" dirty="0" err="1" smtClean="0"/>
              <a:t>aq</a:t>
            </a:r>
            <a:r>
              <a:rPr lang="en-IN" dirty="0" smtClean="0"/>
              <a:t> + </a:t>
            </a:r>
            <a:r>
              <a:rPr lang="en-IN" dirty="0" err="1" smtClean="0"/>
              <a:t>qd</a:t>
            </a:r>
            <a:r>
              <a:rPr lang="en-IN" dirty="0" smtClean="0"/>
              <a:t> – pd]</a:t>
            </a:r>
          </a:p>
          <a:p>
            <a:pPr algn="just">
              <a:spcBef>
                <a:spcPts val="600"/>
              </a:spcBef>
              <a:buNone/>
            </a:pPr>
            <a:r>
              <a:rPr lang="en-IN" dirty="0" smtClean="0"/>
              <a:t>			= a(p + q) + d(q – p)</a:t>
            </a:r>
          </a:p>
          <a:p>
            <a:pPr algn="just">
              <a:spcBef>
                <a:spcPts val="600"/>
              </a:spcBef>
              <a:buNone/>
            </a:pPr>
            <a:r>
              <a:rPr lang="en-IN" dirty="0" smtClean="0"/>
              <a:t>			= </a:t>
            </a:r>
            <a:r>
              <a:rPr lang="en-IN" b="1" dirty="0" smtClean="0"/>
              <a:t>a + d( q – p) = </a:t>
            </a:r>
            <a:r>
              <a:rPr lang="el-GR" b="1" dirty="0" smtClean="0"/>
              <a:t>α</a:t>
            </a:r>
            <a:endParaRPr lang="en-IN" b="1" dirty="0" smtClean="0"/>
          </a:p>
          <a:p>
            <a:pPr algn="just">
              <a:spcBef>
                <a:spcPts val="600"/>
              </a:spcBef>
              <a:buNone/>
            </a:pPr>
            <a:r>
              <a:rPr lang="en-IN" b="1" dirty="0" smtClean="0"/>
              <a:t>This is the average effect of gene substitution.</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spcBef>
                <a:spcPts val="600"/>
              </a:spcBef>
            </a:pPr>
            <a:r>
              <a:rPr lang="en-IN" dirty="0" smtClean="0"/>
              <a:t>Relation between </a:t>
            </a:r>
            <a:r>
              <a:rPr lang="el-GR" dirty="0" smtClean="0"/>
              <a:t>α</a:t>
            </a:r>
            <a:r>
              <a:rPr lang="en-IN" dirty="0" smtClean="0"/>
              <a:t>, </a:t>
            </a:r>
            <a:r>
              <a:rPr lang="el-GR" dirty="0" smtClean="0"/>
              <a:t>α</a:t>
            </a:r>
            <a:r>
              <a:rPr lang="en-IN" dirty="0" smtClean="0"/>
              <a:t>1 and </a:t>
            </a:r>
            <a:r>
              <a:rPr lang="el-GR" dirty="0" smtClean="0"/>
              <a:t>α</a:t>
            </a:r>
            <a:r>
              <a:rPr lang="en-IN" dirty="0" smtClean="0"/>
              <a:t>2 can be seen from the following equation:</a:t>
            </a:r>
          </a:p>
          <a:p>
            <a:pPr algn="just">
              <a:spcBef>
                <a:spcPts val="600"/>
              </a:spcBef>
              <a:buNone/>
            </a:pPr>
            <a:r>
              <a:rPr lang="en-IN" dirty="0" smtClean="0"/>
              <a:t>	</a:t>
            </a:r>
            <a:r>
              <a:rPr lang="el-GR" b="1" dirty="0" smtClean="0"/>
              <a:t>α</a:t>
            </a:r>
            <a:r>
              <a:rPr lang="en-IN" b="1" dirty="0" smtClean="0"/>
              <a:t>1 – </a:t>
            </a:r>
            <a:r>
              <a:rPr lang="el-GR" b="1" dirty="0" smtClean="0"/>
              <a:t>α</a:t>
            </a:r>
            <a:r>
              <a:rPr lang="en-IN" b="1" dirty="0" smtClean="0"/>
              <a:t>2    = </a:t>
            </a:r>
            <a:r>
              <a:rPr lang="en-IN" dirty="0" smtClean="0"/>
              <a:t>q[a + d(q – p)] – [ - p{a + d(q – p)}]</a:t>
            </a:r>
          </a:p>
          <a:p>
            <a:pPr algn="just">
              <a:spcBef>
                <a:spcPts val="600"/>
              </a:spcBef>
              <a:buNone/>
            </a:pPr>
            <a:r>
              <a:rPr lang="en-IN" dirty="0" smtClean="0"/>
              <a:t>			  = q[a + d(q – p)] +p[a + d(q – p)]</a:t>
            </a:r>
          </a:p>
          <a:p>
            <a:pPr algn="just">
              <a:spcBef>
                <a:spcPts val="600"/>
              </a:spcBef>
              <a:buNone/>
            </a:pPr>
            <a:r>
              <a:rPr lang="en-IN" dirty="0" smtClean="0"/>
              <a:t>			  = (q + p)[a + d(q – p)]</a:t>
            </a:r>
          </a:p>
          <a:p>
            <a:pPr algn="just">
              <a:spcBef>
                <a:spcPts val="600"/>
              </a:spcBef>
              <a:buNone/>
            </a:pPr>
            <a:r>
              <a:rPr lang="en-IN" dirty="0" smtClean="0"/>
              <a:t>			  = </a:t>
            </a:r>
            <a:r>
              <a:rPr lang="en-IN" b="1" dirty="0" smtClean="0"/>
              <a:t>a + d(q – p) </a:t>
            </a:r>
            <a:r>
              <a:rPr lang="en-IN" dirty="0" smtClean="0"/>
              <a:t>= </a:t>
            </a:r>
            <a:r>
              <a:rPr lang="el-GR" b="1" dirty="0" smtClean="0"/>
              <a:t>α</a:t>
            </a:r>
            <a:endParaRPr lang="en-IN" b="1" dirty="0" smtClean="0"/>
          </a:p>
          <a:p>
            <a:pPr algn="just">
              <a:spcBef>
                <a:spcPts val="600"/>
              </a:spcBef>
            </a:pPr>
            <a:endParaRPr lang="en-IN" dirty="0" smtClean="0"/>
          </a:p>
          <a:p>
            <a:pPr>
              <a:buNone/>
            </a:pPr>
            <a:r>
              <a:rPr lang="en-US" b="1"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α</a:t>
            </a:r>
            <a:r>
              <a:rPr lang="en-US" b="1" baseline="-25000" dirty="0" smtClean="0">
                <a:latin typeface="Times New Roman" panose="02020603050405020304" pitchFamily="18" charset="0"/>
                <a:cs typeface="Times New Roman" panose="02020603050405020304" pitchFamily="18" charset="0"/>
              </a:rPr>
              <a:t>1</a:t>
            </a: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q[</a:t>
            </a:r>
            <a:r>
              <a:rPr lang="en-US" b="1" dirty="0" err="1" smtClean="0">
                <a:latin typeface="Times New Roman" panose="02020603050405020304" pitchFamily="18" charset="0"/>
                <a:cs typeface="Times New Roman" panose="02020603050405020304" pitchFamily="18" charset="0"/>
              </a:rPr>
              <a:t>a+d</a:t>
            </a:r>
            <a:r>
              <a:rPr lang="en-US" b="1" dirty="0" smtClean="0">
                <a:latin typeface="Times New Roman" panose="02020603050405020304" pitchFamily="18" charset="0"/>
                <a:cs typeface="Times New Roman" panose="02020603050405020304" pitchFamily="18" charset="0"/>
              </a:rPr>
              <a:t>(q-p)]	= q</a:t>
            </a:r>
            <a:r>
              <a:rPr lang="el-GR" b="1" dirty="0" smtClean="0"/>
              <a:t>α</a:t>
            </a:r>
            <a:endParaRPr lang="en-US" b="1"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α</a:t>
            </a:r>
            <a:r>
              <a:rPr lang="en-US" b="1"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 p[</a:t>
            </a:r>
            <a:r>
              <a:rPr lang="en-US" b="1" dirty="0" err="1" smtClean="0">
                <a:latin typeface="Times New Roman" panose="02020603050405020304" pitchFamily="18" charset="0"/>
                <a:cs typeface="Times New Roman" panose="02020603050405020304" pitchFamily="18" charset="0"/>
              </a:rPr>
              <a:t>a+d</a:t>
            </a:r>
            <a:r>
              <a:rPr lang="en-US" b="1" dirty="0" smtClean="0">
                <a:latin typeface="Times New Roman" panose="02020603050405020304" pitchFamily="18" charset="0"/>
                <a:cs typeface="Times New Roman" panose="02020603050405020304" pitchFamily="18" charset="0"/>
              </a:rPr>
              <a:t>(q-p)]	= - p</a:t>
            </a:r>
            <a:r>
              <a:rPr lang="el-GR" b="1" dirty="0" smtClean="0"/>
              <a:t>α</a:t>
            </a:r>
            <a:endParaRPr lang="en-IN" dirty="0" smtClean="0"/>
          </a:p>
          <a:p>
            <a:pPr lvl="2" algn="just">
              <a:spcBef>
                <a:spcPts val="600"/>
              </a:spcBef>
            </a:pPr>
            <a:endParaRPr lang="en-IN" dirty="0" smtClean="0"/>
          </a:p>
          <a:p>
            <a:pPr algn="just">
              <a:spcBef>
                <a:spcPts val="600"/>
              </a:spcBef>
            </a:pPr>
            <a:endParaRPr lang="en-IN" dirty="0" smtClean="0"/>
          </a:p>
          <a:p>
            <a:pPr algn="just">
              <a:spcBef>
                <a:spcPts val="600"/>
              </a:spcBef>
              <a:buNone/>
            </a:pPr>
            <a:endParaRPr lang="en-IN" b="1" dirty="0" smtClean="0"/>
          </a:p>
          <a:p>
            <a:pPr algn="just">
              <a:spcBef>
                <a:spcPts val="600"/>
              </a:spcBef>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Breeding Value</a:t>
            </a:r>
            <a:endParaRPr lang="en-IN" sz="31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71546"/>
            <a:ext cx="8229600" cy="5329254"/>
          </a:xfrm>
        </p:spPr>
        <p:txBody>
          <a:bodyPr>
            <a:normAutofit fontScale="85000" lnSpcReduction="20000"/>
          </a:bodyPr>
          <a:lstStyle/>
          <a:p>
            <a:pPr algn="just">
              <a:lnSpc>
                <a:spcPct val="120000"/>
              </a:lnSpc>
              <a:spcAft>
                <a:spcPts val="600"/>
              </a:spcAft>
              <a:buFont typeface="Wingdings" pitchFamily="2" charset="2"/>
              <a:buChar char="v"/>
            </a:pPr>
            <a:r>
              <a:rPr lang="en-US" sz="3400" dirty="0" smtClean="0">
                <a:latin typeface="Times New Roman" panose="02020603050405020304" pitchFamily="18" charset="0"/>
                <a:cs typeface="Times New Roman" panose="02020603050405020304" pitchFamily="18" charset="0"/>
              </a:rPr>
              <a:t>Parents pass on their genes and not their genotypes to the progeny.</a:t>
            </a:r>
          </a:p>
          <a:p>
            <a:pPr algn="just">
              <a:lnSpc>
                <a:spcPct val="120000"/>
              </a:lnSpc>
              <a:spcAft>
                <a:spcPts val="600"/>
              </a:spcAft>
              <a:buFont typeface="Wingdings" pitchFamily="2" charset="2"/>
              <a:buChar char="v"/>
            </a:pPr>
            <a:r>
              <a:rPr lang="en-US" sz="3400" dirty="0" smtClean="0">
                <a:latin typeface="Times New Roman" panose="02020603050405020304" pitchFamily="18" charset="0"/>
                <a:cs typeface="Times New Roman" panose="02020603050405020304" pitchFamily="18" charset="0"/>
              </a:rPr>
              <a:t>It is, therefore, the average effect of the parent’s genes that determine the mean genotypic value of the progeny.</a:t>
            </a:r>
          </a:p>
          <a:p>
            <a:pPr algn="just">
              <a:lnSpc>
                <a:spcPct val="120000"/>
              </a:lnSpc>
              <a:spcAft>
                <a:spcPts val="600"/>
              </a:spcAft>
              <a:buFont typeface="Wingdings" pitchFamily="2" charset="2"/>
              <a:buChar char="v"/>
            </a:pPr>
            <a:r>
              <a:rPr lang="en-US" sz="3400" dirty="0" smtClean="0">
                <a:latin typeface="Times New Roman" panose="02020603050405020304" pitchFamily="18" charset="0"/>
                <a:cs typeface="Times New Roman" panose="02020603050405020304" pitchFamily="18" charset="0"/>
              </a:rPr>
              <a:t>The value of an individual is judged by the mean value of its progeny, which is called the </a:t>
            </a:r>
            <a:r>
              <a:rPr lang="en-US" sz="3400" b="1" dirty="0" smtClean="0">
                <a:latin typeface="Times New Roman" panose="02020603050405020304" pitchFamily="18" charset="0"/>
                <a:cs typeface="Times New Roman" panose="02020603050405020304" pitchFamily="18" charset="0"/>
              </a:rPr>
              <a:t>breeding value</a:t>
            </a:r>
            <a:r>
              <a:rPr lang="en-US" sz="3400" dirty="0" smtClean="0">
                <a:latin typeface="Times New Roman" panose="02020603050405020304" pitchFamily="18" charset="0"/>
                <a:cs typeface="Times New Roman" panose="02020603050405020304" pitchFamily="18" charset="0"/>
              </a:rPr>
              <a:t> of the individual.</a:t>
            </a:r>
          </a:p>
          <a:p>
            <a:pPr algn="just">
              <a:lnSpc>
                <a:spcPct val="120000"/>
              </a:lnSpc>
              <a:spcAft>
                <a:spcPts val="600"/>
              </a:spcAft>
              <a:buFont typeface="Wingdings" pitchFamily="2" charset="2"/>
              <a:buChar char="v"/>
            </a:pPr>
            <a:r>
              <a:rPr lang="en-US" sz="3400" dirty="0" smtClean="0">
                <a:latin typeface="Times New Roman" panose="02020603050405020304" pitchFamily="18" charset="0"/>
                <a:cs typeface="Times New Roman" panose="02020603050405020304" pitchFamily="18" charset="0"/>
              </a:rPr>
              <a:t>Thus </a:t>
            </a:r>
            <a:r>
              <a:rPr lang="en-US" sz="3400" b="1" dirty="0" smtClean="0">
                <a:latin typeface="Times New Roman" panose="02020603050405020304" pitchFamily="18" charset="0"/>
                <a:cs typeface="Times New Roman" panose="02020603050405020304" pitchFamily="18" charset="0"/>
              </a:rPr>
              <a:t>Breeding value</a:t>
            </a:r>
            <a:r>
              <a:rPr lang="en-US" sz="3400" dirty="0" smtClean="0">
                <a:latin typeface="Times New Roman" panose="02020603050405020304" pitchFamily="18" charset="0"/>
                <a:cs typeface="Times New Roman" panose="02020603050405020304" pitchFamily="18" charset="0"/>
              </a:rPr>
              <a:t> of an individual is the mean phenotypic value of its progeny.</a:t>
            </a:r>
          </a:p>
          <a:p>
            <a:pPr marL="0" indent="0" algn="just">
              <a:spcAft>
                <a:spcPts val="600"/>
              </a:spcAft>
              <a:buFont typeface="Wingdings" pitchFamily="2" charset="2"/>
              <a:buChar char="v"/>
            </a:pPr>
            <a:endParaRPr lang="en-US" sz="3400" dirty="0" smtClean="0">
              <a:latin typeface="Times New Roman" panose="02020603050405020304" pitchFamily="18" charset="0"/>
              <a:cs typeface="Times New Roman" panose="02020603050405020304" pitchFamily="18" charset="0"/>
            </a:endParaRPr>
          </a:p>
          <a:p>
            <a:pPr algn="just">
              <a:buFont typeface="Wingdings" pitchFamily="2" charset="2"/>
              <a:buChar char="v"/>
            </a:pPr>
            <a:endParaRPr lang="en-I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just">
              <a:spcAft>
                <a:spcPts val="600"/>
              </a:spcAft>
              <a:buFont typeface="Wingdings" pitchFamily="2" charset="2"/>
              <a:buChar char="v"/>
            </a:pPr>
            <a:r>
              <a:rPr lang="en-US" dirty="0" smtClean="0">
                <a:latin typeface="Times New Roman" panose="02020603050405020304" pitchFamily="18" charset="0"/>
                <a:cs typeface="Times New Roman" panose="02020603050405020304" pitchFamily="18" charset="0"/>
              </a:rPr>
              <a:t>If an individual is mated to a number of individuals taken at random from the population, then its </a:t>
            </a:r>
            <a:r>
              <a:rPr lang="en-US" b="1" dirty="0" smtClean="0">
                <a:latin typeface="Times New Roman" panose="02020603050405020304" pitchFamily="18" charset="0"/>
                <a:cs typeface="Times New Roman" panose="02020603050405020304" pitchFamily="18" charset="0"/>
              </a:rPr>
              <a:t>breeding value</a:t>
            </a:r>
            <a:r>
              <a:rPr lang="en-US" dirty="0" smtClean="0">
                <a:latin typeface="Times New Roman" panose="02020603050405020304" pitchFamily="18" charset="0"/>
                <a:cs typeface="Times New Roman" panose="02020603050405020304" pitchFamily="18" charset="0"/>
              </a:rPr>
              <a:t> is twice the mean deviation of the progeny from the population mean.</a:t>
            </a:r>
          </a:p>
          <a:p>
            <a:pPr algn="just">
              <a:spcAft>
                <a:spcPts val="600"/>
              </a:spcAft>
              <a:buFont typeface="Wingdings" pitchFamily="2" charset="2"/>
              <a:buChar char="v"/>
            </a:pPr>
            <a:r>
              <a:rPr lang="en-US" dirty="0" smtClean="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deviation has to be doubled because the parent in question provides only half of the genes of the progeny,</a:t>
            </a:r>
            <a:r>
              <a:rPr lang="en-US" dirty="0" smtClean="0">
                <a:latin typeface="Times New Roman" panose="02020603050405020304" pitchFamily="18" charset="0"/>
                <a:cs typeface="Times New Roman" panose="02020603050405020304" pitchFamily="18" charset="0"/>
              </a:rPr>
              <a:t> the other half is coming at random from the population.</a:t>
            </a:r>
          </a:p>
          <a:p>
            <a:pPr algn="just">
              <a:spcAft>
                <a:spcPts val="600"/>
              </a:spcAft>
              <a:buFont typeface="Wingdings" pitchFamily="2" charset="2"/>
              <a:buChar char="v"/>
            </a:pPr>
            <a:r>
              <a:rPr lang="en-US" dirty="0" smtClean="0">
                <a:latin typeface="Times New Roman" panose="02020603050405020304" pitchFamily="18" charset="0"/>
                <a:cs typeface="Times New Roman" panose="02020603050405020304" pitchFamily="18" charset="0"/>
              </a:rPr>
              <a:t>Breeding values can be expressed in absolute units but more conveniently expressed as deviation from the population mean.</a:t>
            </a:r>
          </a:p>
          <a:p>
            <a:pPr marL="0" indent="0" algn="just">
              <a:buFont typeface="Wingdings" pitchFamily="2" charset="2"/>
              <a:buChar char="v"/>
            </a:pPr>
            <a:r>
              <a:rPr lang="en-US" b="1" dirty="0" smtClean="0">
                <a:latin typeface="Times New Roman" panose="02020603050405020304" pitchFamily="18" charset="0"/>
                <a:cs typeface="Times New Roman" panose="02020603050405020304" pitchFamily="18" charset="0"/>
              </a:rPr>
              <a:t>Breeding value</a:t>
            </a:r>
            <a:r>
              <a:rPr lang="en-US" dirty="0" smtClean="0">
                <a:latin typeface="Times New Roman" panose="02020603050405020304" pitchFamily="18" charset="0"/>
                <a:cs typeface="Times New Roman" panose="02020603050405020304" pitchFamily="18" charset="0"/>
              </a:rPr>
              <a:t> is also defined as the  value associated     with the genes     carried by an individual.</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spcAft>
                <a:spcPts val="600"/>
              </a:spcAft>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843606"/>
          </a:xfrm>
        </p:spPr>
        <p:txBody>
          <a:bodyPr>
            <a:normAutofit/>
          </a:bodyPr>
          <a:lstStyle/>
          <a:p>
            <a:pPr marL="0" indent="0" algn="just"/>
            <a:r>
              <a:rPr lang="en-US" sz="2400" dirty="0" smtClean="0">
                <a:latin typeface="Times New Roman" panose="02020603050405020304" pitchFamily="18" charset="0"/>
                <a:cs typeface="Times New Roman" panose="02020603050405020304" pitchFamily="18" charset="0"/>
              </a:rPr>
              <a:t>In terms of </a:t>
            </a:r>
            <a:r>
              <a:rPr lang="en-US" sz="2400" b="1" dirty="0" smtClean="0">
                <a:latin typeface="Times New Roman" panose="02020603050405020304" pitchFamily="18" charset="0"/>
                <a:cs typeface="Times New Roman" panose="02020603050405020304" pitchFamily="18" charset="0"/>
              </a:rPr>
              <a:t>average effect of gene</a:t>
            </a:r>
            <a:r>
              <a:rPr lang="en-US" sz="2400" dirty="0" smtClean="0">
                <a:latin typeface="Times New Roman" panose="02020603050405020304" pitchFamily="18" charset="0"/>
                <a:cs typeface="Times New Roman" panose="02020603050405020304" pitchFamily="18" charset="0"/>
              </a:rPr>
              <a:t>, the </a:t>
            </a:r>
            <a:r>
              <a:rPr lang="en-US" sz="2400" b="1" dirty="0" smtClean="0">
                <a:latin typeface="Times New Roman" panose="02020603050405020304" pitchFamily="18" charset="0"/>
                <a:cs typeface="Times New Roman" panose="02020603050405020304" pitchFamily="18" charset="0"/>
              </a:rPr>
              <a:t>breeding value</a:t>
            </a:r>
            <a:r>
              <a:rPr lang="en-US" sz="2400" dirty="0" smtClean="0">
                <a:latin typeface="Times New Roman" panose="02020603050405020304" pitchFamily="18" charset="0"/>
                <a:cs typeface="Times New Roman" panose="02020603050405020304" pitchFamily="18" charset="0"/>
              </a:rPr>
              <a:t> of an individual is equal to sum of the average effect of genes it carries, the summation being made over the pair of alleles at each locus and over all loci.</a:t>
            </a:r>
            <a:endParaRPr lang="en-IN" sz="2400" dirty="0" smtClean="0">
              <a:latin typeface="Times New Roman" panose="02020603050405020304" pitchFamily="18" charset="0"/>
              <a:cs typeface="Times New Roman" panose="02020603050405020304" pitchFamily="18" charset="0"/>
            </a:endParaRPr>
          </a:p>
          <a:p>
            <a:pPr marL="0" indent="0" algn="just">
              <a:buNone/>
            </a:pPr>
            <a:r>
              <a:rPr lang="en-US" sz="2800" b="1" dirty="0" smtClean="0">
                <a:latin typeface="Times New Roman" panose="02020603050405020304" pitchFamily="18" charset="0"/>
                <a:cs typeface="Times New Roman" panose="02020603050405020304" pitchFamily="18" charset="0"/>
              </a:rPr>
              <a:t>Estimation of Breeding Value</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For a single locus with two alleles A1 &amp; A2, the breeding values of three genotypes will be as follows: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688270745"/>
              </p:ext>
            </p:extLst>
          </p:nvPr>
        </p:nvGraphicFramePr>
        <p:xfrm>
          <a:off x="1143000" y="4267201"/>
          <a:ext cx="6781800" cy="2209801"/>
        </p:xfrm>
        <a:graphic>
          <a:graphicData uri="http://schemas.openxmlformats.org/drawingml/2006/table">
            <a:tbl>
              <a:tblPr firstRow="1" bandRow="1">
                <a:tableStyleId>{5C22544A-7EE6-4342-B048-85BDC9FD1C3A}</a:tableStyleId>
              </a:tblPr>
              <a:tblGrid>
                <a:gridCol w="1907395">
                  <a:extLst>
                    <a:ext uri="{9D8B030D-6E8A-4147-A177-3AD203B41FA5}">
                      <a16:colId xmlns="" xmlns:a16="http://schemas.microsoft.com/office/drawing/2014/main" val="20000"/>
                    </a:ext>
                  </a:extLst>
                </a:gridCol>
                <a:gridCol w="2613805">
                  <a:extLst>
                    <a:ext uri="{9D8B030D-6E8A-4147-A177-3AD203B41FA5}">
                      <a16:colId xmlns="" xmlns:a16="http://schemas.microsoft.com/office/drawing/2014/main" val="20001"/>
                    </a:ext>
                  </a:extLst>
                </a:gridCol>
                <a:gridCol w="2260600">
                  <a:extLst>
                    <a:ext uri="{9D8B030D-6E8A-4147-A177-3AD203B41FA5}">
                      <a16:colId xmlns="" xmlns:a16="http://schemas.microsoft.com/office/drawing/2014/main" val="20002"/>
                    </a:ext>
                  </a:extLst>
                </a:gridCol>
              </a:tblGrid>
              <a:tr h="693271">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Genotype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Breeding value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Breeding Value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50551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2</a:t>
                      </a:r>
                      <a:r>
                        <a:rPr lang="el-GR" sz="2400" dirty="0" smtClean="0">
                          <a:solidFill>
                            <a:schemeClr val="tx1"/>
                          </a:solidFill>
                          <a:latin typeface="Times New Roman" panose="02020603050405020304" pitchFamily="18" charset="0"/>
                          <a:cs typeface="Times New Roman" panose="02020603050405020304" pitchFamily="18" charset="0"/>
                        </a:rPr>
                        <a:t>α</a:t>
                      </a:r>
                      <a:r>
                        <a:rPr lang="en-US" sz="2400" baseline="-25000" dirty="0" smtClean="0">
                          <a:solidFill>
                            <a:schemeClr val="tx1"/>
                          </a:solidFill>
                          <a:latin typeface="Times New Roman" panose="02020603050405020304" pitchFamily="18" charset="0"/>
                          <a:cs typeface="Times New Roman" panose="02020603050405020304" pitchFamily="18" charset="0"/>
                        </a:rPr>
                        <a:t>1</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 2q</a:t>
                      </a:r>
                      <a:r>
                        <a:rPr lang="el-GR" sz="2400" dirty="0" smtClean="0">
                          <a:solidFill>
                            <a:schemeClr val="tx1"/>
                          </a:solidFill>
                          <a:latin typeface="Times New Roman" panose="02020603050405020304" pitchFamily="18" charset="0"/>
                          <a:cs typeface="Times New Roman" panose="02020603050405020304" pitchFamily="18" charset="0"/>
                        </a:rPr>
                        <a:t>α</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50551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400" dirty="0" smtClean="0">
                          <a:solidFill>
                            <a:schemeClr val="tx1"/>
                          </a:solidFill>
                          <a:latin typeface="Times New Roman" panose="02020603050405020304" pitchFamily="18" charset="0"/>
                          <a:cs typeface="Times New Roman" panose="02020603050405020304" pitchFamily="18" charset="0"/>
                        </a:rPr>
                        <a:t>α</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t>
                      </a:r>
                      <a:r>
                        <a:rPr lang="el-GR" sz="2400" dirty="0" smtClean="0">
                          <a:solidFill>
                            <a:schemeClr val="tx1"/>
                          </a:solidFill>
                          <a:latin typeface="Times New Roman" panose="02020603050405020304" pitchFamily="18" charset="0"/>
                          <a:cs typeface="Times New Roman" panose="02020603050405020304" pitchFamily="18" charset="0"/>
                        </a:rPr>
                        <a:t>α</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 (q-p)</a:t>
                      </a:r>
                      <a:r>
                        <a:rPr lang="el-GR" sz="2400" dirty="0" smtClean="0">
                          <a:solidFill>
                            <a:schemeClr val="tx1"/>
                          </a:solidFill>
                          <a:latin typeface="Times New Roman" panose="02020603050405020304" pitchFamily="18" charset="0"/>
                          <a:cs typeface="Times New Roman" panose="02020603050405020304" pitchFamily="18" charset="0"/>
                        </a:rPr>
                        <a:t>α</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50551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2</a:t>
                      </a:r>
                      <a:r>
                        <a:rPr lang="el-GR" sz="2400" dirty="0" smtClean="0">
                          <a:solidFill>
                            <a:schemeClr val="tx1"/>
                          </a:solidFill>
                          <a:latin typeface="Times New Roman" panose="02020603050405020304" pitchFamily="18" charset="0"/>
                          <a:cs typeface="Times New Roman" panose="02020603050405020304" pitchFamily="18" charset="0"/>
                        </a:rPr>
                        <a:t>α</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  - 2p</a:t>
                      </a:r>
                      <a:r>
                        <a:rPr lang="el-GR" sz="2400" dirty="0" smtClean="0">
                          <a:solidFill>
                            <a:schemeClr val="tx1"/>
                          </a:solidFill>
                          <a:latin typeface="Times New Roman" panose="02020603050405020304" pitchFamily="18" charset="0"/>
                          <a:cs typeface="Times New Roman" panose="02020603050405020304" pitchFamily="18" charset="0"/>
                        </a:rPr>
                        <a:t>α</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sz="3600" b="1" dirty="0" smtClean="0">
                <a:solidFill>
                  <a:srgbClr val="FF0000"/>
                </a:solidFill>
              </a:rPr>
              <a:t>Mean Breeding Value</a:t>
            </a:r>
            <a:endParaRPr lang="en-IN" sz="3600" b="1" dirty="0">
              <a:solidFill>
                <a:srgbClr val="FF0000"/>
              </a:solidFill>
            </a:endParaRPr>
          </a:p>
        </p:txBody>
      </p:sp>
      <p:sp>
        <p:nvSpPr>
          <p:cNvPr id="3" name="Content Placeholder 2"/>
          <p:cNvSpPr>
            <a:spLocks noGrp="1"/>
          </p:cNvSpPr>
          <p:nvPr>
            <p:ph idx="1"/>
          </p:nvPr>
        </p:nvSpPr>
        <p:spPr>
          <a:xfrm>
            <a:off x="152400" y="1066800"/>
            <a:ext cx="8763000" cy="5059363"/>
          </a:xfrm>
        </p:spPr>
        <p:txBody>
          <a:bodyPr>
            <a:normAutofit/>
          </a:bodyPr>
          <a:lstStyle/>
          <a:p>
            <a:pPr algn="just"/>
            <a:r>
              <a:rPr lang="en-IN" dirty="0" smtClean="0"/>
              <a:t>If breeding values are expressed in absolute units the mean breeding value must be equal to the mean genotypic value and to the mean phenotypic value.</a:t>
            </a:r>
          </a:p>
          <a:p>
            <a:pPr algn="just"/>
            <a:r>
              <a:rPr lang="en-IN" b="1" dirty="0" smtClean="0"/>
              <a:t>In a Hardy – Weinberg Equilibrium population</a:t>
            </a:r>
            <a:r>
              <a:rPr lang="en-IN" dirty="0" smtClean="0"/>
              <a:t> </a:t>
            </a:r>
            <a:r>
              <a:rPr lang="en-IN" b="1" dirty="0" smtClean="0"/>
              <a:t>the mean breeding value is equal to zero. </a:t>
            </a:r>
          </a:p>
          <a:p>
            <a:pPr algn="just"/>
            <a:r>
              <a:rPr lang="en-IN" dirty="0" smtClean="0"/>
              <a:t>This can be verified by multiplying the breeding value by the frequency of each genotype and their summation gives the mean breeding value.</a:t>
            </a:r>
          </a:p>
          <a:p>
            <a:endParaRPr lang="en-IN"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791200"/>
          </a:xfrm>
        </p:spPr>
        <p:txBody>
          <a:bodyPr>
            <a:normAutofit/>
          </a:bodyPr>
          <a:lstStyle/>
          <a:p>
            <a:pPr algn="just"/>
            <a:r>
              <a:rPr lang="en-IN" dirty="0" smtClean="0"/>
              <a:t>Thus, mean breeding value, expressed as deviation from the population mean, as :</a:t>
            </a:r>
          </a:p>
          <a:p>
            <a:pPr lvl="1" algn="just">
              <a:buNone/>
            </a:pPr>
            <a:endParaRPr lang="en-IN" b="1" dirty="0" smtClean="0"/>
          </a:p>
          <a:p>
            <a:pPr lvl="1" algn="just">
              <a:buNone/>
            </a:pPr>
            <a:endParaRPr lang="en-IN" b="1" dirty="0" smtClean="0"/>
          </a:p>
          <a:p>
            <a:pPr lvl="1" algn="just">
              <a:buNone/>
            </a:pPr>
            <a:endParaRPr lang="en-IN" b="1" dirty="0" smtClean="0"/>
          </a:p>
          <a:p>
            <a:pPr lvl="1" algn="just">
              <a:buNone/>
            </a:pPr>
            <a:endParaRPr lang="en-IN" b="1" dirty="0" smtClean="0"/>
          </a:p>
          <a:p>
            <a:pPr lvl="1" algn="just">
              <a:buNone/>
            </a:pPr>
            <a:endParaRPr lang="en-IN" dirty="0" smtClean="0"/>
          </a:p>
          <a:p>
            <a:pPr lvl="1" algn="just">
              <a:buNone/>
            </a:pPr>
            <a:endParaRPr lang="en-IN" dirty="0" smtClean="0"/>
          </a:p>
          <a:p>
            <a:pPr lvl="1" algn="just">
              <a:buNone/>
            </a:pPr>
            <a:r>
              <a:rPr lang="en-IN" dirty="0" smtClean="0"/>
              <a:t>2p2q</a:t>
            </a:r>
            <a:r>
              <a:rPr lang="el-GR" dirty="0" smtClean="0"/>
              <a:t>α</a:t>
            </a:r>
            <a:r>
              <a:rPr lang="en-IN" dirty="0" smtClean="0"/>
              <a:t> + </a:t>
            </a:r>
            <a:r>
              <a:rPr lang="el-GR" dirty="0" smtClean="0"/>
              <a:t> </a:t>
            </a:r>
            <a:r>
              <a:rPr lang="en-IN" dirty="0" smtClean="0"/>
              <a:t>2pq(q – p)</a:t>
            </a:r>
            <a:r>
              <a:rPr lang="el-GR" dirty="0" smtClean="0"/>
              <a:t> α</a:t>
            </a:r>
            <a:r>
              <a:rPr lang="en-IN" dirty="0" smtClean="0"/>
              <a:t> – 2q2p</a:t>
            </a:r>
            <a:r>
              <a:rPr lang="el-GR" dirty="0" smtClean="0"/>
              <a:t> α</a:t>
            </a:r>
            <a:endParaRPr lang="en-IN" dirty="0" smtClean="0"/>
          </a:p>
          <a:p>
            <a:pPr lvl="1" algn="just">
              <a:buNone/>
            </a:pPr>
            <a:r>
              <a:rPr lang="en-IN" dirty="0" smtClean="0"/>
              <a:t>= 2pq</a:t>
            </a:r>
            <a:r>
              <a:rPr lang="el-GR" dirty="0" smtClean="0"/>
              <a:t> α</a:t>
            </a:r>
            <a:r>
              <a:rPr lang="en-IN" dirty="0" smtClean="0"/>
              <a:t>[p + q – p – q]</a:t>
            </a:r>
          </a:p>
          <a:p>
            <a:pPr lvl="1" algn="just">
              <a:buNone/>
            </a:pPr>
            <a:r>
              <a:rPr lang="en-IN" dirty="0" smtClean="0"/>
              <a:t>= 0</a:t>
            </a:r>
            <a:endParaRPr lang="en-IN" dirty="0"/>
          </a:p>
        </p:txBody>
      </p:sp>
      <p:graphicFrame>
        <p:nvGraphicFramePr>
          <p:cNvPr id="5" name="Table 4"/>
          <p:cNvGraphicFramePr>
            <a:graphicFrameLocks noGrp="1"/>
          </p:cNvGraphicFramePr>
          <p:nvPr/>
        </p:nvGraphicFramePr>
        <p:xfrm>
          <a:off x="609600" y="1905000"/>
          <a:ext cx="7315200" cy="2560320"/>
        </p:xfrm>
        <a:graphic>
          <a:graphicData uri="http://schemas.openxmlformats.org/drawingml/2006/table">
            <a:tbl>
              <a:tblPr firstRow="1" bandRow="1">
                <a:tableStyleId>{073A0DAA-6AF3-43AB-8588-CEC1D06C72B9}</a:tableStyleId>
              </a:tblPr>
              <a:tblGrid>
                <a:gridCol w="1520042"/>
                <a:gridCol w="1900052"/>
                <a:gridCol w="1995054"/>
                <a:gridCol w="1900052"/>
              </a:tblGrid>
              <a:tr h="423257">
                <a:tc>
                  <a:txBody>
                    <a:bodyPr/>
                    <a:lstStyle/>
                    <a:p>
                      <a:pPr algn="ctr"/>
                      <a:r>
                        <a:rPr lang="en-IN" sz="2400" dirty="0" smtClean="0"/>
                        <a:t>Genotype</a:t>
                      </a:r>
                      <a:endParaRPr lang="en-IN" sz="2400" dirty="0"/>
                    </a:p>
                  </a:txBody>
                  <a:tcPr/>
                </a:tc>
                <a:tc>
                  <a:txBody>
                    <a:bodyPr/>
                    <a:lstStyle/>
                    <a:p>
                      <a:pPr algn="ctr"/>
                      <a:r>
                        <a:rPr lang="en-IN" sz="2400" dirty="0" smtClean="0"/>
                        <a:t>Frequency</a:t>
                      </a:r>
                      <a:endParaRPr lang="en-IN" sz="2400" dirty="0"/>
                    </a:p>
                  </a:txBody>
                  <a:tcPr/>
                </a:tc>
                <a:tc>
                  <a:txBody>
                    <a:bodyPr/>
                    <a:lstStyle/>
                    <a:p>
                      <a:pPr algn="ctr"/>
                      <a:r>
                        <a:rPr lang="en-IN" sz="2400" dirty="0" smtClean="0"/>
                        <a:t>Breeding value</a:t>
                      </a:r>
                      <a:endParaRPr lang="en-IN" sz="2400" dirty="0"/>
                    </a:p>
                  </a:txBody>
                  <a:tcPr/>
                </a:tc>
                <a:tc>
                  <a:txBody>
                    <a:bodyPr/>
                    <a:lstStyle/>
                    <a:p>
                      <a:pPr algn="ctr"/>
                      <a:r>
                        <a:rPr lang="en-IN" sz="2400" dirty="0" smtClean="0"/>
                        <a:t>Freq</a:t>
                      </a:r>
                      <a:r>
                        <a:rPr lang="en-IN" sz="2400" baseline="0" dirty="0" smtClean="0"/>
                        <a:t> x Breeding value</a:t>
                      </a:r>
                      <a:endParaRPr lang="en-IN" sz="2400" dirty="0"/>
                    </a:p>
                  </a:txBody>
                  <a:tcPr/>
                </a:tc>
              </a:tr>
              <a:tr h="239914">
                <a:tc>
                  <a:txBody>
                    <a:bodyPr/>
                    <a:lstStyle/>
                    <a:p>
                      <a:r>
                        <a:rPr lang="en-IN" sz="2400" dirty="0" smtClean="0">
                          <a:solidFill>
                            <a:srgbClr val="FF0000"/>
                          </a:solidFill>
                        </a:rPr>
                        <a:t>A1A1</a:t>
                      </a:r>
                      <a:endParaRPr lang="en-IN" sz="2400" dirty="0">
                        <a:solidFill>
                          <a:srgbClr val="FF0000"/>
                        </a:solidFill>
                      </a:endParaRPr>
                    </a:p>
                  </a:txBody>
                  <a:tcPr/>
                </a:tc>
                <a:tc>
                  <a:txBody>
                    <a:bodyPr/>
                    <a:lstStyle/>
                    <a:p>
                      <a:r>
                        <a:rPr lang="en-IN" sz="2400" dirty="0" smtClean="0">
                          <a:solidFill>
                            <a:srgbClr val="FF0000"/>
                          </a:solidFill>
                        </a:rPr>
                        <a:t>P2</a:t>
                      </a:r>
                      <a:endParaRPr lang="en-IN" sz="2400" dirty="0">
                        <a:solidFill>
                          <a:srgbClr val="FF0000"/>
                        </a:solidFill>
                      </a:endParaRPr>
                    </a:p>
                  </a:txBody>
                  <a:tcPr/>
                </a:tc>
                <a:tc>
                  <a:txBody>
                    <a:bodyPr/>
                    <a:lstStyle/>
                    <a:p>
                      <a:r>
                        <a:rPr lang="en-IN" sz="2400" dirty="0" smtClean="0">
                          <a:solidFill>
                            <a:srgbClr val="FF0000"/>
                          </a:solidFill>
                        </a:rPr>
                        <a:t>2q</a:t>
                      </a:r>
                      <a:r>
                        <a:rPr lang="el-GR" sz="2400" dirty="0" smtClean="0">
                          <a:solidFill>
                            <a:srgbClr val="FF0000"/>
                          </a:solidFill>
                        </a:rPr>
                        <a:t>α</a:t>
                      </a:r>
                      <a:endParaRPr lang="en-IN" sz="2400" dirty="0">
                        <a:solidFill>
                          <a:srgbClr val="FF0000"/>
                        </a:solidFill>
                      </a:endParaRPr>
                    </a:p>
                  </a:txBody>
                  <a:tcPr/>
                </a:tc>
                <a:tc>
                  <a:txBody>
                    <a:bodyPr/>
                    <a:lstStyle/>
                    <a:p>
                      <a:r>
                        <a:rPr lang="en-IN" sz="2400" dirty="0" smtClean="0">
                          <a:solidFill>
                            <a:srgbClr val="FF0000"/>
                          </a:solidFill>
                        </a:rPr>
                        <a:t>P2(2q</a:t>
                      </a:r>
                      <a:r>
                        <a:rPr lang="el-GR" sz="2400" dirty="0" smtClean="0">
                          <a:solidFill>
                            <a:srgbClr val="FF0000"/>
                          </a:solidFill>
                        </a:rPr>
                        <a:t>α</a:t>
                      </a:r>
                      <a:r>
                        <a:rPr lang="en-IN" sz="2400" dirty="0" smtClean="0">
                          <a:solidFill>
                            <a:srgbClr val="FF0000"/>
                          </a:solidFill>
                        </a:rPr>
                        <a:t>)</a:t>
                      </a:r>
                      <a:endParaRPr lang="en-IN" sz="2400" dirty="0">
                        <a:solidFill>
                          <a:srgbClr val="FF0000"/>
                        </a:solidFill>
                      </a:endParaRPr>
                    </a:p>
                  </a:txBody>
                  <a:tcPr/>
                </a:tc>
              </a:tr>
              <a:tr h="239914">
                <a:tc>
                  <a:txBody>
                    <a:bodyPr/>
                    <a:lstStyle/>
                    <a:p>
                      <a:r>
                        <a:rPr lang="en-IN" sz="2400" dirty="0" smtClean="0">
                          <a:solidFill>
                            <a:srgbClr val="FF0000"/>
                          </a:solidFill>
                        </a:rPr>
                        <a:t>A1A2</a:t>
                      </a:r>
                      <a:endParaRPr lang="en-IN" sz="2400" dirty="0">
                        <a:solidFill>
                          <a:srgbClr val="FF0000"/>
                        </a:solidFill>
                      </a:endParaRPr>
                    </a:p>
                  </a:txBody>
                  <a:tcPr/>
                </a:tc>
                <a:tc>
                  <a:txBody>
                    <a:bodyPr/>
                    <a:lstStyle/>
                    <a:p>
                      <a:r>
                        <a:rPr lang="en-IN" sz="2400" dirty="0" smtClean="0">
                          <a:solidFill>
                            <a:srgbClr val="FF0000"/>
                          </a:solidFill>
                        </a:rPr>
                        <a:t>2pq</a:t>
                      </a:r>
                      <a:endParaRPr lang="en-IN" sz="2400" dirty="0">
                        <a:solidFill>
                          <a:srgbClr val="FF0000"/>
                        </a:solidFill>
                      </a:endParaRPr>
                    </a:p>
                  </a:txBody>
                  <a:tcPr/>
                </a:tc>
                <a:tc>
                  <a:txBody>
                    <a:bodyPr/>
                    <a:lstStyle/>
                    <a:p>
                      <a:r>
                        <a:rPr lang="en-IN" sz="2400" dirty="0" smtClean="0">
                          <a:solidFill>
                            <a:srgbClr val="FF0000"/>
                          </a:solidFill>
                        </a:rPr>
                        <a:t>(q – p)</a:t>
                      </a:r>
                      <a:r>
                        <a:rPr lang="el-GR" sz="2400" dirty="0" smtClean="0">
                          <a:solidFill>
                            <a:srgbClr val="FF0000"/>
                          </a:solidFill>
                        </a:rPr>
                        <a:t> α</a:t>
                      </a:r>
                      <a:endParaRPr lang="en-IN" sz="2400" dirty="0">
                        <a:solidFill>
                          <a:srgbClr val="FF0000"/>
                        </a:solidFill>
                      </a:endParaRPr>
                    </a:p>
                  </a:txBody>
                  <a:tcPr/>
                </a:tc>
                <a:tc>
                  <a:txBody>
                    <a:bodyPr/>
                    <a:lstStyle/>
                    <a:p>
                      <a:r>
                        <a:rPr lang="en-IN" sz="2400" dirty="0" smtClean="0">
                          <a:solidFill>
                            <a:srgbClr val="FF0000"/>
                          </a:solidFill>
                        </a:rPr>
                        <a:t>2pq(q</a:t>
                      </a:r>
                      <a:r>
                        <a:rPr lang="en-IN" sz="2400" baseline="0" dirty="0" smtClean="0">
                          <a:solidFill>
                            <a:srgbClr val="FF0000"/>
                          </a:solidFill>
                        </a:rPr>
                        <a:t> – p)</a:t>
                      </a:r>
                      <a:r>
                        <a:rPr lang="el-GR" sz="2400" dirty="0" smtClean="0">
                          <a:solidFill>
                            <a:srgbClr val="FF0000"/>
                          </a:solidFill>
                        </a:rPr>
                        <a:t> α</a:t>
                      </a:r>
                      <a:endParaRPr lang="en-IN" sz="2400" dirty="0">
                        <a:solidFill>
                          <a:srgbClr val="FF0000"/>
                        </a:solidFill>
                      </a:endParaRPr>
                    </a:p>
                  </a:txBody>
                  <a:tcPr/>
                </a:tc>
              </a:tr>
              <a:tr h="239914">
                <a:tc>
                  <a:txBody>
                    <a:bodyPr/>
                    <a:lstStyle/>
                    <a:p>
                      <a:r>
                        <a:rPr lang="en-IN" sz="2400" dirty="0" smtClean="0">
                          <a:solidFill>
                            <a:srgbClr val="FF0000"/>
                          </a:solidFill>
                        </a:rPr>
                        <a:t>A2A2</a:t>
                      </a:r>
                      <a:endParaRPr lang="en-IN" sz="2400" dirty="0">
                        <a:solidFill>
                          <a:srgbClr val="FF0000"/>
                        </a:solidFill>
                      </a:endParaRPr>
                    </a:p>
                  </a:txBody>
                  <a:tcPr/>
                </a:tc>
                <a:tc>
                  <a:txBody>
                    <a:bodyPr/>
                    <a:lstStyle/>
                    <a:p>
                      <a:r>
                        <a:rPr lang="en-IN" sz="2400" dirty="0" smtClean="0">
                          <a:solidFill>
                            <a:srgbClr val="FF0000"/>
                          </a:solidFill>
                        </a:rPr>
                        <a:t>q2</a:t>
                      </a:r>
                      <a:endParaRPr lang="en-IN" sz="2400" dirty="0">
                        <a:solidFill>
                          <a:srgbClr val="FF0000"/>
                        </a:solidFill>
                      </a:endParaRPr>
                    </a:p>
                  </a:txBody>
                  <a:tcPr/>
                </a:tc>
                <a:tc>
                  <a:txBody>
                    <a:bodyPr/>
                    <a:lstStyle/>
                    <a:p>
                      <a:r>
                        <a:rPr lang="en-IN" sz="2400" dirty="0" smtClean="0">
                          <a:solidFill>
                            <a:srgbClr val="FF0000"/>
                          </a:solidFill>
                        </a:rPr>
                        <a:t>- 2p</a:t>
                      </a:r>
                      <a:r>
                        <a:rPr lang="el-GR" sz="2400" dirty="0" smtClean="0">
                          <a:solidFill>
                            <a:srgbClr val="FF0000"/>
                          </a:solidFill>
                        </a:rPr>
                        <a:t>α</a:t>
                      </a:r>
                      <a:endParaRPr lang="en-IN" sz="2400" dirty="0">
                        <a:solidFill>
                          <a:srgbClr val="FF0000"/>
                        </a:solidFill>
                      </a:endParaRPr>
                    </a:p>
                  </a:txBody>
                  <a:tcPr/>
                </a:tc>
                <a:tc>
                  <a:txBody>
                    <a:bodyPr/>
                    <a:lstStyle/>
                    <a:p>
                      <a:r>
                        <a:rPr lang="en-IN" sz="2400" dirty="0" smtClean="0">
                          <a:solidFill>
                            <a:srgbClr val="FF0000"/>
                          </a:solidFill>
                        </a:rPr>
                        <a:t>q2(-2p</a:t>
                      </a:r>
                      <a:r>
                        <a:rPr lang="el-GR" sz="2400" dirty="0" smtClean="0">
                          <a:solidFill>
                            <a:srgbClr val="FF0000"/>
                          </a:solidFill>
                        </a:rPr>
                        <a:t>α</a:t>
                      </a:r>
                      <a:r>
                        <a:rPr lang="en-IN" sz="2400" dirty="0" smtClean="0">
                          <a:solidFill>
                            <a:srgbClr val="FF0000"/>
                          </a:solidFill>
                        </a:rPr>
                        <a:t>)</a:t>
                      </a:r>
                      <a:endParaRPr lang="en-IN" sz="2400"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dirty="0" smtClean="0"/>
              <a:t>Introduction</a:t>
            </a:r>
            <a:endParaRPr lang="en-IN"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algn="just">
              <a:lnSpc>
                <a:spcPct val="110000"/>
              </a:lnSpc>
              <a:spcAft>
                <a:spcPts val="600"/>
              </a:spcAft>
            </a:pPr>
            <a:r>
              <a:rPr lang="en-IN" sz="2800" b="1" dirty="0" smtClean="0"/>
              <a:t>There is relationship</a:t>
            </a:r>
            <a:r>
              <a:rPr lang="en-IN" sz="2800" dirty="0" smtClean="0"/>
              <a:t> between genetic properties of a population  and	transmission of value from parents to offspring.</a:t>
            </a:r>
          </a:p>
          <a:p>
            <a:pPr algn="just">
              <a:spcAft>
                <a:spcPts val="600"/>
              </a:spcAft>
            </a:pPr>
            <a:r>
              <a:rPr lang="en-IN" sz="2800" b="1" dirty="0" smtClean="0"/>
              <a:t>Genotype is not transmitted</a:t>
            </a:r>
            <a:r>
              <a:rPr lang="en-IN" sz="2800" dirty="0" smtClean="0"/>
              <a:t> from parents to offspring as such, it is the genes which are  being transmitted from parents to offspring through haploid gametes.</a:t>
            </a:r>
          </a:p>
          <a:p>
            <a:pPr algn="just">
              <a:spcAft>
                <a:spcPts val="600"/>
              </a:spcAft>
            </a:pPr>
            <a:r>
              <a:rPr lang="en-IN" sz="2800" dirty="0" smtClean="0"/>
              <a:t>These  genes  combine together to </a:t>
            </a:r>
            <a:r>
              <a:rPr lang="en-IN" sz="2800" b="1" dirty="0" smtClean="0"/>
              <a:t>form the new genotype</a:t>
            </a:r>
            <a:r>
              <a:rPr lang="en-IN" sz="2800" dirty="0" smtClean="0"/>
              <a:t> of the progeny and they  act </a:t>
            </a:r>
            <a:r>
              <a:rPr lang="en-IN" sz="2800" b="1" dirty="0" smtClean="0"/>
              <a:t>additively</a:t>
            </a:r>
            <a:r>
              <a:rPr lang="en-IN" sz="2800" dirty="0" smtClean="0"/>
              <a:t> or </a:t>
            </a:r>
            <a:r>
              <a:rPr lang="en-IN" sz="2800" b="1" dirty="0" smtClean="0"/>
              <a:t>non-additively.</a:t>
            </a:r>
          </a:p>
          <a:p>
            <a:pPr algn="just">
              <a:spcAft>
                <a:spcPts val="600"/>
              </a:spcAft>
            </a:pPr>
            <a:r>
              <a:rPr lang="en-IN" sz="2800" dirty="0" smtClean="0"/>
              <a:t>Therefore, it is imperative to  measure the </a:t>
            </a:r>
            <a:r>
              <a:rPr lang="en-IN" sz="2800" b="1" dirty="0" smtClean="0"/>
              <a:t>average effect of  genes</a:t>
            </a:r>
            <a:r>
              <a:rPr lang="en-IN" sz="2800" dirty="0" smtClean="0"/>
              <a:t> which are transmitted from parents to offspring and thereby the </a:t>
            </a:r>
            <a:r>
              <a:rPr lang="en-IN" sz="2800" b="1" dirty="0" smtClean="0"/>
              <a:t>breeding value</a:t>
            </a:r>
            <a:r>
              <a:rPr lang="en-IN" sz="2800" dirty="0" smtClean="0"/>
              <a:t>  of the individual which is carrying those genes.</a:t>
            </a:r>
          </a:p>
          <a:p>
            <a:pPr algn="just">
              <a:lnSpc>
                <a:spcPct val="160000"/>
              </a:lnSpc>
              <a:spcAft>
                <a:spcPts val="600"/>
              </a:spcAft>
            </a:pPr>
            <a:endParaRPr lang="en-IN"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Font typeface="Wingdings" pitchFamily="2" charset="2"/>
              <a:buChar char="v"/>
            </a:pPr>
            <a:r>
              <a:rPr lang="en-IN" dirty="0" smtClean="0"/>
              <a:t>The breeding value is also known as </a:t>
            </a:r>
            <a:r>
              <a:rPr lang="en-IN" b="1" dirty="0" smtClean="0"/>
              <a:t>additive effect of gene </a:t>
            </a:r>
            <a:r>
              <a:rPr lang="en-IN" dirty="0" smtClean="0"/>
              <a:t>and is denoted by </a:t>
            </a:r>
            <a:r>
              <a:rPr lang="en-IN" b="1" dirty="0" smtClean="0"/>
              <a:t>A.</a:t>
            </a:r>
          </a:p>
          <a:p>
            <a:pPr algn="just">
              <a:buFont typeface="Wingdings" pitchFamily="2" charset="2"/>
              <a:buChar char="v"/>
            </a:pPr>
            <a:r>
              <a:rPr lang="en-IN" dirty="0" smtClean="0"/>
              <a:t>In absence of dominance effect, the breeding value is equivalent to genotypic value.</a:t>
            </a:r>
          </a:p>
          <a:p>
            <a:pPr algn="just">
              <a:buFont typeface="Wingdings" pitchFamily="2" charset="2"/>
              <a:buChar char="v"/>
            </a:pPr>
            <a:r>
              <a:rPr lang="en-IN" dirty="0" smtClean="0"/>
              <a:t>Thus, </a:t>
            </a:r>
          </a:p>
          <a:p>
            <a:pPr algn="just">
              <a:buNone/>
            </a:pPr>
            <a:r>
              <a:rPr lang="en-IN" dirty="0" smtClean="0"/>
              <a:t>			G = A</a:t>
            </a:r>
          </a:p>
          <a:p>
            <a:pPr algn="just">
              <a:buNone/>
            </a:pP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FF0000"/>
                </a:solidFill>
              </a:rPr>
              <a:t>Dominance Deviation</a:t>
            </a:r>
            <a:endParaRPr lang="en-IN" b="1" dirty="0">
              <a:solidFill>
                <a:srgbClr val="FF0000"/>
              </a:solidFill>
            </a:endParaRPr>
          </a:p>
        </p:txBody>
      </p:sp>
      <p:sp>
        <p:nvSpPr>
          <p:cNvPr id="3" name="Content Placeholder 2"/>
          <p:cNvSpPr>
            <a:spLocks noGrp="1"/>
          </p:cNvSpPr>
          <p:nvPr>
            <p:ph idx="1"/>
          </p:nvPr>
        </p:nvSpPr>
        <p:spPr>
          <a:xfrm>
            <a:off x="152400" y="1219200"/>
            <a:ext cx="8763000" cy="5257800"/>
          </a:xfrm>
        </p:spPr>
        <p:txBody>
          <a:bodyPr>
            <a:normAutofit fontScale="92500" lnSpcReduction="10000"/>
          </a:bodyPr>
          <a:lstStyle/>
          <a:p>
            <a:pPr algn="just"/>
            <a:r>
              <a:rPr lang="en-IN" dirty="0" smtClean="0"/>
              <a:t>Dominance deviation is the interaction between alleles within a locus. It is also known as intra </a:t>
            </a:r>
            <a:r>
              <a:rPr lang="en-IN" dirty="0" err="1" smtClean="0"/>
              <a:t>genic</a:t>
            </a:r>
            <a:r>
              <a:rPr lang="en-IN" dirty="0" smtClean="0"/>
              <a:t> gene interaction.</a:t>
            </a:r>
          </a:p>
          <a:p>
            <a:pPr algn="just"/>
            <a:r>
              <a:rPr lang="en-IN" dirty="0" smtClean="0"/>
              <a:t>When a single locus is under consideration, the difference between the genotypic value </a:t>
            </a:r>
            <a:r>
              <a:rPr lang="en-IN" b="1" dirty="0" smtClean="0"/>
              <a:t>G </a:t>
            </a:r>
            <a:r>
              <a:rPr lang="en-IN" dirty="0" smtClean="0"/>
              <a:t>and the breeding value </a:t>
            </a:r>
            <a:r>
              <a:rPr lang="en-IN" b="1" dirty="0" smtClean="0"/>
              <a:t>A </a:t>
            </a:r>
            <a:r>
              <a:rPr lang="en-IN" dirty="0" smtClean="0"/>
              <a:t>of a particular genotype is known as dominance deviation. So that, 	</a:t>
            </a:r>
            <a:r>
              <a:rPr lang="en-IN" b="1" dirty="0" smtClean="0"/>
              <a:t>G = A + D.</a:t>
            </a:r>
          </a:p>
          <a:p>
            <a:pPr algn="just"/>
            <a:r>
              <a:rPr lang="en-IN" dirty="0" smtClean="0"/>
              <a:t>Since the average effect of genes and the breeding values of genotypes are dependent on gene frequency in the population, the dominance deviation is also dependent on gene frequency.</a:t>
            </a:r>
          </a:p>
          <a:p>
            <a:pPr algn="just"/>
            <a:endParaRPr lang="en-I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019800"/>
          </a:xfrm>
        </p:spPr>
        <p:txBody>
          <a:bodyPr>
            <a:normAutofit/>
          </a:bodyPr>
          <a:lstStyle/>
          <a:p>
            <a:pPr algn="just"/>
            <a:r>
              <a:rPr lang="en-IN" sz="2600" dirty="0" smtClean="0"/>
              <a:t>The </a:t>
            </a:r>
            <a:r>
              <a:rPr lang="en-IN" sz="2600" b="1" dirty="0" smtClean="0"/>
              <a:t>dominance deviation</a:t>
            </a:r>
            <a:r>
              <a:rPr lang="en-IN" sz="2600" dirty="0" smtClean="0"/>
              <a:t> can be expressed in terms of arbitrary assigned genotypic values </a:t>
            </a:r>
            <a:r>
              <a:rPr lang="en-IN" sz="2600" b="1" dirty="0" smtClean="0"/>
              <a:t>a</a:t>
            </a:r>
            <a:r>
              <a:rPr lang="en-IN" sz="2600" dirty="0" smtClean="0"/>
              <a:t> and </a:t>
            </a:r>
            <a:r>
              <a:rPr lang="en-IN" sz="2600" b="1" dirty="0" smtClean="0"/>
              <a:t>d</a:t>
            </a:r>
            <a:r>
              <a:rPr lang="en-IN" sz="2600" dirty="0" smtClean="0"/>
              <a:t> by subtraction of breeding value from the genotypic value.</a:t>
            </a:r>
          </a:p>
          <a:p>
            <a:pPr algn="just"/>
            <a:endParaRPr lang="en-IN" sz="2600" dirty="0" smtClean="0"/>
          </a:p>
          <a:p>
            <a:pPr algn="just"/>
            <a:r>
              <a:rPr lang="en-IN" sz="2600" dirty="0" smtClean="0"/>
              <a:t>Considering a single locus with two alleles A1 and A2 with respective frequency </a:t>
            </a:r>
            <a:r>
              <a:rPr lang="en-IN" sz="2600" b="1" dirty="0" smtClean="0"/>
              <a:t>p</a:t>
            </a:r>
            <a:r>
              <a:rPr lang="en-IN" sz="2600" dirty="0" smtClean="0"/>
              <a:t> and </a:t>
            </a:r>
            <a:r>
              <a:rPr lang="en-IN" sz="2600" b="1" dirty="0" smtClean="0"/>
              <a:t>q,</a:t>
            </a:r>
            <a:r>
              <a:rPr lang="en-IN" sz="2600" dirty="0" smtClean="0"/>
              <a:t> the dominance deviation of three genotypes will be as follows:</a:t>
            </a:r>
          </a:p>
          <a:p>
            <a:pPr algn="just"/>
            <a:endParaRPr lang="en-IN" sz="2600" b="1" dirty="0"/>
          </a:p>
        </p:txBody>
      </p:sp>
      <p:graphicFrame>
        <p:nvGraphicFramePr>
          <p:cNvPr id="4" name="Table 3"/>
          <p:cNvGraphicFramePr>
            <a:graphicFrameLocks noGrp="1"/>
          </p:cNvGraphicFramePr>
          <p:nvPr/>
        </p:nvGraphicFramePr>
        <p:xfrm>
          <a:off x="609601" y="3505200"/>
          <a:ext cx="8305798" cy="2286000"/>
        </p:xfrm>
        <a:graphic>
          <a:graphicData uri="http://schemas.openxmlformats.org/drawingml/2006/table">
            <a:tbl>
              <a:tblPr firstRow="1" bandRow="1">
                <a:tableStyleId>{073A0DAA-6AF3-43AB-8588-CEC1D06C72B9}</a:tableStyleId>
              </a:tblPr>
              <a:tblGrid>
                <a:gridCol w="1447799"/>
                <a:gridCol w="1524000"/>
                <a:gridCol w="1524000"/>
                <a:gridCol w="1676400"/>
                <a:gridCol w="2133599"/>
              </a:tblGrid>
              <a:tr h="857250">
                <a:tc>
                  <a:txBody>
                    <a:bodyPr/>
                    <a:lstStyle/>
                    <a:p>
                      <a:pPr algn="ctr"/>
                      <a:r>
                        <a:rPr lang="en-IN" sz="2400" dirty="0" smtClean="0"/>
                        <a:t>Genotype</a:t>
                      </a:r>
                      <a:endParaRPr lang="en-IN" sz="2400" dirty="0"/>
                    </a:p>
                  </a:txBody>
                  <a:tcPr/>
                </a:tc>
                <a:tc>
                  <a:txBody>
                    <a:bodyPr/>
                    <a:lstStyle/>
                    <a:p>
                      <a:pPr algn="ctr"/>
                      <a:r>
                        <a:rPr lang="en-IN" sz="2400" dirty="0" smtClean="0"/>
                        <a:t>Frequency</a:t>
                      </a:r>
                      <a:endParaRPr lang="en-IN" sz="2400" dirty="0"/>
                    </a:p>
                  </a:txBody>
                  <a:tcPr/>
                </a:tc>
                <a:tc>
                  <a:txBody>
                    <a:bodyPr/>
                    <a:lstStyle/>
                    <a:p>
                      <a:pPr algn="ctr"/>
                      <a:r>
                        <a:rPr lang="en-IN" sz="2400" dirty="0" smtClean="0"/>
                        <a:t>Assigned Value</a:t>
                      </a:r>
                      <a:endParaRPr lang="en-IN" sz="2400" dirty="0"/>
                    </a:p>
                  </a:txBody>
                  <a:tcPr/>
                </a:tc>
                <a:tc>
                  <a:txBody>
                    <a:bodyPr/>
                    <a:lstStyle/>
                    <a:p>
                      <a:pPr algn="ctr"/>
                      <a:r>
                        <a:rPr lang="en-IN" sz="2400" dirty="0" smtClean="0"/>
                        <a:t>Breeding Value</a:t>
                      </a:r>
                      <a:endParaRPr lang="en-IN" sz="2400" dirty="0"/>
                    </a:p>
                  </a:txBody>
                  <a:tcPr/>
                </a:tc>
                <a:tc>
                  <a:txBody>
                    <a:bodyPr/>
                    <a:lstStyle/>
                    <a:p>
                      <a:pPr algn="ctr"/>
                      <a:r>
                        <a:rPr lang="en-IN" sz="2400" dirty="0" smtClean="0"/>
                        <a:t>Dominance Deviation</a:t>
                      </a:r>
                      <a:endParaRPr lang="en-IN" sz="2400" dirty="0"/>
                    </a:p>
                  </a:txBody>
                  <a:tcPr/>
                </a:tc>
              </a:tr>
              <a:tr h="476250">
                <a:tc>
                  <a:txBody>
                    <a:bodyPr/>
                    <a:lstStyle/>
                    <a:p>
                      <a:pPr algn="ctr"/>
                      <a:r>
                        <a:rPr lang="en-IN" sz="2400" b="1" dirty="0" smtClean="0"/>
                        <a:t>A1A1</a:t>
                      </a:r>
                      <a:endParaRPr lang="en-IN" sz="2400" b="1" dirty="0"/>
                    </a:p>
                  </a:txBody>
                  <a:tcPr/>
                </a:tc>
                <a:tc>
                  <a:txBody>
                    <a:bodyPr/>
                    <a:lstStyle/>
                    <a:p>
                      <a:pPr algn="ctr"/>
                      <a:r>
                        <a:rPr lang="en-IN" sz="2400" b="1" dirty="0" smtClean="0"/>
                        <a:t>P2</a:t>
                      </a:r>
                      <a:endParaRPr lang="en-IN" sz="2400" b="1" dirty="0"/>
                    </a:p>
                  </a:txBody>
                  <a:tcPr/>
                </a:tc>
                <a:tc>
                  <a:txBody>
                    <a:bodyPr/>
                    <a:lstStyle/>
                    <a:p>
                      <a:pPr algn="ctr"/>
                      <a:r>
                        <a:rPr lang="en-IN" sz="2400" b="1" dirty="0" smtClean="0"/>
                        <a:t>a</a:t>
                      </a:r>
                      <a:endParaRPr lang="en-IN" sz="2400" b="1" dirty="0"/>
                    </a:p>
                  </a:txBody>
                  <a:tcPr/>
                </a:tc>
                <a:tc>
                  <a:txBody>
                    <a:bodyPr/>
                    <a:lstStyle/>
                    <a:p>
                      <a:pPr algn="ctr"/>
                      <a:r>
                        <a:rPr lang="en-IN" sz="2400" b="1" dirty="0" smtClean="0"/>
                        <a:t>2q</a:t>
                      </a:r>
                      <a:r>
                        <a:rPr lang="el-GR" sz="2400" b="1" dirty="0" smtClean="0"/>
                        <a:t>α</a:t>
                      </a:r>
                      <a:endParaRPr lang="en-IN" sz="2400" b="1" dirty="0"/>
                    </a:p>
                  </a:txBody>
                  <a:tcPr/>
                </a:tc>
                <a:tc>
                  <a:txBody>
                    <a:bodyPr/>
                    <a:lstStyle/>
                    <a:p>
                      <a:pPr algn="ctr"/>
                      <a:r>
                        <a:rPr lang="en-IN" sz="2400" b="1" dirty="0" smtClean="0"/>
                        <a:t>- 2q2d</a:t>
                      </a:r>
                      <a:endParaRPr lang="en-IN" sz="2400" b="1" dirty="0"/>
                    </a:p>
                  </a:txBody>
                  <a:tcPr/>
                </a:tc>
              </a:tr>
              <a:tr h="476250">
                <a:tc>
                  <a:txBody>
                    <a:bodyPr/>
                    <a:lstStyle/>
                    <a:p>
                      <a:pPr algn="ctr"/>
                      <a:r>
                        <a:rPr lang="en-IN" sz="2400" b="1" dirty="0" smtClean="0"/>
                        <a:t>A1A2</a:t>
                      </a:r>
                      <a:endParaRPr lang="en-IN" sz="2400" b="1" dirty="0"/>
                    </a:p>
                  </a:txBody>
                  <a:tcPr/>
                </a:tc>
                <a:tc>
                  <a:txBody>
                    <a:bodyPr/>
                    <a:lstStyle/>
                    <a:p>
                      <a:pPr algn="ctr"/>
                      <a:r>
                        <a:rPr lang="en-IN" sz="2400" b="1" dirty="0" smtClean="0"/>
                        <a:t>2pq</a:t>
                      </a:r>
                      <a:endParaRPr lang="en-IN" sz="2400" b="1" dirty="0"/>
                    </a:p>
                  </a:txBody>
                  <a:tcPr/>
                </a:tc>
                <a:tc>
                  <a:txBody>
                    <a:bodyPr/>
                    <a:lstStyle/>
                    <a:p>
                      <a:pPr algn="ctr"/>
                      <a:r>
                        <a:rPr lang="en-IN" sz="2400" b="1" dirty="0" smtClean="0"/>
                        <a:t>d</a:t>
                      </a:r>
                      <a:endParaRPr lang="en-IN" sz="2400" b="1" dirty="0"/>
                    </a:p>
                  </a:txBody>
                  <a:tcPr/>
                </a:tc>
                <a:tc>
                  <a:txBody>
                    <a:bodyPr/>
                    <a:lstStyle/>
                    <a:p>
                      <a:pPr algn="ctr"/>
                      <a:r>
                        <a:rPr lang="en-IN" sz="2400" b="1" dirty="0" smtClean="0"/>
                        <a:t>(q – p)</a:t>
                      </a:r>
                      <a:r>
                        <a:rPr lang="el-GR" sz="2400" b="1" dirty="0" smtClean="0"/>
                        <a:t>α</a:t>
                      </a:r>
                      <a:endParaRPr lang="en-IN" sz="2400" b="1" dirty="0"/>
                    </a:p>
                  </a:txBody>
                  <a:tcPr/>
                </a:tc>
                <a:tc>
                  <a:txBody>
                    <a:bodyPr/>
                    <a:lstStyle/>
                    <a:p>
                      <a:pPr algn="ctr"/>
                      <a:r>
                        <a:rPr lang="en-IN" sz="2400" b="1" dirty="0" smtClean="0"/>
                        <a:t>2pqd</a:t>
                      </a:r>
                      <a:endParaRPr lang="en-IN" sz="2400" b="1" dirty="0"/>
                    </a:p>
                  </a:txBody>
                  <a:tcPr/>
                </a:tc>
              </a:tr>
              <a:tr h="476250">
                <a:tc>
                  <a:txBody>
                    <a:bodyPr/>
                    <a:lstStyle/>
                    <a:p>
                      <a:pPr algn="ctr"/>
                      <a:r>
                        <a:rPr lang="en-IN" sz="2400" b="1" dirty="0" smtClean="0"/>
                        <a:t>A2A2</a:t>
                      </a:r>
                      <a:endParaRPr lang="en-IN" sz="2400" b="1" dirty="0"/>
                    </a:p>
                  </a:txBody>
                  <a:tcPr/>
                </a:tc>
                <a:tc>
                  <a:txBody>
                    <a:bodyPr/>
                    <a:lstStyle/>
                    <a:p>
                      <a:pPr algn="ctr"/>
                      <a:r>
                        <a:rPr lang="en-IN" sz="2400" b="1" dirty="0" smtClean="0"/>
                        <a:t>q2</a:t>
                      </a:r>
                      <a:endParaRPr lang="en-IN" sz="2400" b="1" dirty="0"/>
                    </a:p>
                  </a:txBody>
                  <a:tcPr/>
                </a:tc>
                <a:tc>
                  <a:txBody>
                    <a:bodyPr/>
                    <a:lstStyle/>
                    <a:p>
                      <a:pPr algn="ctr"/>
                      <a:r>
                        <a:rPr lang="en-IN" sz="2400" b="1" dirty="0" smtClean="0"/>
                        <a:t>- a</a:t>
                      </a:r>
                      <a:endParaRPr lang="en-IN" sz="2400" b="1" dirty="0"/>
                    </a:p>
                  </a:txBody>
                  <a:tcPr/>
                </a:tc>
                <a:tc>
                  <a:txBody>
                    <a:bodyPr/>
                    <a:lstStyle/>
                    <a:p>
                      <a:pPr algn="ctr"/>
                      <a:r>
                        <a:rPr lang="en-IN" sz="2400" b="1" dirty="0" smtClean="0"/>
                        <a:t>- 2p</a:t>
                      </a:r>
                      <a:r>
                        <a:rPr lang="el-GR" sz="2400" b="1" dirty="0" smtClean="0"/>
                        <a:t>α</a:t>
                      </a:r>
                      <a:endParaRPr lang="en-IN" sz="2400" b="1" dirty="0"/>
                    </a:p>
                  </a:txBody>
                  <a:tcPr/>
                </a:tc>
                <a:tc>
                  <a:txBody>
                    <a:bodyPr/>
                    <a:lstStyle/>
                    <a:p>
                      <a:pPr algn="ctr"/>
                      <a:r>
                        <a:rPr lang="en-IN" sz="2400" b="1" dirty="0" smtClean="0"/>
                        <a:t>- 2p2d</a:t>
                      </a:r>
                      <a:endParaRPr lang="en-IN" sz="2400" b="1"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buNone/>
            </a:pPr>
            <a:r>
              <a:rPr lang="en-IN" b="1" dirty="0" smtClean="0">
                <a:solidFill>
                  <a:srgbClr val="FF0000"/>
                </a:solidFill>
              </a:rPr>
              <a:t>Mean Dominance Deviation</a:t>
            </a:r>
          </a:p>
          <a:p>
            <a:pPr algn="just"/>
            <a:r>
              <a:rPr lang="en-IN" sz="3100" dirty="0" smtClean="0"/>
              <a:t>Since dominance deviations are expressed as deviation from the population mean, therefore, the </a:t>
            </a:r>
            <a:r>
              <a:rPr lang="en-IN" sz="3100" b="1" dirty="0" smtClean="0"/>
              <a:t>mean dominance deviation will be equal zero.</a:t>
            </a:r>
          </a:p>
          <a:p>
            <a:pPr algn="just"/>
            <a:r>
              <a:rPr lang="en-IN" sz="3100" dirty="0" smtClean="0"/>
              <a:t>This can be verified by multiplying the dominance deviation with frequency of respective genotype and summing over all the genotypes. </a:t>
            </a:r>
          </a:p>
          <a:p>
            <a:pPr algn="just"/>
            <a:r>
              <a:rPr lang="en-IN" sz="3100" dirty="0" smtClean="0"/>
              <a:t>Thus, the mean dominance deviation is </a:t>
            </a:r>
          </a:p>
          <a:p>
            <a:pPr algn="just">
              <a:buNone/>
            </a:pPr>
            <a:r>
              <a:rPr lang="en-IN" sz="3100" dirty="0" smtClean="0"/>
              <a:t>	- 2p2q2d + 4p2q2d – 2p2q2d = 0</a:t>
            </a:r>
          </a:p>
          <a:p>
            <a:pPr algn="just"/>
            <a:r>
              <a:rPr lang="en-IN" sz="3100" dirty="0" smtClean="0"/>
              <a:t>All the dominance deviations are the function of </a:t>
            </a:r>
            <a:r>
              <a:rPr lang="en-IN" sz="3100" b="1" dirty="0" smtClean="0"/>
              <a:t>d, </a:t>
            </a:r>
            <a:r>
              <a:rPr lang="en-IN" sz="3100" dirty="0" smtClean="0"/>
              <a:t>if </a:t>
            </a:r>
            <a:r>
              <a:rPr lang="en-IN" sz="3100" b="1" dirty="0" smtClean="0"/>
              <a:t>d</a:t>
            </a:r>
            <a:r>
              <a:rPr lang="en-IN" sz="3100" dirty="0" smtClean="0"/>
              <a:t> is </a:t>
            </a:r>
            <a:r>
              <a:rPr lang="en-IN" sz="3100" b="1" dirty="0" smtClean="0"/>
              <a:t>zero </a:t>
            </a:r>
            <a:r>
              <a:rPr lang="en-IN" sz="3100" dirty="0" smtClean="0"/>
              <a:t>then </a:t>
            </a:r>
            <a:r>
              <a:rPr lang="en-IN" sz="3100" b="1" dirty="0" smtClean="0"/>
              <a:t>dominance deviation will also be zero.</a:t>
            </a:r>
          </a:p>
          <a:p>
            <a:pPr algn="just"/>
            <a:r>
              <a:rPr lang="en-IN" sz="3100" dirty="0" smtClean="0"/>
              <a:t>Therefore, </a:t>
            </a:r>
            <a:r>
              <a:rPr lang="en-IN" sz="3100" b="1" dirty="0" smtClean="0"/>
              <a:t>in absence of dominance deviation the breeding values and dominance deviations will be the same.</a:t>
            </a:r>
            <a:endParaRPr lang="en-IN" sz="31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FF0000"/>
                </a:solidFill>
              </a:rPr>
              <a:t>Interaction Deviation</a:t>
            </a:r>
            <a:endParaRPr lang="en-IN" b="1" dirty="0">
              <a:solidFill>
                <a:srgbClr val="FF0000"/>
              </a:solidFill>
            </a:endParaRPr>
          </a:p>
        </p:txBody>
      </p:sp>
      <p:sp>
        <p:nvSpPr>
          <p:cNvPr id="3" name="Content Placeholder 2"/>
          <p:cNvSpPr>
            <a:spLocks noGrp="1"/>
          </p:cNvSpPr>
          <p:nvPr>
            <p:ph idx="1"/>
          </p:nvPr>
        </p:nvSpPr>
        <p:spPr>
          <a:xfrm>
            <a:off x="304800" y="914400"/>
            <a:ext cx="8534400" cy="5638800"/>
          </a:xfrm>
        </p:spPr>
        <p:txBody>
          <a:bodyPr>
            <a:normAutofit fontScale="77500" lnSpcReduction="20000"/>
          </a:bodyPr>
          <a:lstStyle/>
          <a:p>
            <a:pPr algn="just">
              <a:spcAft>
                <a:spcPts val="1200"/>
              </a:spcAft>
            </a:pPr>
            <a:r>
              <a:rPr lang="en-IN" dirty="0" smtClean="0"/>
              <a:t>When a single locus is under consideration, the genotypic value is made up of breeding value and dominance deviation only.</a:t>
            </a:r>
          </a:p>
          <a:p>
            <a:pPr algn="just">
              <a:spcAft>
                <a:spcPts val="1200"/>
              </a:spcAft>
            </a:pPr>
            <a:r>
              <a:rPr lang="en-IN" dirty="0" smtClean="0"/>
              <a:t>When two or more than two loci are involved for the expression of a character, then the genotypic value may contain an additional deviation due to non-additive gene combination.</a:t>
            </a:r>
          </a:p>
          <a:p>
            <a:pPr algn="just">
              <a:spcAft>
                <a:spcPts val="1200"/>
              </a:spcAft>
            </a:pPr>
            <a:r>
              <a:rPr lang="en-IN" dirty="0" smtClean="0"/>
              <a:t>Let GA be the genotypic value of an individual attributable to a locus A and GB attributable to another locus B,  then the aggregate genotypic value of both the loci together </a:t>
            </a:r>
          </a:p>
          <a:p>
            <a:pPr algn="just">
              <a:spcAft>
                <a:spcPts val="1200"/>
              </a:spcAft>
              <a:buNone/>
            </a:pPr>
            <a:r>
              <a:rPr lang="en-IN" dirty="0" smtClean="0"/>
              <a:t>		G = GA + GB + IAB,</a:t>
            </a:r>
          </a:p>
          <a:p>
            <a:pPr algn="just">
              <a:spcAft>
                <a:spcPts val="1200"/>
              </a:spcAft>
            </a:pPr>
            <a:r>
              <a:rPr lang="en-IN" dirty="0" smtClean="0"/>
              <a:t>Where, IAB is the interaction deviation , deviated from additive combination of these genotypic values. This IAB is also known as gene interaction or </a:t>
            </a:r>
            <a:r>
              <a:rPr lang="en-IN" dirty="0" err="1" smtClean="0"/>
              <a:t>epistasis</a:t>
            </a:r>
            <a:r>
              <a:rPr lang="en-IN" dirty="0" smtClean="0"/>
              <a:t>.</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IN" dirty="0" smtClean="0"/>
              <a:t>Therefore, for polygenic traits when several loci interacted together for expression of a trait then, genotypic value can be written as</a:t>
            </a:r>
          </a:p>
          <a:p>
            <a:pPr algn="just">
              <a:buNone/>
            </a:pPr>
            <a:r>
              <a:rPr lang="en-IN" dirty="0" smtClean="0"/>
              <a:t>			</a:t>
            </a:r>
            <a:r>
              <a:rPr lang="en-IN" b="1" i="1" dirty="0" smtClean="0"/>
              <a:t>G = A + D + I</a:t>
            </a:r>
          </a:p>
          <a:p>
            <a:pPr algn="just">
              <a:buNone/>
            </a:pPr>
            <a:r>
              <a:rPr lang="en-IN" dirty="0" smtClean="0"/>
              <a:t>	Where ,</a:t>
            </a:r>
          </a:p>
          <a:p>
            <a:pPr algn="just">
              <a:buNone/>
            </a:pPr>
            <a:r>
              <a:rPr lang="en-IN" dirty="0" smtClean="0"/>
              <a:t>			A = sum of the breeding values 			       attributable to several loci.</a:t>
            </a:r>
          </a:p>
          <a:p>
            <a:pPr algn="just">
              <a:buNone/>
            </a:pPr>
            <a:r>
              <a:rPr lang="en-IN" dirty="0" smtClean="0"/>
              <a:t>			D = Sum of the dominance deviations</a:t>
            </a:r>
          </a:p>
          <a:p>
            <a:pPr algn="just">
              <a:buNone/>
            </a:pPr>
            <a:r>
              <a:rPr lang="en-IN" dirty="0" smtClean="0"/>
              <a:t>			I = Sum of the Interaction deviations</a:t>
            </a:r>
          </a:p>
          <a:p>
            <a:pPr algn="just"/>
            <a:r>
              <a:rPr lang="en-IN" dirty="0" smtClean="0"/>
              <a:t>The </a:t>
            </a:r>
            <a:r>
              <a:rPr lang="en-IN" b="1" dirty="0" smtClean="0"/>
              <a:t>mean interaction deviations</a:t>
            </a:r>
            <a:r>
              <a:rPr lang="en-IN" dirty="0" smtClean="0"/>
              <a:t> of all the loci in a population is equal to </a:t>
            </a:r>
            <a:r>
              <a:rPr lang="en-IN" b="1" dirty="0" smtClean="0"/>
              <a:t>zero. </a:t>
            </a:r>
            <a:endParaRPr lang="en-IN"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normAutofit/>
          </a:bodyPr>
          <a:lstStyle/>
          <a:p>
            <a:pPr>
              <a:buNone/>
            </a:pPr>
            <a:endParaRPr lang="en-IN" sz="6000" dirty="0" smtClean="0"/>
          </a:p>
          <a:p>
            <a:pPr>
              <a:buNone/>
            </a:pPr>
            <a:r>
              <a:rPr lang="en-IN" sz="6000" dirty="0" smtClean="0"/>
              <a:t>	</a:t>
            </a:r>
            <a:r>
              <a:rPr lang="en-IN" sz="6000" dirty="0" smtClean="0"/>
              <a:t>		</a:t>
            </a:r>
            <a:r>
              <a:rPr lang="en-IN" sz="11500" dirty="0" smtClean="0">
                <a:solidFill>
                  <a:srgbClr val="0070C0"/>
                </a:solidFill>
              </a:rPr>
              <a:t>Thank You</a:t>
            </a:r>
            <a:endParaRPr lang="en-IN" sz="115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FF0000"/>
                </a:solidFill>
                <a:latin typeface="Times New Roman" panose="02020603050405020304" pitchFamily="18" charset="0"/>
                <a:cs typeface="Times New Roman" panose="02020603050405020304" pitchFamily="18" charset="0"/>
              </a:rPr>
              <a:t>Average effect of Gene</a:t>
            </a:r>
            <a:endParaRPr lang="en-IN" dirty="0"/>
          </a:p>
        </p:txBody>
      </p:sp>
      <p:sp>
        <p:nvSpPr>
          <p:cNvPr id="3" name="Content Placeholder 2"/>
          <p:cNvSpPr>
            <a:spLocks noGrp="1"/>
          </p:cNvSpPr>
          <p:nvPr>
            <p:ph idx="1"/>
          </p:nvPr>
        </p:nvSpPr>
        <p:spPr>
          <a:xfrm>
            <a:off x="228600" y="990600"/>
            <a:ext cx="8763000" cy="5135563"/>
          </a:xfrm>
        </p:spPr>
        <p:txBody>
          <a:bodyPr>
            <a:normAutofit fontScale="92500" lnSpcReduction="10000"/>
          </a:bodyPr>
          <a:lstStyle/>
          <a:p>
            <a:pPr algn="just">
              <a:spcAft>
                <a:spcPts val="600"/>
              </a:spcAft>
            </a:pPr>
            <a:r>
              <a:rPr lang="en-IN" sz="2600" dirty="0" smtClean="0"/>
              <a:t>The average effect of a gene will enable us to determine the breeding value of an individual.</a:t>
            </a:r>
            <a:endParaRPr lang="en-IN" sz="2600" b="1" dirty="0" smtClean="0"/>
          </a:p>
          <a:p>
            <a:pPr algn="just">
              <a:spcAft>
                <a:spcPts val="600"/>
              </a:spcAft>
            </a:pPr>
            <a:r>
              <a:rPr lang="en-IN" sz="2600" dirty="0" smtClean="0"/>
              <a:t> B</a:t>
            </a:r>
            <a:r>
              <a:rPr lang="en-IN" sz="2600" b="1" dirty="0" smtClean="0"/>
              <a:t>reeding value </a:t>
            </a:r>
            <a:r>
              <a:rPr lang="en-IN" sz="2600" dirty="0" smtClean="0"/>
              <a:t>is  the value associated with the genes carried by an individual and transmitted to the offspring.</a:t>
            </a:r>
          </a:p>
          <a:p>
            <a:pPr algn="just">
              <a:spcAft>
                <a:spcPts val="600"/>
              </a:spcAft>
            </a:pPr>
            <a:r>
              <a:rPr lang="en-IN" sz="2600" b="1" dirty="0" smtClean="0"/>
              <a:t>The average effect of a gene </a:t>
            </a:r>
            <a:r>
              <a:rPr lang="en-US" sz="2600" dirty="0" smtClean="0">
                <a:cs typeface="Times New Roman" panose="02020603050405020304" pitchFamily="18" charset="0"/>
              </a:rPr>
              <a:t>is the mean deviation from the population mean of individuals which have received that gene from one parent and the gene received from other parent having  come at random from the population.</a:t>
            </a:r>
          </a:p>
          <a:p>
            <a:pPr algn="just">
              <a:spcAft>
                <a:spcPts val="600"/>
              </a:spcAft>
            </a:pPr>
            <a:r>
              <a:rPr lang="en-IN" sz="2600" dirty="0" smtClean="0"/>
              <a:t>Let a number of gametes all carrying A1 gene united at random with gametes carrying either A1 or A2 gene from a random breeding population, then the mean deviation of the genotypes so produced from the population mean will be referred as the average effect of  the gene A1.</a:t>
            </a:r>
          </a:p>
          <a:p>
            <a:pPr algn="just">
              <a:spcAft>
                <a:spcPts val="600"/>
              </a:spcAft>
              <a:buNone/>
            </a:pPr>
            <a:endParaRPr lang="en-IN" sz="2800" b="1" dirty="0" smtClean="0"/>
          </a:p>
          <a:p>
            <a:pPr algn="just">
              <a:spcAft>
                <a:spcPts val="600"/>
              </a:spcAft>
              <a:buNone/>
            </a:pPr>
            <a:endParaRPr lang="en-IN" sz="2800" b="1" dirty="0" smtClean="0"/>
          </a:p>
          <a:p>
            <a:pPr algn="just">
              <a:spcAft>
                <a:spcPts val="600"/>
              </a:spcAft>
            </a:pPr>
            <a:endParaRPr lang="en-IN" sz="2800" b="1" dirty="0" smtClean="0"/>
          </a:p>
          <a:p>
            <a:pPr algn="just">
              <a:spcAft>
                <a:spcPts val="600"/>
              </a:spcAft>
            </a:pPr>
            <a:endParaRPr lang="en-IN" sz="2800" b="1" dirty="0" smtClean="0"/>
          </a:p>
          <a:p>
            <a:pPr algn="just">
              <a:spcAft>
                <a:spcPts val="600"/>
              </a:spcAft>
            </a:pPr>
            <a:endParaRPr lang="en-IN" sz="2800" dirty="0" smtClean="0"/>
          </a:p>
          <a:p>
            <a:pPr algn="just">
              <a:spcAft>
                <a:spcPts val="600"/>
              </a:spcAft>
            </a:pPr>
            <a:endParaRPr lang="en-IN"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IN" dirty="0" smtClean="0">
                <a:solidFill>
                  <a:srgbClr val="002060"/>
                </a:solidFill>
              </a:rPr>
              <a:t>Estimation of average effect of a gene</a:t>
            </a:r>
          </a:p>
          <a:p>
            <a:pPr>
              <a:buNone/>
            </a:pPr>
            <a:endParaRPr lang="en-IN" dirty="0" smtClean="0">
              <a:solidFill>
                <a:srgbClr val="002060"/>
              </a:solidFill>
            </a:endParaRPr>
          </a:p>
          <a:p>
            <a:pPr algn="just">
              <a:spcAft>
                <a:spcPts val="600"/>
              </a:spcAft>
            </a:pPr>
            <a:r>
              <a:rPr lang="en-IN" sz="2800" dirty="0" smtClean="0"/>
              <a:t>Let us see how the average effect of a gene is related to the genotypic values </a:t>
            </a:r>
            <a:r>
              <a:rPr lang="en-IN" sz="2800" b="1" dirty="0" smtClean="0"/>
              <a:t>a</a:t>
            </a:r>
            <a:r>
              <a:rPr lang="en-IN" sz="2800" dirty="0" smtClean="0"/>
              <a:t> and </a:t>
            </a:r>
            <a:r>
              <a:rPr lang="en-IN" sz="2800" b="1" dirty="0" smtClean="0"/>
              <a:t>d, </a:t>
            </a:r>
            <a:r>
              <a:rPr lang="en-IN" sz="2800" dirty="0" smtClean="0"/>
              <a:t>in terms of which the population mean was expressed.</a:t>
            </a:r>
          </a:p>
          <a:p>
            <a:pPr algn="just">
              <a:spcAft>
                <a:spcPts val="600"/>
              </a:spcAft>
            </a:pPr>
            <a:endParaRPr lang="en-IN" sz="2800" dirty="0" smtClean="0"/>
          </a:p>
          <a:p>
            <a:pPr algn="just">
              <a:spcAft>
                <a:spcPts val="600"/>
              </a:spcAft>
            </a:pPr>
            <a:r>
              <a:rPr lang="en-IN" sz="2800" dirty="0" smtClean="0"/>
              <a:t>Let us consider a locus with two alleles A1 &amp; A2 with their respective frequencies as  </a:t>
            </a:r>
            <a:r>
              <a:rPr lang="en-IN" sz="2800" b="1" i="1" dirty="0" smtClean="0"/>
              <a:t>p</a:t>
            </a:r>
            <a:r>
              <a:rPr lang="en-IN" sz="2800" dirty="0" smtClean="0"/>
              <a:t> and </a:t>
            </a:r>
            <a:r>
              <a:rPr lang="en-IN" sz="2800" b="1" i="1" dirty="0" smtClean="0"/>
              <a:t>q.</a:t>
            </a:r>
          </a:p>
          <a:p>
            <a:pPr algn="just">
              <a:spcAft>
                <a:spcPts val="600"/>
              </a:spcAft>
            </a:pPr>
            <a:endParaRPr lang="en-IN" sz="2800" dirty="0" smtClean="0"/>
          </a:p>
          <a:p>
            <a:pPr algn="just">
              <a:spcAft>
                <a:spcPts val="600"/>
              </a:spcAft>
            </a:pPr>
            <a:r>
              <a:rPr lang="en-IN" sz="2800" dirty="0" smtClean="0"/>
              <a:t>Let us consider the average effect of A1 gene is </a:t>
            </a:r>
            <a:r>
              <a:rPr lang="el-GR" sz="2800" b="1" dirty="0" smtClean="0"/>
              <a:t>α</a:t>
            </a:r>
            <a:r>
              <a:rPr lang="en-IN" sz="2800" b="1" dirty="0" smtClean="0"/>
              <a:t>1</a:t>
            </a:r>
            <a:r>
              <a:rPr lang="en-IN" sz="2800" dirty="0" smtClean="0"/>
              <a:t> and to that of A2 is </a:t>
            </a:r>
            <a:r>
              <a:rPr lang="el-GR" sz="2800" b="1" dirty="0" smtClean="0"/>
              <a:t>α</a:t>
            </a:r>
            <a:r>
              <a:rPr lang="en-IN" sz="2800" b="1" dirty="0" smtClean="0"/>
              <a:t>2</a:t>
            </a:r>
            <a:r>
              <a:rPr lang="en-IN" sz="2800" dirty="0" smtClean="0"/>
              <a:t>.</a:t>
            </a:r>
          </a:p>
          <a:p>
            <a:pPr algn="just">
              <a:spcAft>
                <a:spcPts val="600"/>
              </a:spcAft>
            </a:pPr>
            <a:endParaRPr lang="en-IN" sz="2800" dirty="0" smtClean="0"/>
          </a:p>
          <a:p>
            <a:pPr algn="just"/>
            <a:endParaRPr lang="en-IN" sz="2800" dirty="0" smtClean="0"/>
          </a:p>
          <a:p>
            <a:endParaRPr lang="en-IN"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105548"/>
          </a:xfrm>
        </p:spPr>
        <p:txBody>
          <a:bodyPr>
            <a:normAutofit fontScale="92500" lnSpcReduction="20000"/>
          </a:bodyPr>
          <a:lstStyle/>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u="sng" dirty="0" smtClean="0">
                <a:latin typeface="Times New Roman" panose="02020603050405020304" pitchFamily="18" charset="0"/>
                <a:cs typeface="Times New Roman" panose="02020603050405020304" pitchFamily="18" charset="0"/>
              </a:rPr>
              <a:t>Gene		Frequency		Average effect</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p		            </a:t>
            </a:r>
            <a:r>
              <a:rPr lang="el-GR" dirty="0" smtClean="0">
                <a:latin typeface="Times New Roman" panose="02020603050405020304" pitchFamily="18" charset="0"/>
                <a:cs typeface="Times New Roman" panose="02020603050405020304" pitchFamily="18" charset="0"/>
              </a:rPr>
              <a:t>α</a:t>
            </a:r>
            <a:r>
              <a:rPr lang="en-US" baseline="-25000" dirty="0" smtClean="0">
                <a:latin typeface="Times New Roman" panose="02020603050405020304" pitchFamily="18" charset="0"/>
                <a:cs typeface="Times New Roman" panose="02020603050405020304" pitchFamily="18" charset="0"/>
              </a:rPr>
              <a:t>1</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a:t>
            </a:r>
            <a:r>
              <a:rPr lang="el-GR" dirty="0" smtClean="0">
                <a:latin typeface="Times New Roman" panose="02020603050405020304" pitchFamily="18" charset="0"/>
                <a:cs typeface="Times New Roman" panose="02020603050405020304" pitchFamily="18" charset="0"/>
              </a:rPr>
              <a:t>α</a:t>
            </a:r>
            <a:r>
              <a:rPr lang="en-US" baseline="-25000" dirty="0" smtClean="0">
                <a:latin typeface="Times New Roman" panose="02020603050405020304" pitchFamily="18" charset="0"/>
                <a:cs typeface="Times New Roman" panose="02020603050405020304" pitchFamily="18" charset="0"/>
              </a:rPr>
              <a:t>2</a:t>
            </a:r>
          </a:p>
          <a:p>
            <a:pPr marL="0" indent="0" algn="just">
              <a:buNone/>
            </a:pPr>
            <a:r>
              <a:rPr lang="en-US" baseline="-25000" dirty="0" smtClean="0">
                <a:latin typeface="Times New Roman" panose="02020603050405020304" pitchFamily="18" charset="0"/>
                <a:cs typeface="Times New Roman" panose="02020603050405020304" pitchFamily="18" charset="0"/>
              </a:rPr>
              <a:t>_______________________________________________________</a:t>
            </a:r>
          </a:p>
          <a:p>
            <a:pPr marL="0" indent="0" algn="just">
              <a:buNone/>
            </a:pPr>
            <a:r>
              <a:rPr lang="en-US" baseline="-25000" dirty="0" smtClean="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 A1A1</a:t>
            </a:r>
          </a:p>
          <a:p>
            <a:pPr marL="0" indent="0" algn="just">
              <a:buNone/>
            </a:pP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 Gene</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 A1A2</a:t>
            </a:r>
          </a:p>
          <a:p>
            <a:pPr marL="0" indent="0" algn="just">
              <a:buNone/>
            </a:pPr>
            <a:r>
              <a:rPr lang="en-US" b="1" u="sng" dirty="0" smtClean="0">
                <a:latin typeface="Times New Roman" panose="02020603050405020304" pitchFamily="18" charset="0"/>
                <a:cs typeface="Times New Roman" panose="02020603050405020304" pitchFamily="18" charset="0"/>
              </a:rPr>
              <a:t>Genotype		Frequency	Genotypic  Value</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p		   a		 </a:t>
            </a:r>
            <a:r>
              <a:rPr lang="en-US" dirty="0" err="1" smtClean="0">
                <a:latin typeface="Times New Roman" panose="02020603050405020304" pitchFamily="18" charset="0"/>
                <a:cs typeface="Times New Roman" panose="02020603050405020304" pitchFamily="18" charset="0"/>
              </a:rPr>
              <a:t>ap</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d		 </a:t>
            </a:r>
            <a:r>
              <a:rPr lang="en-US" dirty="0" err="1" smtClean="0">
                <a:latin typeface="Times New Roman" panose="02020603050405020304" pitchFamily="18" charset="0"/>
                <a:cs typeface="Times New Roman" panose="02020603050405020304" pitchFamily="18" charset="0"/>
              </a:rPr>
              <a:t>qd</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_________________________________________</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1752600" y="3352800"/>
            <a:ext cx="990600" cy="2952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28800" y="3733800"/>
            <a:ext cx="10668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a:bodyPr>
          <a:lstStyle/>
          <a:p>
            <a:pPr algn="just">
              <a:lnSpc>
                <a:spcPct val="120000"/>
              </a:lnSpc>
              <a:spcAft>
                <a:spcPts val="600"/>
              </a:spcAft>
            </a:pPr>
            <a:r>
              <a:rPr lang="en-IN" sz="2600" dirty="0" smtClean="0"/>
              <a:t>Let the gametes carrying A1 gene united at random with the gametes carrying either A1 or A2 gene taken from a random mating population, then the frequencies of A1A1 and A1A2 genotypes will be </a:t>
            </a:r>
            <a:r>
              <a:rPr lang="en-IN" sz="2600" b="1" dirty="0" smtClean="0"/>
              <a:t>p</a:t>
            </a:r>
            <a:r>
              <a:rPr lang="en-IN" sz="2600" dirty="0" smtClean="0"/>
              <a:t> and </a:t>
            </a:r>
            <a:r>
              <a:rPr lang="en-IN" sz="2600" b="1" dirty="0" smtClean="0"/>
              <a:t>q</a:t>
            </a:r>
            <a:r>
              <a:rPr lang="en-IN" sz="2600" dirty="0" smtClean="0"/>
              <a:t> respectively, since the frequencies of A1 and A2 genes in the whole </a:t>
            </a:r>
            <a:r>
              <a:rPr lang="en-IN" sz="2600" dirty="0" err="1" smtClean="0"/>
              <a:t>gametic</a:t>
            </a:r>
            <a:r>
              <a:rPr lang="en-IN" sz="2600" dirty="0" smtClean="0"/>
              <a:t> population are </a:t>
            </a:r>
            <a:r>
              <a:rPr lang="en-IN" sz="2600" b="1" dirty="0" smtClean="0"/>
              <a:t>p</a:t>
            </a:r>
            <a:r>
              <a:rPr lang="en-IN" sz="2600" dirty="0" smtClean="0"/>
              <a:t> and </a:t>
            </a:r>
            <a:r>
              <a:rPr lang="en-IN" sz="2600" b="1" dirty="0" smtClean="0"/>
              <a:t>q</a:t>
            </a:r>
            <a:r>
              <a:rPr lang="en-IN" sz="2600" dirty="0" smtClean="0"/>
              <a:t> respectively.</a:t>
            </a:r>
          </a:p>
          <a:p>
            <a:pPr algn="just">
              <a:lnSpc>
                <a:spcPct val="120000"/>
              </a:lnSpc>
              <a:spcAft>
                <a:spcPts val="600"/>
              </a:spcAft>
            </a:pPr>
            <a:endParaRPr lang="en-IN" sz="2600" dirty="0" smtClean="0"/>
          </a:p>
          <a:p>
            <a:pPr algn="just">
              <a:lnSpc>
                <a:spcPct val="120000"/>
              </a:lnSpc>
              <a:spcAft>
                <a:spcPts val="600"/>
              </a:spcAft>
            </a:pPr>
            <a:r>
              <a:rPr lang="en-IN" sz="2600" dirty="0" smtClean="0"/>
              <a:t>The assigned genotypic value of A1A1 is +</a:t>
            </a:r>
            <a:r>
              <a:rPr lang="en-IN" sz="2600" b="1" dirty="0" smtClean="0"/>
              <a:t>a</a:t>
            </a:r>
            <a:r>
              <a:rPr lang="en-IN" sz="2600" dirty="0" smtClean="0"/>
              <a:t> and to that of A1A2 is </a:t>
            </a:r>
            <a:r>
              <a:rPr lang="en-IN" sz="2600" b="1" i="1" dirty="0" smtClean="0"/>
              <a:t>d. </a:t>
            </a:r>
            <a:r>
              <a:rPr lang="en-IN" sz="2600" dirty="0" smtClean="0"/>
              <a:t>Thus the  genotypic value of A1A1 and A1A2 is</a:t>
            </a:r>
            <a:r>
              <a:rPr lang="en-IN" sz="2600" b="1" dirty="0" smtClean="0"/>
              <a:t> </a:t>
            </a:r>
            <a:r>
              <a:rPr lang="en-IN" sz="2600" b="1" dirty="0" err="1" smtClean="0"/>
              <a:t>ap</a:t>
            </a:r>
            <a:r>
              <a:rPr lang="en-IN" sz="2600" dirty="0" smtClean="0"/>
              <a:t> and </a:t>
            </a:r>
            <a:r>
              <a:rPr lang="en-IN" sz="2600" b="1" dirty="0" err="1" smtClean="0"/>
              <a:t>qd</a:t>
            </a:r>
            <a:r>
              <a:rPr lang="en-IN" sz="2600" dirty="0" smtClean="0"/>
              <a:t> respectively. Thus, the mean genotypic value of A1A1 and A1A2 genotypes is  (</a:t>
            </a:r>
            <a:r>
              <a:rPr lang="en-IN" sz="2600" dirty="0" err="1" smtClean="0"/>
              <a:t>ap</a:t>
            </a:r>
            <a:r>
              <a:rPr lang="en-IN" sz="2600" dirty="0" smtClean="0"/>
              <a:t> + </a:t>
            </a:r>
            <a:r>
              <a:rPr lang="en-IN" sz="2600" dirty="0" err="1" smtClean="0"/>
              <a:t>qd</a:t>
            </a:r>
            <a:r>
              <a:rPr lang="en-IN" sz="2600" dirty="0" smtClean="0"/>
              <a:t>)/ (p + q).</a:t>
            </a:r>
            <a:r>
              <a:rPr lang="en-IN" sz="2600" i="1" dirty="0" smtClean="0"/>
              <a:t> </a:t>
            </a:r>
            <a:r>
              <a:rPr lang="en-IN" sz="2600" dirty="0" smtClean="0"/>
              <a:t>= </a:t>
            </a:r>
            <a:r>
              <a:rPr lang="en-IN" sz="2600" b="1" dirty="0" err="1" smtClean="0"/>
              <a:t>ap</a:t>
            </a:r>
            <a:r>
              <a:rPr lang="en-IN" sz="2600" b="1" dirty="0" smtClean="0"/>
              <a:t> + </a:t>
            </a:r>
            <a:r>
              <a:rPr lang="en-IN" sz="2600" b="1" dirty="0" err="1" smtClean="0"/>
              <a:t>qd</a:t>
            </a:r>
            <a:r>
              <a:rPr lang="en-IN" sz="2600" b="1" dirty="0" smtClean="0"/>
              <a:t>.</a:t>
            </a:r>
          </a:p>
          <a:p>
            <a:pPr algn="just">
              <a:lnSpc>
                <a:spcPct val="120000"/>
              </a:lnSpc>
              <a:spcAft>
                <a:spcPts val="600"/>
              </a:spcAft>
            </a:pPr>
            <a:endParaRPr lang="en-IN" sz="26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7500" lnSpcReduction="20000"/>
          </a:bodyPr>
          <a:lstStyle/>
          <a:p>
            <a:pPr algn="just">
              <a:lnSpc>
                <a:spcPct val="120000"/>
              </a:lnSpc>
              <a:spcAft>
                <a:spcPts val="600"/>
              </a:spcAft>
            </a:pPr>
            <a:r>
              <a:rPr lang="en-IN" dirty="0" smtClean="0"/>
              <a:t>The difference between the mean of these two genotypes so produced from the population mean is the average effect of the gene A1.</a:t>
            </a:r>
          </a:p>
          <a:p>
            <a:pPr algn="just">
              <a:lnSpc>
                <a:spcPct val="120000"/>
              </a:lnSpc>
              <a:spcAft>
                <a:spcPts val="600"/>
              </a:spcAft>
            </a:pPr>
            <a:endParaRPr lang="en-IN" dirty="0" smtClean="0"/>
          </a:p>
          <a:p>
            <a:pPr algn="just">
              <a:lnSpc>
                <a:spcPct val="120000"/>
              </a:lnSpc>
              <a:spcAft>
                <a:spcPts val="600"/>
              </a:spcAft>
            </a:pPr>
            <a:r>
              <a:rPr lang="en-IN" dirty="0" smtClean="0"/>
              <a:t>Thus, the </a:t>
            </a:r>
            <a:r>
              <a:rPr lang="en-IN" b="1" dirty="0" smtClean="0"/>
              <a:t>average effect of the gene A1</a:t>
            </a:r>
            <a:r>
              <a:rPr lang="en-IN" dirty="0" smtClean="0"/>
              <a:t> is,</a:t>
            </a:r>
          </a:p>
          <a:p>
            <a:pPr algn="just">
              <a:lnSpc>
                <a:spcPct val="110000"/>
              </a:lnSpc>
              <a:spcAft>
                <a:spcPts val="600"/>
              </a:spcAft>
              <a:buNone/>
            </a:pPr>
            <a:r>
              <a:rPr lang="en-IN" dirty="0" smtClean="0"/>
              <a:t>	</a:t>
            </a:r>
            <a:r>
              <a:rPr lang="el-GR" b="1" dirty="0" smtClean="0"/>
              <a:t>α</a:t>
            </a:r>
            <a:r>
              <a:rPr lang="en-IN" b="1" dirty="0" smtClean="0"/>
              <a:t>1</a:t>
            </a:r>
            <a:r>
              <a:rPr lang="en-IN" dirty="0" smtClean="0"/>
              <a:t> = (</a:t>
            </a:r>
            <a:r>
              <a:rPr lang="en-IN" dirty="0" err="1" smtClean="0"/>
              <a:t>ap</a:t>
            </a:r>
            <a:r>
              <a:rPr lang="en-IN" dirty="0" smtClean="0"/>
              <a:t> + </a:t>
            </a:r>
            <a:r>
              <a:rPr lang="en-IN" dirty="0" err="1" smtClean="0"/>
              <a:t>qd</a:t>
            </a:r>
            <a:r>
              <a:rPr lang="en-IN" dirty="0" smtClean="0"/>
              <a:t>) – [a(p – q) + 2pqd]</a:t>
            </a:r>
          </a:p>
          <a:p>
            <a:pPr algn="just">
              <a:lnSpc>
                <a:spcPct val="110000"/>
              </a:lnSpc>
              <a:spcAft>
                <a:spcPts val="600"/>
              </a:spcAft>
              <a:buNone/>
            </a:pPr>
            <a:r>
              <a:rPr lang="en-IN" dirty="0" smtClean="0"/>
              <a:t>		= </a:t>
            </a:r>
            <a:r>
              <a:rPr lang="en-IN" dirty="0" err="1" smtClean="0"/>
              <a:t>ap</a:t>
            </a:r>
            <a:r>
              <a:rPr lang="en-IN" dirty="0" smtClean="0"/>
              <a:t> + </a:t>
            </a:r>
            <a:r>
              <a:rPr lang="en-IN" dirty="0" err="1" smtClean="0"/>
              <a:t>qd</a:t>
            </a:r>
            <a:r>
              <a:rPr lang="en-IN" dirty="0" smtClean="0"/>
              <a:t> –</a:t>
            </a:r>
            <a:r>
              <a:rPr lang="en-IN" dirty="0" err="1" smtClean="0"/>
              <a:t>ap</a:t>
            </a:r>
            <a:r>
              <a:rPr lang="en-IN" dirty="0" smtClean="0"/>
              <a:t> + </a:t>
            </a:r>
            <a:r>
              <a:rPr lang="en-IN" dirty="0" err="1" smtClean="0"/>
              <a:t>aq</a:t>
            </a:r>
            <a:r>
              <a:rPr lang="en-IN" dirty="0" smtClean="0"/>
              <a:t> -2pqd</a:t>
            </a:r>
          </a:p>
          <a:p>
            <a:pPr algn="just">
              <a:lnSpc>
                <a:spcPct val="110000"/>
              </a:lnSpc>
              <a:spcAft>
                <a:spcPts val="600"/>
              </a:spcAft>
              <a:buNone/>
            </a:pPr>
            <a:r>
              <a:rPr lang="en-IN" dirty="0" smtClean="0"/>
              <a:t>		= </a:t>
            </a:r>
            <a:r>
              <a:rPr lang="en-IN" dirty="0" err="1" smtClean="0"/>
              <a:t>aq</a:t>
            </a:r>
            <a:r>
              <a:rPr lang="en-IN" dirty="0" smtClean="0"/>
              <a:t> + </a:t>
            </a:r>
            <a:r>
              <a:rPr lang="en-IN" dirty="0" err="1" smtClean="0"/>
              <a:t>qd</a:t>
            </a:r>
            <a:r>
              <a:rPr lang="en-IN" dirty="0" smtClean="0"/>
              <a:t> – 2pqd</a:t>
            </a:r>
          </a:p>
          <a:p>
            <a:pPr algn="just">
              <a:lnSpc>
                <a:spcPct val="110000"/>
              </a:lnSpc>
              <a:spcAft>
                <a:spcPts val="600"/>
              </a:spcAft>
              <a:buNone/>
            </a:pPr>
            <a:r>
              <a:rPr lang="en-IN" dirty="0" smtClean="0"/>
              <a:t>		= q[a + d - 2pd ]</a:t>
            </a:r>
          </a:p>
          <a:p>
            <a:pPr algn="just">
              <a:lnSpc>
                <a:spcPct val="110000"/>
              </a:lnSpc>
              <a:spcAft>
                <a:spcPts val="600"/>
              </a:spcAft>
              <a:buNone/>
            </a:pPr>
            <a:r>
              <a:rPr lang="en-IN" i="1" dirty="0" smtClean="0"/>
              <a:t>		</a:t>
            </a:r>
            <a:r>
              <a:rPr lang="en-IN" dirty="0" smtClean="0"/>
              <a:t>= q[a + d(1 – 2p)]</a:t>
            </a:r>
          </a:p>
          <a:p>
            <a:pPr algn="just">
              <a:lnSpc>
                <a:spcPct val="110000"/>
              </a:lnSpc>
              <a:spcAft>
                <a:spcPts val="600"/>
              </a:spcAft>
              <a:buNone/>
            </a:pPr>
            <a:r>
              <a:rPr lang="en-IN" i="1" dirty="0" smtClean="0"/>
              <a:t>		</a:t>
            </a:r>
            <a:r>
              <a:rPr lang="en-IN" dirty="0" smtClean="0"/>
              <a:t>= q[a + d (p + q – 2p)]</a:t>
            </a:r>
          </a:p>
          <a:p>
            <a:pPr algn="just">
              <a:lnSpc>
                <a:spcPct val="110000"/>
              </a:lnSpc>
              <a:spcAft>
                <a:spcPts val="600"/>
              </a:spcAft>
              <a:buNone/>
            </a:pPr>
            <a:r>
              <a:rPr lang="en-IN" i="1" dirty="0" smtClean="0"/>
              <a:t>		</a:t>
            </a:r>
            <a:r>
              <a:rPr lang="en-IN" dirty="0" smtClean="0"/>
              <a:t>= </a:t>
            </a:r>
            <a:r>
              <a:rPr lang="en-IN" b="1" dirty="0" smtClean="0"/>
              <a:t>q[a + d(q – p)]</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20000"/>
          </a:bodyPr>
          <a:lstStyle/>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u="sng" dirty="0" smtClean="0">
                <a:latin typeface="Times New Roman" panose="02020603050405020304" pitchFamily="18" charset="0"/>
                <a:cs typeface="Times New Roman" panose="02020603050405020304" pitchFamily="18" charset="0"/>
              </a:rPr>
              <a:t>Gene		Frequency		Average effect</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p		            </a:t>
            </a:r>
            <a:r>
              <a:rPr lang="el-GR" dirty="0" smtClean="0">
                <a:latin typeface="Times New Roman" panose="02020603050405020304" pitchFamily="18" charset="0"/>
                <a:cs typeface="Times New Roman" panose="02020603050405020304" pitchFamily="18" charset="0"/>
              </a:rPr>
              <a:t>α</a:t>
            </a:r>
            <a:r>
              <a:rPr lang="en-US" baseline="-25000" dirty="0" smtClean="0">
                <a:latin typeface="Times New Roman" panose="02020603050405020304" pitchFamily="18" charset="0"/>
                <a:cs typeface="Times New Roman" panose="02020603050405020304" pitchFamily="18" charset="0"/>
              </a:rPr>
              <a:t>1</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a:t>
            </a:r>
            <a:r>
              <a:rPr lang="el-GR" dirty="0" smtClean="0">
                <a:latin typeface="Times New Roman" panose="02020603050405020304" pitchFamily="18" charset="0"/>
                <a:cs typeface="Times New Roman" panose="02020603050405020304" pitchFamily="18" charset="0"/>
              </a:rPr>
              <a:t>α</a:t>
            </a:r>
            <a:r>
              <a:rPr lang="en-US" baseline="-25000" dirty="0" smtClean="0">
                <a:latin typeface="Times New Roman" panose="02020603050405020304" pitchFamily="18" charset="0"/>
                <a:cs typeface="Times New Roman" panose="02020603050405020304" pitchFamily="18" charset="0"/>
              </a:rPr>
              <a:t>2</a:t>
            </a:r>
          </a:p>
          <a:p>
            <a:pPr marL="0" indent="0" algn="just">
              <a:buNone/>
            </a:pPr>
            <a:r>
              <a:rPr lang="en-US" baseline="-25000" dirty="0" smtClean="0">
                <a:latin typeface="Times New Roman" panose="02020603050405020304" pitchFamily="18" charset="0"/>
                <a:cs typeface="Times New Roman" panose="02020603050405020304" pitchFamily="18" charset="0"/>
              </a:rPr>
              <a:t>_______________________________________________________</a:t>
            </a:r>
          </a:p>
          <a:p>
            <a:pPr marL="0" indent="0" algn="just">
              <a:buNone/>
            </a:pPr>
            <a:r>
              <a:rPr lang="en-US" baseline="-25000" dirty="0" smtClean="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 A1A2</a:t>
            </a:r>
          </a:p>
          <a:p>
            <a:pPr marL="0" indent="0" algn="just">
              <a:buNone/>
            </a:pP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 Gene</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 A2A2</a:t>
            </a:r>
          </a:p>
          <a:p>
            <a:pPr marL="0" indent="0" algn="just">
              <a:buNone/>
            </a:pPr>
            <a:r>
              <a:rPr lang="en-US" sz="2600" b="1" u="sng" dirty="0" smtClean="0">
                <a:latin typeface="Times New Roman" panose="02020603050405020304" pitchFamily="18" charset="0"/>
                <a:cs typeface="Times New Roman" panose="02020603050405020304" pitchFamily="18" charset="0"/>
              </a:rPr>
              <a:t>Genotype</a:t>
            </a:r>
            <a:r>
              <a:rPr lang="en-US" sz="2800" b="1" u="sng" dirty="0" smtClean="0">
                <a:latin typeface="Times New Roman" panose="02020603050405020304" pitchFamily="18" charset="0"/>
                <a:cs typeface="Times New Roman" panose="02020603050405020304" pitchFamily="18" charset="0"/>
              </a:rPr>
              <a:t>      </a:t>
            </a:r>
            <a:r>
              <a:rPr lang="en-US" sz="2600" b="1" u="sng" dirty="0" smtClean="0">
                <a:latin typeface="Times New Roman" panose="02020603050405020304" pitchFamily="18" charset="0"/>
                <a:cs typeface="Times New Roman" panose="02020603050405020304" pitchFamily="18" charset="0"/>
              </a:rPr>
              <a:t>Frequency   Assigned Value 		 GV</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 p		     d			 pd</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 a			- </a:t>
            </a:r>
            <a:r>
              <a:rPr lang="en-US" dirty="0" err="1" smtClean="0">
                <a:latin typeface="Times New Roman" panose="02020603050405020304" pitchFamily="18" charset="0"/>
                <a:cs typeface="Times New Roman" panose="02020603050405020304" pitchFamily="18" charset="0"/>
              </a:rPr>
              <a:t>aq</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_________________________________________</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1752600" y="3352800"/>
            <a:ext cx="990600" cy="2952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28800" y="3733800"/>
            <a:ext cx="10668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algn="just">
              <a:lnSpc>
                <a:spcPct val="120000"/>
              </a:lnSpc>
              <a:spcAft>
                <a:spcPts val="600"/>
              </a:spcAft>
            </a:pPr>
            <a:r>
              <a:rPr lang="en-IN" sz="2600" dirty="0" smtClean="0"/>
              <a:t>Let the gametes carrying A2 gene united at random with the gametes carrying either A1 or A2 gene taken from a random mating population, then the frequencies of A1A2 and A2A2 genotypes will be </a:t>
            </a:r>
            <a:r>
              <a:rPr lang="en-IN" sz="2600" b="1" dirty="0" smtClean="0"/>
              <a:t>p</a:t>
            </a:r>
            <a:r>
              <a:rPr lang="en-IN" sz="2600" dirty="0" smtClean="0"/>
              <a:t> and </a:t>
            </a:r>
            <a:r>
              <a:rPr lang="en-IN" sz="2600" b="1" dirty="0" smtClean="0"/>
              <a:t>q</a:t>
            </a:r>
            <a:r>
              <a:rPr lang="en-IN" sz="2600" dirty="0" smtClean="0"/>
              <a:t> respectively, since the frequencies of A1 and A2 genes in the whole </a:t>
            </a:r>
            <a:r>
              <a:rPr lang="en-IN" sz="2600" dirty="0" err="1" smtClean="0"/>
              <a:t>gametic</a:t>
            </a:r>
            <a:r>
              <a:rPr lang="en-IN" sz="2600" dirty="0" smtClean="0"/>
              <a:t> population are </a:t>
            </a:r>
            <a:r>
              <a:rPr lang="en-IN" sz="2600" b="1" dirty="0" smtClean="0"/>
              <a:t>p</a:t>
            </a:r>
            <a:r>
              <a:rPr lang="en-IN" sz="2600" dirty="0" smtClean="0"/>
              <a:t> and </a:t>
            </a:r>
            <a:r>
              <a:rPr lang="en-IN" sz="2600" b="1" dirty="0" smtClean="0"/>
              <a:t>q</a:t>
            </a:r>
            <a:r>
              <a:rPr lang="en-IN" sz="2600" dirty="0" smtClean="0"/>
              <a:t> respectively.</a:t>
            </a:r>
          </a:p>
          <a:p>
            <a:pPr algn="just">
              <a:lnSpc>
                <a:spcPct val="120000"/>
              </a:lnSpc>
              <a:spcAft>
                <a:spcPts val="600"/>
              </a:spcAft>
            </a:pPr>
            <a:r>
              <a:rPr lang="en-IN" sz="2600" dirty="0" smtClean="0"/>
              <a:t>The assigned genotypic value of A1A2 is </a:t>
            </a:r>
            <a:r>
              <a:rPr lang="en-IN" sz="2600" b="1" dirty="0" smtClean="0"/>
              <a:t>d</a:t>
            </a:r>
            <a:r>
              <a:rPr lang="en-IN" sz="2600" dirty="0" smtClean="0"/>
              <a:t> and to that of A2A2 is </a:t>
            </a:r>
            <a:r>
              <a:rPr lang="en-IN" sz="2600" b="1" dirty="0" smtClean="0"/>
              <a:t>- a</a:t>
            </a:r>
            <a:r>
              <a:rPr lang="en-IN" sz="2600" b="1" i="1" dirty="0" smtClean="0"/>
              <a:t>. </a:t>
            </a:r>
            <a:r>
              <a:rPr lang="en-IN" sz="2600" dirty="0" smtClean="0"/>
              <a:t>Thus the  genotypic value of A1A2 and A2A2 is</a:t>
            </a:r>
            <a:r>
              <a:rPr lang="en-IN" sz="2600" b="1" dirty="0" smtClean="0"/>
              <a:t> pd</a:t>
            </a:r>
            <a:r>
              <a:rPr lang="en-IN" sz="2600" dirty="0" smtClean="0"/>
              <a:t> and - </a:t>
            </a:r>
            <a:r>
              <a:rPr lang="en-IN" sz="2600" b="1" dirty="0" err="1" smtClean="0"/>
              <a:t>aq</a:t>
            </a:r>
            <a:r>
              <a:rPr lang="en-IN" sz="2600" dirty="0" smtClean="0"/>
              <a:t> respectively. Thus, the mean genotypic value of A1A2 and A2A2 genotypes is  (pd - </a:t>
            </a:r>
            <a:r>
              <a:rPr lang="en-IN" sz="2600" dirty="0" err="1" smtClean="0"/>
              <a:t>aq</a:t>
            </a:r>
            <a:r>
              <a:rPr lang="en-IN" sz="2600" dirty="0" smtClean="0"/>
              <a:t>)/ (p + q).</a:t>
            </a:r>
            <a:r>
              <a:rPr lang="en-IN" sz="2600" i="1" dirty="0" smtClean="0"/>
              <a:t> </a:t>
            </a:r>
            <a:r>
              <a:rPr lang="en-IN" sz="2600" dirty="0" smtClean="0"/>
              <a:t>= </a:t>
            </a:r>
            <a:r>
              <a:rPr lang="en-IN" sz="2600" b="1" dirty="0" smtClean="0"/>
              <a:t>pd – aq.</a:t>
            </a:r>
            <a:endParaRPr lang="en-IN"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1513</Words>
  <Application>Microsoft Office PowerPoint</Application>
  <PresentationFormat>On-screen Show (4:3)</PresentationFormat>
  <Paragraphs>219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Introduction</vt:lpstr>
      <vt:lpstr>Average effect of Gene</vt:lpstr>
      <vt:lpstr>Slide 4</vt:lpstr>
      <vt:lpstr>Slide 5</vt:lpstr>
      <vt:lpstr>Slide 6</vt:lpstr>
      <vt:lpstr>Slide 7</vt:lpstr>
      <vt:lpstr>Slide 8</vt:lpstr>
      <vt:lpstr>Slide 9</vt:lpstr>
      <vt:lpstr>Slide 10</vt:lpstr>
      <vt:lpstr>Average effect of gene in terms of gene substitution</vt:lpstr>
      <vt:lpstr>Slide 12</vt:lpstr>
      <vt:lpstr>Slide 13</vt:lpstr>
      <vt:lpstr>Slide 14</vt:lpstr>
      <vt:lpstr>Breeding Value</vt:lpstr>
      <vt:lpstr>Slide 16</vt:lpstr>
      <vt:lpstr>Slide 17</vt:lpstr>
      <vt:lpstr>Mean Breeding Value</vt:lpstr>
      <vt:lpstr>Slide 19</vt:lpstr>
      <vt:lpstr>Slide 20</vt:lpstr>
      <vt:lpstr>Dominance Deviation</vt:lpstr>
      <vt:lpstr>Slide 22</vt:lpstr>
      <vt:lpstr>Slide 23</vt:lpstr>
      <vt:lpstr>Interaction Deviation</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51</cp:revision>
  <dcterms:created xsi:type="dcterms:W3CDTF">2006-08-16T00:00:00Z</dcterms:created>
  <dcterms:modified xsi:type="dcterms:W3CDTF">2020-04-28T11:31:11Z</dcterms:modified>
</cp:coreProperties>
</file>