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71" r:id="rId4"/>
    <p:sldId id="281" r:id="rId5"/>
    <p:sldId id="272" r:id="rId6"/>
    <p:sldId id="273" r:id="rId7"/>
    <p:sldId id="274" r:id="rId8"/>
    <p:sldId id="283" r:id="rId9"/>
    <p:sldId id="275" r:id="rId10"/>
    <p:sldId id="276" r:id="rId11"/>
    <p:sldId id="282" r:id="rId12"/>
    <p:sldId id="277" r:id="rId13"/>
    <p:sldId id="291" r:id="rId14"/>
    <p:sldId id="391" r:id="rId15"/>
    <p:sldId id="392" r:id="rId16"/>
    <p:sldId id="393" r:id="rId17"/>
    <p:sldId id="394" r:id="rId18"/>
    <p:sldId id="39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6" d="100"/>
          <a:sy n="106" d="100"/>
        </p:scale>
        <p:origin x="-32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4/26/2020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54147" TargetMode="External"/><Relationship Id="rId2" Type="http://schemas.openxmlformats.org/officeDocument/2006/relationships/hyperlink" Target="http://ecoursesonline.iasri.res.in/mod/resource/view.php?id=543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coursesonline.iasri.res.in/mod/page/view.php?id=54248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54172" TargetMode="External"/><Relationship Id="rId2" Type="http://schemas.openxmlformats.org/officeDocument/2006/relationships/hyperlink" Target="http://ecoursesonline.iasri.res.in/mod/page/view.php?id=5417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resource/view.php?id=54303" TargetMode="External"/><Relationship Id="rId2" Type="http://schemas.openxmlformats.org/officeDocument/2006/relationships/hyperlink" Target="http://ecoursesonline.iasri.res.in/mod/page/view.php?id=5416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5414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54105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54105" TargetMode="External"/><Relationship Id="rId2" Type="http://schemas.openxmlformats.org/officeDocument/2006/relationships/hyperlink" Target="http://ecoursesonline.iasri.res.in/mod/resource/view.php?id=5430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54147" TargetMode="External"/><Relationship Id="rId2" Type="http://schemas.openxmlformats.org/officeDocument/2006/relationships/hyperlink" Target="http://ecoursesonline.iasri.res.in/mod/resource/view.php?id=5430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coursesonline.iasri.res.in/mod/page/view.php?id=123706" TargetMode="External"/><Relationship Id="rId2" Type="http://schemas.openxmlformats.org/officeDocument/2006/relationships/hyperlink" Target="http://ecoursesonline.iasri.res.in/mod/page/view.php?id=1237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coursesonline.iasri.res.in/mod/page/view.php?id=123572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123572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123796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ecoursesonline.iasri.res.in/mod/page/view.php?id=12370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457200"/>
            <a:ext cx="7772400" cy="22860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Algerian" pitchFamily="82" charset="0"/>
              </a:rPr>
              <a:t/>
            </a:r>
            <a:br>
              <a:rPr lang="en-US" b="1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dirty="0" smtClean="0">
                <a:latin typeface="Algerian" pitchFamily="82" charset="0"/>
              </a:rPr>
              <a:t/>
            </a:r>
            <a:br>
              <a:rPr lang="en-US" dirty="0" smtClean="0">
                <a:latin typeface="Algerian" pitchFamily="82" charset="0"/>
              </a:rPr>
            </a:br>
            <a:r>
              <a:rPr lang="en-US" b="1" dirty="0" smtClean="0">
                <a:latin typeface="Algerian" pitchFamily="82" charset="0"/>
              </a:rPr>
              <a:t/>
            </a:r>
            <a:br>
              <a:rPr lang="en-US" b="1" dirty="0" smtClean="0">
                <a:latin typeface="Algerian" pitchFamily="82" charset="0"/>
              </a:rPr>
            </a:br>
            <a:r>
              <a:rPr lang="en-US" sz="3600" b="1" dirty="0" smtClean="0">
                <a:latin typeface="Algerian" pitchFamily="82" charset="0"/>
              </a:rPr>
              <a:t>VETERINARY ANATOMY, - </a:t>
            </a:r>
            <a:r>
              <a:rPr lang="en-US" sz="3600" b="1" dirty="0" smtClean="0">
                <a:solidFill>
                  <a:srgbClr val="FF0000"/>
                </a:solidFill>
                <a:latin typeface="Algerian" pitchFamily="82" charset="0"/>
              </a:rPr>
              <a:t>UNIT- 6</a:t>
            </a:r>
            <a:r>
              <a:rPr lang="en-US" sz="3600" b="1" dirty="0" smtClean="0">
                <a:latin typeface="Algerian" pitchFamily="82" charset="0"/>
              </a:rPr>
              <a:t>,</a:t>
            </a:r>
            <a:br>
              <a:rPr lang="en-US" sz="3600" b="1" dirty="0" smtClean="0">
                <a:latin typeface="Algerian" pitchFamily="82" charset="0"/>
              </a:rPr>
            </a:br>
            <a:r>
              <a:rPr lang="en-US" sz="3100" b="1" dirty="0" smtClean="0">
                <a:latin typeface="Algerian" pitchFamily="82" charset="0"/>
              </a:rPr>
              <a:t>TOPIC-II-</a:t>
            </a:r>
            <a:r>
              <a:rPr lang="en-US" sz="3600" dirty="0" smtClean="0">
                <a:solidFill>
                  <a:srgbClr val="FF0000"/>
                </a:solidFill>
                <a:latin typeface="Algerian" pitchFamily="82" charset="0"/>
              </a:rPr>
              <a:t> </a:t>
            </a:r>
            <a:r>
              <a:rPr lang="en-US" sz="2700" dirty="0" smtClean="0">
                <a:solidFill>
                  <a:srgbClr val="FF0000"/>
                </a:solidFill>
                <a:latin typeface="Algerian" pitchFamily="82" charset="0"/>
              </a:rPr>
              <a:t>Description of Bones along muscles of with  of </a:t>
            </a:r>
            <a:r>
              <a:rPr lang="en-US" sz="2700" dirty="0" err="1" smtClean="0">
                <a:solidFill>
                  <a:srgbClr val="0070C0"/>
                </a:solidFill>
                <a:latin typeface="Algerian" pitchFamily="82" charset="0"/>
              </a:rPr>
              <a:t>Acetabulum</a:t>
            </a:r>
            <a:r>
              <a:rPr lang="en-US" sz="2700" dirty="0" smtClean="0">
                <a:solidFill>
                  <a:srgbClr val="0070C0"/>
                </a:solidFill>
                <a:latin typeface="Algerian" pitchFamily="82" charset="0"/>
              </a:rPr>
              <a:t>, pelvic diameter, Pelvic inlet, bony pelvis</a:t>
            </a:r>
            <a:r>
              <a:rPr lang="en-US" sz="2700" dirty="0" smtClean="0">
                <a:solidFill>
                  <a:srgbClr val="FF0000"/>
                </a:solidFill>
                <a:latin typeface="Algerian" pitchFamily="82" charset="0"/>
              </a:rPr>
              <a:t> and </a:t>
            </a:r>
            <a:r>
              <a:rPr lang="en-US" sz="2700" dirty="0" err="1" smtClean="0">
                <a:solidFill>
                  <a:srgbClr val="0070C0"/>
                </a:solidFill>
                <a:latin typeface="Algerian" pitchFamily="82" charset="0"/>
              </a:rPr>
              <a:t>coccygeal</a:t>
            </a:r>
            <a:r>
              <a:rPr lang="en-US" sz="2700" dirty="0" smtClean="0">
                <a:solidFill>
                  <a:srgbClr val="0070C0"/>
                </a:solidFill>
                <a:latin typeface="Algerian" pitchFamily="82" charset="0"/>
              </a:rPr>
              <a:t> vertebrae </a:t>
            </a:r>
            <a:r>
              <a:rPr lang="en-US" sz="3600" dirty="0" smtClean="0">
                <a:solidFill>
                  <a:srgbClr val="0070C0"/>
                </a:solidFill>
                <a:latin typeface="Algerian" pitchFamily="82" charset="0"/>
              </a:rPr>
              <a:t/>
            </a:r>
            <a:br>
              <a:rPr lang="en-US" sz="3600" dirty="0" smtClean="0">
                <a:solidFill>
                  <a:srgbClr val="0070C0"/>
                </a:solidFill>
                <a:latin typeface="Algerian" pitchFamily="82" charset="0"/>
              </a:rPr>
            </a:br>
            <a:endParaRPr lang="en-US" sz="3600" dirty="0">
              <a:solidFill>
                <a:srgbClr val="0070C0"/>
              </a:solidFill>
              <a:latin typeface="Algerian" pitchFamily="82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 smtClean="0">
                <a:latin typeface="Algerian" pitchFamily="82" charset="0"/>
              </a:rPr>
              <a:t>Instructor- 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DR. SANJAY KUMAR BHARTI</a:t>
            </a:r>
          </a:p>
          <a:p>
            <a:pPr algn="just"/>
            <a:r>
              <a:rPr lang="en-US" dirty="0" smtClean="0">
                <a:latin typeface="Algerian" pitchFamily="82" charset="0"/>
              </a:rPr>
              <a:t>                         HOD, VETERINARY ANATOMY</a:t>
            </a:r>
          </a:p>
          <a:p>
            <a:pPr algn="just"/>
            <a:endParaRPr lang="en-US" dirty="0" smtClean="0">
              <a:latin typeface="Algerian" pitchFamily="82" charset="0"/>
            </a:endParaRPr>
          </a:p>
          <a:p>
            <a:pPr algn="just"/>
            <a:endParaRPr lang="en-US" dirty="0" smtClean="0">
              <a:latin typeface="Algerian" pitchFamily="82" charset="0"/>
            </a:endParaRPr>
          </a:p>
          <a:p>
            <a:pPr algn="just"/>
            <a:endParaRPr lang="en-US" dirty="0" smtClean="0">
              <a:latin typeface="Algerian" pitchFamily="82" charset="0"/>
            </a:endParaRPr>
          </a:p>
          <a:p>
            <a:pPr algn="just"/>
            <a:endParaRPr lang="en-US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000" b="1" dirty="0" err="1" smtClean="0">
                <a:latin typeface="Times New Roman" pitchFamily="18" charset="0"/>
                <a:cs typeface="Times New Roman" pitchFamily="18" charset="0"/>
                <a:hlinkClick r:id="rId2" tooltip="Acetabulum"/>
              </a:rPr>
              <a:t>Acetabulum</a:t>
            </a:r>
            <a:endParaRPr lang="en-US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000" b="1" dirty="0" err="1" smtClean="0">
                <a:latin typeface="Times New Roman" pitchFamily="18" charset="0"/>
                <a:cs typeface="Times New Roman" pitchFamily="18" charset="0"/>
                <a:hlinkClick r:id="rId2" tooltip="Acetabulum"/>
              </a:rPr>
              <a:t>Acetabulum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is a 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cotyloid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 cavity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formed on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ventro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-lateral aspect of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os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coxae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by the meeting of its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three components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It consists of an 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and a non-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part.</a:t>
            </a: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 former is nearly circular and articulates with the head of the 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  <a:hlinkClick r:id="rId3" tooltip="Femur"/>
              </a:rPr>
              <a:t>femur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 The rim of the cavity presents on its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postero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-medial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spect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the 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acetabular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notch, which transmits the round ligament of the 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  <a:hlinkClick r:id="rId4" tooltip="Hip joint"/>
              </a:rPr>
              <a:t>hip joint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 non-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part, the 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acetabular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fossa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is situated in the depth of the 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  <a:hlinkClick r:id="rId2" tooltip="Acetabulum"/>
              </a:rPr>
              <a:t>acetabulum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Another small notch may be seen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antero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-medially, though sometimes it is replaced by a foramen or is absent.</a:t>
            </a:r>
          </a:p>
          <a:p>
            <a:pPr algn="just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1143000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2200" dirty="0" smtClean="0">
                <a:solidFill>
                  <a:srgbClr val="FF0000"/>
                </a:solidFill>
                <a:latin typeface="Algerian" pitchFamily="82" charset="0"/>
              </a:rPr>
              <a:t/>
            </a:r>
            <a:br>
              <a:rPr lang="en-US" sz="2200" dirty="0" smtClean="0">
                <a:solidFill>
                  <a:srgbClr val="FF0000"/>
                </a:solidFill>
                <a:latin typeface="Algerian" pitchFamily="82" charset="0"/>
              </a:rPr>
            </a:br>
            <a:r>
              <a:rPr lang="en-US" sz="2200" dirty="0" smtClean="0">
                <a:solidFill>
                  <a:srgbClr val="FF0000"/>
                </a:solidFill>
                <a:latin typeface="Algerian" pitchFamily="82" charset="0"/>
              </a:rPr>
              <a:t/>
            </a:r>
            <a:br>
              <a:rPr lang="en-US" sz="2200" dirty="0" smtClean="0">
                <a:solidFill>
                  <a:srgbClr val="FF0000"/>
                </a:solidFill>
                <a:latin typeface="Algerian" pitchFamily="82" charset="0"/>
              </a:rPr>
            </a:br>
            <a:r>
              <a:rPr lang="en-US" sz="2200" dirty="0" smtClean="0">
                <a:solidFill>
                  <a:srgbClr val="FF0000"/>
                </a:solidFill>
                <a:latin typeface="Algerian" pitchFamily="82" charset="0"/>
              </a:rPr>
              <a:t> </a:t>
            </a:r>
            <a:br>
              <a:rPr lang="en-US" sz="2200" dirty="0" smtClean="0">
                <a:solidFill>
                  <a:srgbClr val="FF0000"/>
                </a:solidFill>
                <a:latin typeface="Algerian" pitchFamily="82" charset="0"/>
              </a:rPr>
            </a:br>
            <a:r>
              <a:rPr lang="en-US" sz="2700" dirty="0" smtClean="0">
                <a:solidFill>
                  <a:srgbClr val="FF0000"/>
                </a:solidFill>
                <a:latin typeface="Algerian" pitchFamily="82" charset="0"/>
              </a:rPr>
              <a:t>Description of Bones along muscles of with  of </a:t>
            </a:r>
            <a:br>
              <a:rPr lang="en-US" sz="2700" dirty="0" smtClean="0">
                <a:solidFill>
                  <a:srgbClr val="FF0000"/>
                </a:solidFill>
                <a:latin typeface="Algerian" pitchFamily="82" charset="0"/>
              </a:rPr>
            </a:br>
            <a:r>
              <a:rPr lang="en-US" sz="2700" dirty="0" err="1" smtClean="0">
                <a:solidFill>
                  <a:srgbClr val="FF0000"/>
                </a:solidFill>
                <a:latin typeface="Algerian" pitchFamily="82" charset="0"/>
              </a:rPr>
              <a:t>Acetabulum</a:t>
            </a:r>
            <a:r>
              <a:rPr lang="en-US" sz="2700" dirty="0" smtClean="0">
                <a:solidFill>
                  <a:srgbClr val="FF0000"/>
                </a:solidFill>
                <a:latin typeface="Algerian" pitchFamily="82" charset="0"/>
              </a:rPr>
              <a:t>, pelvic diameter, Pelvic inlet, bony pelvis and </a:t>
            </a:r>
            <a:r>
              <a:rPr lang="en-US" sz="2700" dirty="0" err="1" smtClean="0">
                <a:solidFill>
                  <a:srgbClr val="FF0000"/>
                </a:solidFill>
                <a:latin typeface="Algerian" pitchFamily="82" charset="0"/>
              </a:rPr>
              <a:t>coccygeal</a:t>
            </a:r>
            <a:r>
              <a:rPr lang="en-US" sz="2700" dirty="0" smtClean="0">
                <a:solidFill>
                  <a:srgbClr val="FF0000"/>
                </a:solidFill>
                <a:latin typeface="Algerian" pitchFamily="82" charset="0"/>
              </a:rPr>
              <a:t> vertebrae</a:t>
            </a:r>
            <a:r>
              <a:rPr lang="en-US" sz="2200" dirty="0" smtClean="0">
                <a:latin typeface="Algerian" pitchFamily="82" charset="0"/>
              </a:rPr>
              <a:t/>
            </a:r>
            <a:br>
              <a:rPr lang="en-US" sz="2200" dirty="0" smtClean="0">
                <a:latin typeface="Algerian" pitchFamily="82" charset="0"/>
              </a:rPr>
            </a:br>
            <a:r>
              <a:rPr lang="en-US" sz="2200" dirty="0" smtClean="0">
                <a:solidFill>
                  <a:srgbClr val="FF0000"/>
                </a:solidFill>
              </a:rPr>
              <a:t> </a:t>
            </a:r>
            <a:r>
              <a:rPr lang="en-US" sz="9600" dirty="0" smtClean="0"/>
              <a:t/>
            </a:r>
            <a:br>
              <a:rPr lang="en-US" sz="9600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 algn="just"/>
            <a:r>
              <a:rPr lang="en-US" sz="3200" dirty="0" err="1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Obturator</a:t>
            </a:r>
            <a:r>
              <a:rPr lang="en-US" sz="32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 foramen</a:t>
            </a:r>
          </a:p>
          <a:p>
            <a:pPr lvl="1" algn="just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The 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obturator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foramen is a largest foramen of body, elliptical opening on the floor of the pelvis and is circumscribed by the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and the pubis.</a:t>
            </a:r>
          </a:p>
          <a:p>
            <a:pPr lvl="0" algn="just">
              <a:buNone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       It is covered in life by the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obturator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muscles.</a:t>
            </a:r>
          </a:p>
          <a:p>
            <a:pPr lvl="0" algn="just"/>
            <a:r>
              <a:rPr lang="en-US" sz="32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Pelvic cavity</a:t>
            </a:r>
          </a:p>
          <a:p>
            <a:pPr lvl="1" algn="just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The pelvic cavity is the smallest and the most posterior of the three visceral cavities of the body.</a:t>
            </a:r>
          </a:p>
          <a:p>
            <a:pPr lvl="1" algn="just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The bony pelvis composed of the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os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coxae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laterally and ventrally. The 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  <a:hlinkClick r:id="rId2" tooltip="Sacrum"/>
              </a:rPr>
              <a:t>sacrum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 and the first three </a:t>
            </a:r>
            <a:r>
              <a:rPr lang="en-US" sz="3200" b="1" dirty="0" err="1" smtClean="0">
                <a:latin typeface="Times New Roman" pitchFamily="18" charset="0"/>
                <a:cs typeface="Times New Roman" pitchFamily="18" charset="0"/>
                <a:hlinkClick r:id="rId3" tooltip="Coccygeal vertebrae"/>
              </a:rPr>
              <a:t>coccygeal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  <a:hlinkClick r:id="rId3" tooltip="Coccygeal vertebrae"/>
              </a:rPr>
              <a:t> vertebrae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 dorsally. The lateral vacuities are closed up by the sciatic ligaments in life.</a:t>
            </a:r>
          </a:p>
          <a:p>
            <a:pPr lvl="1" algn="just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pelvic inlet 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is bounded by the terminal line or brim which is composed of the base of the 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  <a:hlinkClick r:id="rId2" tooltip="Sacrum"/>
              </a:rPr>
              <a:t>sacrum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 dorsally,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ilio-pectineal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lines laterally and the anterior borders of pubis ventrally.</a:t>
            </a:r>
          </a:p>
          <a:p>
            <a:pPr lvl="1" algn="just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The </a:t>
            </a: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pelvic outlet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 is much smaller and is very incomplete in the skeleton. The third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coccygeal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vertebra bound it dorsally and ventrally by the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ischial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arch and the 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sacro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-sciatic ligament and </a:t>
            </a:r>
            <a:r>
              <a:rPr lang="en-US" sz="3200" dirty="0" err="1" smtClean="0">
                <a:latin typeface="Times New Roman" pitchFamily="18" charset="0"/>
                <a:cs typeface="Times New Roman" pitchFamily="18" charset="0"/>
              </a:rPr>
              <a:t>semimembranosus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 muscle completes it laterally.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3200" u="sng" dirty="0" smtClean="0">
                <a:solidFill>
                  <a:srgbClr val="FF0000"/>
                </a:solidFill>
                <a:latin typeface="Algerian" pitchFamily="82" charset="0"/>
              </a:rPr>
              <a:t>OBTURATOR  FORAMEN  &amp;  PELVIC CAVITY</a:t>
            </a:r>
            <a:endParaRPr lang="en-US" sz="3200" u="sng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           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Pelvic Girdle - Ox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1026" name="Picture 2" descr="C:\Users\user1\Desktop\hipbon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62963" y="1926292"/>
            <a:ext cx="5618074" cy="36356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en-US" sz="2000" b="1" i="1" dirty="0" smtClean="0">
                <a:latin typeface="Algerian" pitchFamily="82" charset="0"/>
                <a:cs typeface="Times New Roman" pitchFamily="18" charset="0"/>
              </a:rPr>
              <a:t>Sexual differences</a:t>
            </a:r>
            <a:endParaRPr lang="en-US" sz="2000" b="1" dirty="0" smtClean="0">
              <a:latin typeface="Algerian" pitchFamily="82" charset="0"/>
              <a:cs typeface="Times New Roman" pitchFamily="18" charset="0"/>
            </a:endParaRP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arch is wider and the outlet is larger in the female than in the male.</a:t>
            </a:r>
          </a:p>
          <a:p>
            <a:pPr lvl="1" algn="just"/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 conjugate (vertical) and transverse diameters are greater in the female so that the cavity is roomier.</a:t>
            </a:r>
          </a:p>
          <a:p>
            <a:pPr lvl="1" algn="just"/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1"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The pubis and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of the opposite sides meet at a more open angle in the female than in the male.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      </a:t>
            </a:r>
            <a:r>
              <a:rPr lang="en-US" u="sng" dirty="0" smtClean="0">
                <a:solidFill>
                  <a:srgbClr val="FF0000"/>
                </a:solidFill>
                <a:latin typeface="Algerian" pitchFamily="82" charset="0"/>
              </a:rPr>
              <a:t>SEXUAL DIFFERENCES</a:t>
            </a:r>
            <a:endParaRPr lang="en-US" u="sng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b="1" dirty="0" smtClean="0">
                <a:latin typeface="Algerian" pitchFamily="82" charset="0"/>
                <a:cs typeface="Times New Roman" pitchFamily="18" charset="0"/>
              </a:rPr>
              <a:t> </a:t>
            </a:r>
            <a:r>
              <a:rPr lang="en-US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Sheep and  Goat</a:t>
            </a:r>
            <a:endParaRPr lang="en-US" sz="2000" b="1" dirty="0" smtClean="0">
              <a:solidFill>
                <a:srgbClr val="FF0000"/>
              </a:solidFill>
              <a:latin typeface="Algerian" pitchFamily="82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1.The long 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  <a:hlinkClick r:id="rId2" tooltip="Axis"/>
              </a:rPr>
              <a:t>axis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of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is almost in straight line with that of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2. Greater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ischiatic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spine is low and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everted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/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symphysis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is not ossified even in old animals.</a:t>
            </a:r>
          </a:p>
          <a:p>
            <a:pPr lvl="0"/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4. 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  <a:hlinkClick r:id="rId3" tooltip="Acetabulum"/>
              </a:rPr>
              <a:t>Acetabulum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is large and deep.</a:t>
            </a:r>
          </a:p>
          <a:p>
            <a:pPr lvl="0"/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5. The pelvic brim is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elliptical in outline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en-US" dirty="0" smtClean="0"/>
              <a:t>          </a:t>
            </a:r>
            <a:br>
              <a:rPr lang="en-US" dirty="0" smtClean="0"/>
            </a:br>
            <a:r>
              <a:rPr lang="en-US" sz="27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Differential point of  Ilium, </a:t>
            </a:r>
            <a:r>
              <a:rPr lang="en-US" sz="27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7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and Pubis of Ox, Buffalo, Sheep, Goat, Horse, Pig, Dog and Fowl.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dirty="0" smtClean="0">
                <a:latin typeface="Times New Roman" pitchFamily="18" charset="0"/>
                <a:cs typeface="Times New Roman" pitchFamily="18" charset="0"/>
              </a:rPr>
            </a:b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None/>
            </a:pPr>
            <a:endParaRPr lang="en-US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1. The 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gluteal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 line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is very faint.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2. The tuber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coxae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is large and compounded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four 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tuberosities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arranged in pairs.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3.The pelvic surface of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is less concave and meets its fellow at a more open angle.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4.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ischial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arch is wide and shallow.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5. The ridge on the inferior face of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is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absent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6.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symphyseal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ridge is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also absent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7. The tuber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ischii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is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not 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trifid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and its lower border forms the ventral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ischiatic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spine.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8. The ventral face of the pubis crossed near the anterior border by the pubic groove which leads to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acetabular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notch which transmits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pubo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-femoral or the accessory and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round ligaments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of the hip to 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  <a:hlinkClick r:id="rId2" tooltip="Femur"/>
              </a:rPr>
              <a:t>femur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9.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acetabular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notch is on the medial part of the rim.</a:t>
            </a:r>
          </a:p>
          <a:p>
            <a:pPr algn="just"/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HORSE- Pelvic Girdle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Horse – Pelvic Girdle Cont….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4098" name="Picture 2" descr="C:\Users\user1\Desktop\EQUINE HIP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70363" y="2680090"/>
            <a:ext cx="5403273" cy="2128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pPr marL="566928" lvl="0" indent="-45720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1. Os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coxae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is long and narrow.</a:t>
            </a:r>
          </a:p>
          <a:p>
            <a:pPr lvl="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2.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are almost in line with each other.</a:t>
            </a:r>
          </a:p>
          <a:p>
            <a:pPr lvl="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3.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gluteal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surface is divided into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fossa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by a ridge which is continuous with the greater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ischiatic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spine behind.</a:t>
            </a:r>
          </a:p>
          <a:p>
            <a:pPr lvl="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4. The iliac crest forms the highest point of the 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  <a:hlinkClick r:id="rId2" tooltip="Bone"/>
              </a:rPr>
              <a:t>bone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5. There is a crest or tubercle on the ventral surface of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6.The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ilio-pectineal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line is prominent and the 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psoas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 tubercle is well marked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7. Pelvic inlet is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elliptical in outline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       PIG-PELVIC GIRDLE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66928" lvl="0" indent="-45720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1.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is nearly in a vertical plane.</a:t>
            </a:r>
          </a:p>
          <a:p>
            <a:pPr marL="566928" lvl="0" indent="-457200">
              <a:buAutoNum type="arabicPeriod"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2.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gluteal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surface is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concave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3. The crest of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is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strongly convex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4.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has a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twisted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appearance.</a:t>
            </a:r>
          </a:p>
          <a:p>
            <a:pPr lvl="0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5. The lesser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ischiatic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notch is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absent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6. The 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  <a:hlinkClick r:id="rId2" tooltip="Acetabulum"/>
              </a:rPr>
              <a:t>acetabulum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is deep.</a:t>
            </a:r>
          </a:p>
          <a:p>
            <a:pPr lvl="0">
              <a:buNone/>
            </a:pP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7.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symphyseal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part of pubis is thick and fuses late with the </a:t>
            </a:r>
            <a:r>
              <a:rPr lang="en-US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opposite </a:t>
            </a:r>
            <a:r>
              <a:rPr lang="en-US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 tooltip="Bone"/>
              </a:rPr>
              <a:t>bone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DOG- Pelvic Girdle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Dog- Pelvic Girdle, Conti…..</a:t>
            </a:r>
            <a:endParaRPr lang="en-US" dirty="0">
              <a:solidFill>
                <a:srgbClr val="FF0000"/>
              </a:solidFill>
              <a:latin typeface="Algerian" pitchFamily="82" charset="0"/>
            </a:endParaRPr>
          </a:p>
        </p:txBody>
      </p:sp>
      <p:pic>
        <p:nvPicPr>
          <p:cNvPr id="3074" name="Picture 2" descr="C:\Users\user1\Desktop\Hip bone Dog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76838" y="1481138"/>
            <a:ext cx="5190323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1. The 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 is 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elongated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and extends over the entire length of the hipbone. It is firmly 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fused to the transverse processes of the </a:t>
            </a:r>
            <a:r>
              <a:rPr lang="en-US" sz="2200" b="1" dirty="0" err="1" smtClean="0">
                <a:latin typeface="Times New Roman" pitchFamily="18" charset="0"/>
                <a:cs typeface="Times New Roman" pitchFamily="18" charset="0"/>
              </a:rPr>
              <a:t>lumbo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-sacral mass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. The pelvic face is concave for the lodgment of kidney. The lateral border is free in its anterior half but is fused with the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behind.</a:t>
            </a:r>
          </a:p>
          <a:p>
            <a:pPr lvl="0" algn="just"/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The 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 is smaller and lies below and lateral to the posterior part of the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is triangular. The 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sciatic foramen 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is formed by the adjacent borders of the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behind the </a:t>
            </a:r>
            <a:r>
              <a:rPr lang="en-US" sz="2200" b="1" dirty="0" err="1" smtClean="0">
                <a:latin typeface="Times New Roman" pitchFamily="18" charset="0"/>
                <a:cs typeface="Times New Roman" pitchFamily="18" charset="0"/>
                <a:hlinkClick r:id="rId2" tooltip="Acetabulum"/>
              </a:rPr>
              <a:t>acetabulum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. The ventral border forms the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obturator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foramen with the pubis.</a:t>
            </a:r>
          </a:p>
          <a:p>
            <a:pPr lvl="0" algn="just"/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The pubis is a 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long and slender rod 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running along the ventral border of the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. The anterior end has a muscular process.</a:t>
            </a:r>
          </a:p>
          <a:p>
            <a:pPr lvl="0" algn="just"/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The </a:t>
            </a:r>
            <a:r>
              <a:rPr lang="en-US" sz="2200" b="1" dirty="0" err="1" smtClean="0">
                <a:latin typeface="Times New Roman" pitchFamily="18" charset="0"/>
                <a:cs typeface="Times New Roman" pitchFamily="18" charset="0"/>
                <a:hlinkClick r:id="rId2" tooltip="Acetabulum"/>
              </a:rPr>
              <a:t>acetabulum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is large and perforated and presents at its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supero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-posterior part process - anti-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trochanter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 for articulation with the great </a:t>
            </a:r>
            <a:r>
              <a:rPr lang="en-US" sz="2200" dirty="0" err="1" smtClean="0">
                <a:latin typeface="Times New Roman" pitchFamily="18" charset="0"/>
                <a:cs typeface="Times New Roman" pitchFamily="18" charset="0"/>
              </a:rPr>
              <a:t>trochanter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of the </a:t>
            </a:r>
            <a:r>
              <a:rPr 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 tooltip="Femur"/>
              </a:rPr>
              <a:t>femur</a:t>
            </a:r>
            <a:r>
              <a:rPr lang="en-US" sz="2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 FOWL-PELVIC GIRDLE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207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         FOWL-PELVIC GIRDLE</a:t>
            </a:r>
            <a:br>
              <a:rPr lang="en-US" dirty="0" smtClean="0">
                <a:solidFill>
                  <a:srgbClr val="FF0000"/>
                </a:solidFill>
                <a:latin typeface="Algerian" pitchFamily="82" charset="0"/>
              </a:rPr>
            </a:br>
            <a:endParaRPr lang="en-US" dirty="0"/>
          </a:p>
        </p:txBody>
      </p:sp>
      <p:pic>
        <p:nvPicPr>
          <p:cNvPr id="1026" name="Picture 2" descr="C:\Users\user1\Desktop\Fowl PG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75810" y="1905000"/>
            <a:ext cx="7192379" cy="3581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Bony pelvis consist of 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  <a:hlinkClick r:id="rId2" tooltip="Sacrum"/>
              </a:rPr>
              <a:t>sacrum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, 1</a:t>
            </a:r>
            <a:r>
              <a:rPr lang="en-US" sz="2000" baseline="30000" dirty="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three 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  <a:hlinkClick r:id="rId3" tooltip="Coccygeal vertebrae"/>
              </a:rPr>
              <a:t>coccygeal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  <a:hlinkClick r:id="rId3" tooltip="Coccygeal vertebrae"/>
              </a:rPr>
              <a:t> vertebrae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 and two Os-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coxae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 Each formed by the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ischium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and pubis.</a:t>
            </a:r>
          </a:p>
          <a:p>
            <a:pPr algn="ctr"/>
            <a:r>
              <a:rPr lang="en-US" sz="2000" b="1" dirty="0" smtClean="0">
                <a:latin typeface="Times New Roman" pitchFamily="18" charset="0"/>
                <a:cs typeface="Times New Roman" pitchFamily="18" charset="0"/>
                <a:hlinkClick r:id="rId2" tooltip="Sacrum"/>
              </a:rPr>
              <a:t>Sacrum</a:t>
            </a:r>
            <a:endParaRPr lang="en-US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S. No.           Mare                                          Cow</a:t>
            </a: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1.      It consist of 5 sacral segments,      1. It consist of 5 sacral segments.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base and apex.</a:t>
            </a:r>
          </a:p>
          <a:p>
            <a:pPr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2.   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It is shorter than the cow                2.It is longer than the mare.</a:t>
            </a:r>
          </a:p>
          <a:p>
            <a:pPr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3. Triangular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in shape.                         3. Roughly triangular in shape.</a:t>
            </a:r>
          </a:p>
          <a:p>
            <a:pPr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Dorsal surface presents 5 sacral spines    4. Dorsal surface presents spines fuse    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  which have tuberous summits and               to form median sacral crest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  4 pairs of dorsal sacral foramina.               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processes fuse to form 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lateral sacral crest and 4 pairs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of dorsal sacral foramina.</a:t>
            </a:r>
          </a:p>
          <a:p>
            <a:endParaRPr lang="en-US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>
                <a:latin typeface="Algerian" pitchFamily="82" charset="0"/>
              </a:rPr>
              <a:t>BONY PELVIS / </a:t>
            </a:r>
            <a:r>
              <a:rPr lang="en-US" dirty="0" smtClean="0">
                <a:latin typeface="Algerian" pitchFamily="82" charset="0"/>
                <a:hlinkClick r:id="rId4" tooltip="Bone"/>
              </a:rPr>
              <a:t>BONE</a:t>
            </a:r>
            <a:r>
              <a:rPr lang="en-US" dirty="0" smtClean="0">
                <a:latin typeface="Algerian" pitchFamily="82" charset="0"/>
              </a:rPr>
              <a:t> OF HIP (PELVIC) REGION</a:t>
            </a:r>
            <a:r>
              <a:rPr lang="en-US" dirty="0" smtClean="0"/>
              <a:t> 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</a:rPr>
              <a:t>                                                    SACRUM</a:t>
            </a:r>
          </a:p>
          <a:p>
            <a:pPr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</a:rPr>
              <a:t>S.N.                    MARE                                                COW</a:t>
            </a:r>
          </a:p>
          <a:p>
            <a:pPr algn="just"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</a:rPr>
              <a:t>5.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Ventral surface lodges 4                   </a:t>
            </a: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</a:rPr>
              <a:t>5.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Ventral surface presents 4       </a:t>
            </a:r>
          </a:p>
          <a:p>
            <a:pPr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transverse lines.                                      transverse groove and 4              </a:t>
            </a:r>
          </a:p>
          <a:p>
            <a:pPr algn="just"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pairs of foramina</a:t>
            </a:r>
          </a:p>
          <a:p>
            <a:pPr algn="just"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6.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Pelvic surface presents transverse line </a:t>
            </a: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6.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Concave in both direction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having groove for medial sacral artery</a:t>
            </a:r>
          </a:p>
          <a:p>
            <a:pPr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7.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Smooth notch are present                   </a:t>
            </a: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7.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Absent</a:t>
            </a:r>
          </a:p>
          <a:p>
            <a:pPr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8.</a:t>
            </a:r>
            <a:r>
              <a:rPr lang="en-US" sz="2000" dirty="0" smtClean="0"/>
              <a:t>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surface directed                   </a:t>
            </a: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8.</a:t>
            </a:r>
            <a:r>
              <a:rPr lang="en-US" sz="2000" dirty="0" smtClean="0"/>
              <a:t>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surfaces are concave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dorso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-laterally</a:t>
            </a:r>
          </a:p>
          <a:p>
            <a:pPr>
              <a:buNone/>
            </a:pP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9.</a:t>
            </a:r>
            <a:r>
              <a:rPr lang="en-US" sz="2000" dirty="0" smtClean="0"/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It is rough, irregular and articulate   </a:t>
            </a:r>
            <a:r>
              <a:rPr lang="en-US" sz="2000" dirty="0" smtClean="0">
                <a:solidFill>
                  <a:srgbClr val="FF0000"/>
                </a:solidFill>
                <a:latin typeface="Algerian" pitchFamily="82" charset="0"/>
                <a:cs typeface="Times New Roman" pitchFamily="18" charset="0"/>
              </a:rPr>
              <a:t>9.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emicylindrical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in curvature medially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with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ilium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BONY PELVIS / 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  <a:hlinkClick r:id="rId2" tooltip="Bone"/>
              </a:rPr>
              <a:t>BONE</a:t>
            </a:r>
            <a:r>
              <a:rPr lang="en-US" dirty="0" smtClean="0">
                <a:solidFill>
                  <a:srgbClr val="FF0000"/>
                </a:solidFill>
                <a:latin typeface="Algerian" pitchFamily="82" charset="0"/>
              </a:rPr>
              <a:t> OF HIP (PELVIC) REGION,CONTIN…..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 algn="just"/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Sacro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-pubic (Conjugate) diameter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:- It is measured from sacral promontory to the anterior margin of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pubis 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symphysis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/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Transverse (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Bis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-iliac) diameter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:- Measured at its greatest width just above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psoas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tubercle.</a:t>
            </a:r>
          </a:p>
          <a:p>
            <a:pPr lvl="1" algn="just"/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Superior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bis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-iliac diameter :- It is measured at upper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800" b="1" baseline="30000" dirty="0" smtClean="0">
                <a:latin typeface="Times New Roman" pitchFamily="18" charset="0"/>
                <a:cs typeface="Times New Roman" pitchFamily="18" charset="0"/>
              </a:rPr>
              <a:t>rd 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of pelvic inlet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and receives greatest width of the fetus at shoulder in anterior presentation and hip in the posterior presentation.</a:t>
            </a:r>
          </a:p>
          <a:p>
            <a:pPr lvl="1" algn="just"/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Inferior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bis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-iliac :- It is measured at the lower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1800" b="1" baseline="30000" dirty="0" smtClean="0"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 of pelvic inlet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at elbow of fetus in anterior presentation and stifle in posterior presentation.</a:t>
            </a:r>
          </a:p>
          <a:p>
            <a:pPr lvl="0" algn="just"/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Vertical diameter of inlet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:- It is measured between anterior end of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symphysis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pubis and articulation of sacral 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800" b="1" baseline="30000" dirty="0" smtClean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 and 4</a:t>
            </a:r>
            <a:r>
              <a:rPr lang="en-US" sz="1800" b="1" baseline="30000" dirty="0" smtClean="0"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 vertebra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Oblique / 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sacro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-iliac / </a:t>
            </a:r>
            <a:r>
              <a:rPr lang="en-US" sz="1800" b="1" dirty="0" err="1" smtClean="0">
                <a:latin typeface="Times New Roman" pitchFamily="18" charset="0"/>
                <a:cs typeface="Times New Roman" pitchFamily="18" charset="0"/>
              </a:rPr>
              <a:t>ilio</a:t>
            </a:r>
            <a:r>
              <a:rPr lang="en-US" sz="1800" b="1" dirty="0" smtClean="0">
                <a:latin typeface="Times New Roman" pitchFamily="18" charset="0"/>
                <a:cs typeface="Times New Roman" pitchFamily="18" charset="0"/>
              </a:rPr>
              <a:t>-sacral diameter of inlet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:- It is measured from 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  <a:hlinkClick r:id="rId2" tooltip="Sacro-iliac joint"/>
              </a:rPr>
              <a:t>sacro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  <a:hlinkClick r:id="rId2" tooltip="Sacro-iliac joint"/>
              </a:rPr>
              <a:t>-iliac joint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 of one side through the center of pelvic cavity to the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psoas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tubercle of opposite side. It is intermediate between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sacro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-pubic and superior </a:t>
            </a:r>
            <a:r>
              <a:rPr lang="en-US" sz="1800" dirty="0" err="1" smtClean="0">
                <a:latin typeface="Times New Roman" pitchFamily="18" charset="0"/>
                <a:cs typeface="Times New Roman" pitchFamily="18" charset="0"/>
              </a:rPr>
              <a:t>bis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-iliac diameter	 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solidFill>
                  <a:srgbClr val="FF0000"/>
                </a:solidFill>
                <a:latin typeface="Algerian" pitchFamily="82" charset="0"/>
              </a:rPr>
              <a:t>Diameters of Pelvic inlet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/>
            <a:endParaRPr lang="en-US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Superio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-inferior (Vertical) diameter :-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It is measured between the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summit of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ischial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arch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articular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of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coccygeal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en-US" sz="2400" b="1" baseline="30000" dirty="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 and 2</a:t>
            </a:r>
            <a:r>
              <a:rPr lang="en-US" sz="2400" b="1" baseline="30000" dirty="0" smtClean="0">
                <a:latin typeface="Times New Roman" pitchFamily="18" charset="0"/>
                <a:cs typeface="Times New Roman" pitchFamily="18" charset="0"/>
              </a:rPr>
              <a:t>nd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 vertebrae.</a:t>
            </a:r>
          </a:p>
          <a:p>
            <a:pPr lvl="0" algn="just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Transverse diameter :-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It is measured between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US" sz="2400" b="1" dirty="0" err="1" smtClean="0">
                <a:latin typeface="Times New Roman" pitchFamily="18" charset="0"/>
                <a:cs typeface="Times New Roman" pitchFamily="18" charset="0"/>
              </a:rPr>
              <a:t>ischiatic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spines.</a:t>
            </a:r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400" dirty="0" smtClean="0">
                <a:solidFill>
                  <a:srgbClr val="FF0000"/>
                </a:solidFill>
                <a:latin typeface="Algerian" pitchFamily="82" charset="0"/>
              </a:rPr>
              <a:t>Diameter of Pelvic outlet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Each vertebra consist of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body, </a:t>
            </a: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spinous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transverse processes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S.No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.              Cow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Mare</a:t>
            </a:r>
          </a:p>
          <a:p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1.               18-20 in numbers                      1.   15-21 in number</a:t>
            </a:r>
          </a:p>
          <a:p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2.               1</a:t>
            </a:r>
            <a:r>
              <a:rPr lang="en-US" sz="2000" baseline="30000" dirty="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Vertebrae, well developed    2 . Having groove medially</a:t>
            </a:r>
          </a:p>
          <a:p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3.               Ventrally groove for median      3. For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coccygeal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artery       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saccral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artery.</a:t>
            </a:r>
          </a:p>
          <a:p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4.               First 5-6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vertebare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having         4. Less Developed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complete arches and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spinous</a:t>
            </a:r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process.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err="1" smtClean="0">
                <a:latin typeface="Algerian" pitchFamily="82" charset="0"/>
                <a:hlinkClick r:id="rId2" tooltip="Coccygeal vertebrae"/>
              </a:rPr>
              <a:t>Coccygeal</a:t>
            </a:r>
            <a:r>
              <a:rPr lang="en-US" dirty="0" smtClean="0">
                <a:latin typeface="Algerian" pitchFamily="82" charset="0"/>
                <a:hlinkClick r:id="rId2" tooltip="Coccygeal vertebrae"/>
              </a:rPr>
              <a:t> vertebrae</a:t>
            </a:r>
            <a:r>
              <a:rPr lang="en-US" dirty="0" smtClean="0"/>
              <a:t> :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2000</TotalTime>
  <Words>619</Words>
  <Application>Microsoft Office PowerPoint</Application>
  <PresentationFormat>On-screen Show (4:3)</PresentationFormat>
  <Paragraphs>138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Concourse</vt:lpstr>
      <vt:lpstr>               VETERINARY ANATOMY, - UNIT- 6, TOPIC-II- Description of Bones along muscles of with  of Acetabulum, pelvic diameter, Pelvic inlet, bony pelvis and coccygeal vertebrae  </vt:lpstr>
      <vt:lpstr>    Description of Bones along muscles of with  of  Acetabulum, pelvic diameter, Pelvic inlet, bony pelvis and coccygeal vertebrae   </vt:lpstr>
      <vt:lpstr>OBTURATOR  FORAMEN  &amp;  PELVIC CAVITY</vt:lpstr>
      <vt:lpstr>           Pelvic Girdle - Ox</vt:lpstr>
      <vt:lpstr>      SEXUAL DIFFERENCES</vt:lpstr>
      <vt:lpstr>           Differential point of  Ilium, Ischium, and Pubis of Ox, Buffalo, Sheep, Goat, Horse, Pig, Dog and Fowl.  </vt:lpstr>
      <vt:lpstr>      HORSE- Pelvic Girdle</vt:lpstr>
      <vt:lpstr>Horse – Pelvic Girdle Cont….</vt:lpstr>
      <vt:lpstr>              PIG-PELVIC GIRDLE</vt:lpstr>
      <vt:lpstr>       DOG- Pelvic Girdle</vt:lpstr>
      <vt:lpstr>Dog- Pelvic Girdle, Conti…..</vt:lpstr>
      <vt:lpstr>        FOWL-PELVIC GIRDLE</vt:lpstr>
      <vt:lpstr>         FOWL-PELVIC GIRDLE </vt:lpstr>
      <vt:lpstr>BONY PELVIS / BONE OF HIP (PELVIC) REGION </vt:lpstr>
      <vt:lpstr>BONY PELVIS / BONE OF HIP (PELVIC) REGION,CONTIN…..</vt:lpstr>
      <vt:lpstr>Diameters of Pelvic inlet</vt:lpstr>
      <vt:lpstr>Diameter of Pelvic outlet </vt:lpstr>
      <vt:lpstr>Coccygeal vertebrae 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VETERINAY ANATOMY, UNIT- 5 PELVIC LIMB BONES</dc:title>
  <dc:creator>user1</dc:creator>
  <cp:lastModifiedBy>user1</cp:lastModifiedBy>
  <cp:revision>244</cp:revision>
  <dcterms:created xsi:type="dcterms:W3CDTF">2006-08-16T00:00:00Z</dcterms:created>
  <dcterms:modified xsi:type="dcterms:W3CDTF">2020-04-26T13:41:47Z</dcterms:modified>
</cp:coreProperties>
</file>