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384" r:id="rId2"/>
    <p:sldId id="380" r:id="rId3"/>
    <p:sldId id="361" r:id="rId4"/>
    <p:sldId id="381" r:id="rId5"/>
    <p:sldId id="386" r:id="rId6"/>
    <p:sldId id="387" r:id="rId7"/>
    <p:sldId id="382" r:id="rId8"/>
    <p:sldId id="389" r:id="rId9"/>
    <p:sldId id="388" r:id="rId10"/>
    <p:sldId id="391" r:id="rId11"/>
    <p:sldId id="369" r:id="rId12"/>
    <p:sldId id="393" r:id="rId13"/>
    <p:sldId id="379" r:id="rId14"/>
    <p:sldId id="385" r:id="rId15"/>
    <p:sldId id="390" r:id="rId16"/>
    <p:sldId id="383" r:id="rId17"/>
    <p:sldId id="395" r:id="rId18"/>
    <p:sldId id="396" r:id="rId19"/>
    <p:sldId id="3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15" autoAdjust="0"/>
  </p:normalViewPr>
  <p:slideViewPr>
    <p:cSldViewPr>
      <p:cViewPr>
        <p:scale>
          <a:sx n="60" d="100"/>
          <a:sy n="60" d="100"/>
        </p:scale>
        <p:origin x="-164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4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1669C-111B-4CE3-8445-69D42C3E0FB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PRINCIPLES OF ANIMAL NUTRITION &amp; FEED TECHNOLOGY ANN:111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076B5-7460-4C1F-B7B7-DE61D5EC8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5EFD8-9D72-499C-93E7-EBC76EC3BAEE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PRINCIPLES OF ANIMAL NUTRITION &amp; FEED TECHNOLOGY ANN:111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F3167-B39E-4D12-BCBF-7879D1829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 ANN:111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5F3167-B39E-4D12-BCBF-7879D1829FE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P.K.SINGH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EFC3E8-1C36-4CCF-AD3C-73B7F7538E3A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0720-A01A-48DF-AB8F-81D09A9BC368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0FA1-AF5B-4645-BA31-3BC7BDCEEA44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2F3A-EE96-4E0E-AFAA-C6E0E0338A40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1CE4-B767-4554-BA60-FAB2A1A36C2A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E133-3BC7-4DB8-BEBF-E14AC0B3A29B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C851-6BCD-4994-BB7E-A3AA14FD42E6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F7D8-836B-4C63-AD74-F53FA06DA62B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8D7F-09C5-4C42-B768-47763F48BBA4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BE7F-E2D5-4B89-8B6F-6965C15BC43D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EA93-49EB-41DF-A59B-9973239B0EFB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147A-183B-496C-A09D-5DECE3A34DA6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F983A-0595-409E-BA26-0CD0BF2056EE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PRINCIPLES OF ANIMAL NUTRITION &amp; FEED TECHNOLOGY,  ANN:111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906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Balanced Ration and its characteristics</a:t>
            </a:r>
            <a:endParaRPr lang="en-IN" sz="6000" b="1" dirty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159984"/>
            <a:ext cx="838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2060"/>
                </a:solidFill>
              </a:rPr>
              <a:t>Dr. </a:t>
            </a:r>
            <a:r>
              <a:rPr lang="en-IN" sz="2800" b="1" dirty="0" err="1" smtClean="0">
                <a:solidFill>
                  <a:srgbClr val="002060"/>
                </a:solidFill>
              </a:rPr>
              <a:t>Pankaj</a:t>
            </a:r>
            <a:r>
              <a:rPr lang="en-IN" sz="2800" b="1" dirty="0" smtClean="0">
                <a:solidFill>
                  <a:srgbClr val="002060"/>
                </a:solidFill>
              </a:rPr>
              <a:t> Kumar Singh</a:t>
            </a:r>
          </a:p>
          <a:p>
            <a:pPr algn="ctr"/>
            <a:r>
              <a:rPr lang="en-IN" sz="2400" dirty="0" smtClean="0"/>
              <a:t>Assistant Professor </a:t>
            </a:r>
            <a:r>
              <a:rPr lang="en-IN" sz="2400" dirty="0" smtClean="0"/>
              <a:t>(Animal </a:t>
            </a:r>
            <a:r>
              <a:rPr lang="en-IN" sz="2400" dirty="0" smtClean="0"/>
              <a:t>Nutrition), </a:t>
            </a:r>
          </a:p>
          <a:p>
            <a:pPr algn="ctr"/>
            <a:r>
              <a:rPr lang="en-IN" sz="2400" dirty="0" smtClean="0"/>
              <a:t>Bihar Animal Science University, Patna, India</a:t>
            </a:r>
          </a:p>
          <a:p>
            <a:pPr algn="ctr"/>
            <a:r>
              <a:rPr lang="en-IN" sz="2400" dirty="0" smtClean="0"/>
              <a:t>E-mail: vetpank@gmail.com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705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IN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ration must be properly </a:t>
            </a:r>
            <a:r>
              <a:rPr lang="en-IN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prepared:</a:t>
            </a:r>
          </a:p>
          <a:p>
            <a:pPr>
              <a:buNone/>
            </a:pPr>
            <a:endParaRPr lang="en-IN" sz="2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feed must be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well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prepared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feeds require special preparations before administration in order to render them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 digestible and palatable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Hard grains like gram, barley, wheat, maize, etc., should be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ground before feeding so that their mastication may become easy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Coarse fodders like dry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jowar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bajra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green fodders of these crops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should be chaffed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before feeding.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dry fodders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such as 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bhusa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of cereals and legumes should be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moistened.</a:t>
            </a:r>
          </a:p>
          <a:p>
            <a:endParaRPr lang="en-IN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Soaking of feeds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like various types of cakes and cottonseed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soften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them and makes them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 palatable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ration should be fairly laxative</a:t>
            </a:r>
          </a:p>
          <a:p>
            <a:endParaRPr lang="en-IN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Constipation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often the cause of most of the digestive troubles.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is, therefore, necessary to give such feeds, which are laxative (inducing bowel movement) in character.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Maintain regularity in feeding</a:t>
            </a:r>
          </a:p>
          <a:p>
            <a:endParaRPr lang="en-IN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Cattle like other animals are </a:t>
            </a:r>
            <a:r>
              <a:rPr lang="en-IN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creatures of habits</a:t>
            </a:r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 and get so much </a:t>
            </a:r>
            <a:r>
              <a:rPr lang="en-IN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 to routine that marked changes may lead to restlessness</a:t>
            </a:r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lang="en-IN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feeding hour approaches, their glandular secretions become active </a:t>
            </a:r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in anticipation of the meal.</a:t>
            </a:r>
          </a:p>
          <a:p>
            <a:endParaRPr lang="en-IN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Irregularity in milking and feeding tells very badly on the productive powers of an animal.</a:t>
            </a:r>
          </a:p>
          <a:p>
            <a:endParaRPr lang="en-IN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The time of feeding should be evenly distributed so that the animals are not kept too long without feed.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Liberal feeding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animal should be provided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plenty with all the requirements, which are necessary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full milk production and maintenance of her body.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 should also be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some allowance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made for what goes as a waste in preparation and serving the feed to the cow.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should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 be mistaken for overfeeding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 is doubly wasteful because it wastes feed and it also injures the animal’s system.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Individual feeding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order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obtain maximum profits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cows must be fed individually according to the  production and requirements instead of allowing the same ration to each animal in the herd.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 feeding ensures adequate supply of nutrients to livestock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Avoid sudden changes in the </a:t>
            </a:r>
            <a:r>
              <a:rPr lang="en-IN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ration</a:t>
            </a:r>
          </a:p>
          <a:p>
            <a:pPr>
              <a:buNone/>
            </a:pPr>
            <a:endParaRPr lang="en-IN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Sudden changes are often the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cause of many digestive troubles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the more notable being </a:t>
            </a:r>
            <a:r>
              <a:rPr lang="en-IN" sz="28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IN" sz="2800" i="1" dirty="0" err="1" smtClean="0">
                <a:latin typeface="Times New Roman" pitchFamily="18" charset="0"/>
                <a:cs typeface="Times New Roman" pitchFamily="18" charset="0"/>
              </a:rPr>
              <a:t>Tympanitis</a:t>
            </a:r>
            <a:r>
              <a:rPr lang="en-IN" sz="2800" i="1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IN" sz="2800" i="1" dirty="0" smtClean="0">
                <a:latin typeface="Times New Roman" pitchFamily="18" charset="0"/>
                <a:cs typeface="Times New Roman" pitchFamily="18" charset="0"/>
              </a:rPr>
              <a:t>Impaction”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All changes of the feed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must be gradual and slow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 animal system receiving a certain feed or a mixture of feeds gets accustomed to it. It gets upset by sudden changes.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ration should not be too </a:t>
            </a:r>
            <a:r>
              <a:rPr lang="en-IN" sz="3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bulky</a:t>
            </a:r>
          </a:p>
          <a:p>
            <a:pPr>
              <a:buNone/>
            </a:pPr>
            <a:endParaRPr lang="en-IN" sz="3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If the ration is too bulky, the animal will </a:t>
            </a:r>
            <a:r>
              <a:rPr lang="en-IN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fail to get all its nutrient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requirements.</a:t>
            </a:r>
          </a:p>
          <a:p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3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Economy in labour and cost</a:t>
            </a:r>
          </a:p>
          <a:p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The ultimate object of rearing animals is </a:t>
            </a:r>
            <a:r>
              <a:rPr lang="en-IN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make profits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The cost of the feeds and the labour in feeding should be minimised to an extent </a:t>
            </a:r>
            <a:r>
              <a:rPr lang="en-IN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that economic efficiency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is not affected.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rgbClr val="FF0000"/>
                </a:solidFill>
              </a:rPr>
              <a:t>Tips for feeding dairy cattle</a:t>
            </a:r>
            <a:endParaRPr lang="en-US" altLang="en-US" dirty="0" smtClean="0"/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815F88-F78B-4446-B5B6-350AAADA5EC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304800" y="914400"/>
            <a:ext cx="8686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v"/>
              <a:defRPr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Concentrate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must be fed individually according to production. </a:t>
            </a:r>
          </a:p>
          <a:p>
            <a:pPr eaLnBrk="1" hangingPunct="1"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Good quality roughage saves concentrates. </a:t>
            </a:r>
          </a:p>
          <a:p>
            <a:pPr algn="ctr" eaLnBrk="1" hangingPunct="1"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20 kg grass or 6-8 kg legume fodder =1 kg concentrate mixture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Regularity in feeding should be followed.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Feed Concentrate mixture before milking – half in the morning  </a:t>
            </a:r>
          </a:p>
          <a:p>
            <a:pPr eaLnBrk="1" hangingPunct="1"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and the other half in the evening.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Feed the roughage after milking and watering.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High yielding animals may be fed three times a day 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Increasing the frequency of concentrate feeding will help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to maintain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normal rumen motility and optimum milk fat levels.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143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200" b="1" smtClean="0">
                <a:solidFill>
                  <a:srgbClr val="FF0000"/>
                </a:solidFill>
              </a:rPr>
              <a:t>Tips for feeding dairy cattle</a:t>
            </a:r>
            <a:endParaRPr lang="en-US" altLang="en-US" sz="3200" smtClean="0"/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0A6301-5FCC-4257-9C0A-9684E4C3168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381000" y="609600"/>
            <a:ext cx="85344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Abrupt change in the feed should be avoided. </a:t>
            </a:r>
          </a:p>
          <a:p>
            <a:pPr eaLnBrk="1" hangingPunct="1"/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Over feeding conc. may result in off feed &amp; indigestion. </a:t>
            </a:r>
          </a:p>
          <a:p>
            <a:pPr eaLnBrk="1" hangingPunct="1">
              <a:buFont typeface="Wingdings" pitchFamily="2" charset="2"/>
              <a:buChar char="v"/>
            </a:pPr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Grains should be ground to medium degree of fineness. </a:t>
            </a:r>
          </a:p>
          <a:p>
            <a:pPr eaLnBrk="1" hangingPunct="1">
              <a:buFont typeface="Wingdings" pitchFamily="2" charset="2"/>
              <a:buChar char="v"/>
            </a:pPr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Long and thick-stemmed may be chopped. </a:t>
            </a:r>
          </a:p>
          <a:p>
            <a:pPr eaLnBrk="1" hangingPunct="1">
              <a:buFont typeface="Wingdings" pitchFamily="2" charset="2"/>
              <a:buChar char="v"/>
            </a:pPr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Mix Legume fodders with straw to prevent bloat.</a:t>
            </a:r>
          </a:p>
          <a:p>
            <a:pPr eaLnBrk="1" hangingPunct="1"/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Silage and other feeds, which may impart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flavour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to milk,  </a:t>
            </a:r>
          </a:p>
          <a:p>
            <a:pPr eaLnBrk="1" hangingPunct="1"/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         may be fed after milking.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Concentrate mixture in the form of mash may be </a:t>
            </a:r>
            <a:r>
              <a:rPr lang="en-US" alt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moistened with </a:t>
            </a:r>
            <a:endParaRPr lang="en-US" alt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200" b="1" dirty="0" smtClean="0">
                <a:latin typeface="Times New Roman" pitchFamily="18" charset="0"/>
                <a:cs typeface="Times New Roman" pitchFamily="18" charset="0"/>
              </a:rPr>
              <a:t>     water 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and fed immediately. Pellets can  </a:t>
            </a:r>
            <a:r>
              <a:rPr lang="en-US" altLang="en-US" sz="2200" b="1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fed as such. </a:t>
            </a:r>
            <a:endParaRPr lang="en-US" alt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Optimum roughage : concentrate ratio should be 40:60  </a:t>
            </a:r>
          </a:p>
          <a:p>
            <a:pPr eaLnBrk="1" hangingPunct="1"/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        for high yielders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Questions?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balanced r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7543800" cy="6781800"/>
          </a:xfrm>
          <a:prstGeom prst="rect">
            <a:avLst/>
          </a:prstGeom>
          <a:noFill/>
        </p:spPr>
      </p:pic>
      <p:sp>
        <p:nvSpPr>
          <p:cNvPr id="12" name="Content Placeholder 2"/>
          <p:cNvSpPr txBox="1">
            <a:spLocks/>
          </p:cNvSpPr>
          <p:nvPr/>
        </p:nvSpPr>
        <p:spPr>
          <a:xfrm rot="16200000">
            <a:off x="-2704659" y="2899904"/>
            <a:ext cx="6833911" cy="10822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IN" sz="5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Desirable characteristics of a ration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Ration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ration is the feed allowed for a given animal during a day of 24 hours.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feed may be given at a time or in portions at intervals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Balanced ration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balanced ration is a ration, which 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provides the essential nutrients to the animal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 such 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proportion and amounts that are required for the proper nourishment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of the particular animal for 24 hours for various physiological functions.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ration should be properly balanced</a:t>
            </a:r>
          </a:p>
          <a:p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With a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correct and balanced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ration, livestock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get the best out of all the constituents present in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feed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resulting in production of milk at cheaper cost.</a:t>
            </a:r>
          </a:p>
          <a:p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mproperly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balanced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ration ~ much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of the feed is wasted.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feed digested alone goes for milk production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and maintenance of the body.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balanced ration is thus more purposeful and beneficial.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6294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IN" sz="3600" dirty="0" smtClean="0">
                <a:solidFill>
                  <a:srgbClr val="C00000"/>
                </a:solidFill>
              </a:rPr>
              <a:t>The ration must be palatable</a:t>
            </a:r>
          </a:p>
          <a:p>
            <a:endParaRPr lang="en-IN" sz="2800" dirty="0" smtClean="0"/>
          </a:p>
          <a:p>
            <a:r>
              <a:rPr lang="en-IN" sz="2800" dirty="0" smtClean="0"/>
              <a:t>Whatever feed given to an animal </a:t>
            </a:r>
            <a:r>
              <a:rPr lang="en-IN" sz="2800" dirty="0" smtClean="0">
                <a:solidFill>
                  <a:srgbClr val="C00000"/>
                </a:solidFill>
              </a:rPr>
              <a:t>must be to its liking.</a:t>
            </a:r>
          </a:p>
          <a:p>
            <a:endParaRPr lang="en-IN" sz="2800" dirty="0" smtClean="0">
              <a:solidFill>
                <a:srgbClr val="C00000"/>
              </a:solidFill>
            </a:endParaRPr>
          </a:p>
          <a:p>
            <a:r>
              <a:rPr lang="en-IN" sz="2800" dirty="0" smtClean="0">
                <a:solidFill>
                  <a:srgbClr val="C00000"/>
                </a:solidFill>
              </a:rPr>
              <a:t>Evil smelling, mouldy, musty, spoiled and inferior </a:t>
            </a:r>
            <a:r>
              <a:rPr lang="en-IN" sz="2800" dirty="0" smtClean="0"/>
              <a:t>feeds are unpalatable and must not be given to the animals.</a:t>
            </a:r>
          </a:p>
          <a:p>
            <a:endParaRPr lang="en-IN" sz="2800" dirty="0" smtClean="0"/>
          </a:p>
          <a:p>
            <a:r>
              <a:rPr lang="en-IN" sz="2800" dirty="0" smtClean="0"/>
              <a:t>If some excellent feed is not good in taste, they should be improved by special preparations like </a:t>
            </a:r>
            <a:r>
              <a:rPr lang="en-IN" sz="2800" dirty="0" smtClean="0">
                <a:solidFill>
                  <a:srgbClr val="C00000"/>
                </a:solidFill>
              </a:rPr>
              <a:t>addition of salt or other feed additives.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6294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IN" sz="3500" b="1" u="sng" dirty="0" smtClean="0">
                <a:solidFill>
                  <a:srgbClr val="C00000"/>
                </a:solidFill>
              </a:rPr>
              <a:t>Variety of feed ingredients in the ration</a:t>
            </a:r>
          </a:p>
          <a:p>
            <a:endParaRPr lang="en-IN" sz="2800" dirty="0" smtClean="0"/>
          </a:p>
          <a:p>
            <a:r>
              <a:rPr lang="en-IN" sz="2800" dirty="0" smtClean="0"/>
              <a:t>By combining many feeds in a ration, </a:t>
            </a:r>
            <a:r>
              <a:rPr lang="en-IN" sz="2800" dirty="0" smtClean="0">
                <a:solidFill>
                  <a:srgbClr val="C00000"/>
                </a:solidFill>
              </a:rPr>
              <a:t>a better and balanced mixture of proteins, vitamins</a:t>
            </a:r>
            <a:r>
              <a:rPr lang="en-IN" sz="2800" dirty="0" smtClean="0"/>
              <a:t> and other nutrients are furnished than by depending on only a few.</a:t>
            </a:r>
          </a:p>
          <a:p>
            <a:endParaRPr lang="en-IN" sz="2800" dirty="0" smtClean="0"/>
          </a:p>
          <a:p>
            <a:r>
              <a:rPr lang="en-IN" sz="2800" dirty="0" smtClean="0"/>
              <a:t>Variety of feeds in the ration </a:t>
            </a:r>
            <a:r>
              <a:rPr lang="en-IN" sz="2800" dirty="0" smtClean="0">
                <a:solidFill>
                  <a:srgbClr val="C00000"/>
                </a:solidFill>
              </a:rPr>
              <a:t>makes it more palatable</a:t>
            </a:r>
            <a:r>
              <a:rPr lang="en-IN" sz="2800" dirty="0" smtClean="0"/>
              <a:t>.</a:t>
            </a:r>
          </a:p>
          <a:p>
            <a:endParaRPr lang="en-IN" sz="2800" dirty="0" smtClean="0"/>
          </a:p>
          <a:p>
            <a:r>
              <a:rPr lang="en-IN" sz="2800" dirty="0" smtClean="0"/>
              <a:t>This provides variety of nutrients  supply to make a ration balanced</a:t>
            </a:r>
          </a:p>
          <a:p>
            <a:pPr lvl="2">
              <a:buNone/>
            </a:pPr>
            <a:endParaRPr lang="en-IN" sz="2000" dirty="0" smtClean="0"/>
          </a:p>
          <a:p>
            <a:endParaRPr lang="en-IN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ration should contain </a:t>
            </a:r>
            <a:r>
              <a:rPr lang="en-IN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adequte</a:t>
            </a:r>
            <a:r>
              <a:rPr lang="en-IN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of mineral matter</a:t>
            </a:r>
          </a:p>
          <a:p>
            <a:endParaRPr lang="en-IN" sz="2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Every litre of milk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yielded by a cow contains a little more than </a:t>
            </a:r>
            <a:r>
              <a:rPr lang="en-IN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0.7% of mineral matter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If the amount of mineral matter in the ration </a:t>
            </a:r>
            <a:r>
              <a:rPr lang="en-IN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not sufficient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to meet the demand in the milk yield, the cow shall have </a:t>
            </a:r>
            <a:r>
              <a:rPr lang="en-IN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draw upon her own body supplies or fall down in milk yield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2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 the end of her lactation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the cow will be left as </a:t>
            </a:r>
            <a:r>
              <a:rPr lang="en-IN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 extremely weak animal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and her milk yield in subsequent lactation </a:t>
            </a:r>
            <a:r>
              <a:rPr lang="en-IN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go down considerably.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sz="4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Sufficient green fodder</a:t>
            </a:r>
          </a:p>
          <a:p>
            <a:endParaRPr lang="en-IN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Green succulent fodders are of great importance in feeding of </a:t>
            </a:r>
            <a:r>
              <a:rPr lang="en-IN" sz="3500" dirty="0" err="1" smtClean="0">
                <a:latin typeface="Times New Roman" pitchFamily="18" charset="0"/>
                <a:cs typeface="Times New Roman" pitchFamily="18" charset="0"/>
              </a:rPr>
              <a:t>milch</a:t>
            </a:r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 animals</a:t>
            </a:r>
          </a:p>
          <a:p>
            <a:endParaRPr lang="en-IN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They aid in the appetite and keep the animal in good condition.</a:t>
            </a:r>
          </a:p>
          <a:p>
            <a:endParaRPr lang="en-IN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Green fodders are </a:t>
            </a:r>
            <a:r>
              <a:rPr lang="en-IN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bulky, easily digestible, laxative and contain enough of necessary vitamins.</a:t>
            </a:r>
          </a:p>
          <a:p>
            <a:endParaRPr lang="en-IN" sz="35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Leguminous green fodders are very rich in proteins.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916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ration should be fairly </a:t>
            </a:r>
            <a:r>
              <a:rPr lang="en-IN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bulky</a:t>
            </a:r>
          </a:p>
          <a:p>
            <a:pPr>
              <a:buNone/>
            </a:pPr>
            <a:endParaRPr lang="en-IN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stomach of cattle is very capacious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and they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not feel satisfied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unless their bellies are properly filled up.</a:t>
            </a:r>
          </a:p>
          <a:p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Indigestible fibre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is not of any great nutritional importance but it plays an important role in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giving a feeling of fullness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cattle.</a:t>
            </a:r>
          </a:p>
          <a:p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If the bulk of the ration supplied is small, cattle may fall a victim to the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depraved habits of eating earth, rags, dirty refuses, etc., for filling up stomachs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3347</TotalTime>
  <Words>1119</Words>
  <Application>Microsoft Office PowerPoint</Application>
  <PresentationFormat>On-screen Show (4:3)</PresentationFormat>
  <Paragraphs>158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Tips for feeding dairy cattle</vt:lpstr>
      <vt:lpstr>Tips for feeding dairy cattle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Soil-Plant-Animal Relationship</dc:title>
  <dc:creator/>
  <cp:lastModifiedBy>Windows User</cp:lastModifiedBy>
  <cp:revision>322</cp:revision>
  <dcterms:created xsi:type="dcterms:W3CDTF">2006-08-16T00:00:00Z</dcterms:created>
  <dcterms:modified xsi:type="dcterms:W3CDTF">2020-04-11T06:47:22Z</dcterms:modified>
</cp:coreProperties>
</file>