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2" r:id="rId7"/>
    <p:sldId id="263" r:id="rId8"/>
    <p:sldId id="264" r:id="rId9"/>
    <p:sldId id="278" r:id="rId10"/>
    <p:sldId id="265" r:id="rId11"/>
    <p:sldId id="280" r:id="rId12"/>
    <p:sldId id="268" r:id="rId13"/>
    <p:sldId id="271" r:id="rId14"/>
    <p:sldId id="286" r:id="rId15"/>
    <p:sldId id="272" r:id="rId16"/>
    <p:sldId id="273" r:id="rId17"/>
    <p:sldId id="274" r:id="rId18"/>
    <p:sldId id="282" r:id="rId19"/>
    <p:sldId id="283" r:id="rId20"/>
    <p:sldId id="284"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4D369-A38C-433C-A716-BBC51D8F65F3}" type="datetimeFigureOut">
              <a:rPr lang="en-IN" smtClean="0"/>
              <a:t>11-04-2020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55A88-43E3-437A-923A-71B8810CD955}" type="slidenum">
              <a:rPr lang="en-IN" smtClean="0"/>
              <a:t>‹#›</a:t>
            </a:fld>
            <a:endParaRPr lang="en-IN"/>
          </a:p>
        </p:txBody>
      </p:sp>
    </p:spTree>
    <p:extLst>
      <p:ext uri="{BB962C8B-B14F-4D97-AF65-F5344CB8AC3E}">
        <p14:creationId xmlns:p14="http://schemas.microsoft.com/office/powerpoint/2010/main" val="135235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6A50E8-B2CC-4849-9D3F-E2898190101B}" type="datetime1">
              <a:rPr lang="en-US" smtClean="0"/>
              <a:t>4/11/2020</a:t>
            </a:fld>
            <a:endParaRPr lang="en-US"/>
          </a:p>
        </p:txBody>
      </p:sp>
      <p:sp>
        <p:nvSpPr>
          <p:cNvPr id="5" name="Footer Placeholder 4"/>
          <p:cNvSpPr>
            <a:spLocks noGrp="1"/>
          </p:cNvSpPr>
          <p:nvPr>
            <p:ph type="ftr" sz="quarter" idx="11"/>
          </p:nvPr>
        </p:nvSpPr>
        <p:spPr/>
        <p:txBody>
          <a:bodyPr/>
          <a:lstStyle/>
          <a:p>
            <a:r>
              <a:rPr lang="en-US"/>
              <a:t>Unit 4: Environmental Hygiene: Biodiversity- Uses, threats and conservation</a:t>
            </a:r>
          </a:p>
        </p:txBody>
      </p:sp>
      <p:sp>
        <p:nvSpPr>
          <p:cNvPr id="6" name="Slide Number Placeholder 5"/>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401342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433934-337B-442B-B2BB-D178AFB3142A}" type="datetime1">
              <a:rPr lang="en-US" smtClean="0"/>
              <a:t>4/11/2020</a:t>
            </a:fld>
            <a:endParaRPr lang="en-US"/>
          </a:p>
        </p:txBody>
      </p:sp>
      <p:sp>
        <p:nvSpPr>
          <p:cNvPr id="5" name="Footer Placeholder 4"/>
          <p:cNvSpPr>
            <a:spLocks noGrp="1"/>
          </p:cNvSpPr>
          <p:nvPr>
            <p:ph type="ftr" sz="quarter" idx="11"/>
          </p:nvPr>
        </p:nvSpPr>
        <p:spPr/>
        <p:txBody>
          <a:bodyPr/>
          <a:lstStyle/>
          <a:p>
            <a:r>
              <a:rPr lang="en-US"/>
              <a:t>Unit 4: Environmental Hygiene: Biodiversity- Uses, threats and conservation</a:t>
            </a:r>
          </a:p>
        </p:txBody>
      </p:sp>
      <p:sp>
        <p:nvSpPr>
          <p:cNvPr id="6" name="Slide Number Placeholder 5"/>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77882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91912-DAA8-44D7-987C-ED4B9E1E4AD6}" type="datetime1">
              <a:rPr lang="en-US" smtClean="0"/>
              <a:t>4/11/2020</a:t>
            </a:fld>
            <a:endParaRPr lang="en-US"/>
          </a:p>
        </p:txBody>
      </p:sp>
      <p:sp>
        <p:nvSpPr>
          <p:cNvPr id="5" name="Footer Placeholder 4"/>
          <p:cNvSpPr>
            <a:spLocks noGrp="1"/>
          </p:cNvSpPr>
          <p:nvPr>
            <p:ph type="ftr" sz="quarter" idx="11"/>
          </p:nvPr>
        </p:nvSpPr>
        <p:spPr/>
        <p:txBody>
          <a:bodyPr/>
          <a:lstStyle/>
          <a:p>
            <a:r>
              <a:rPr lang="en-US"/>
              <a:t>Unit 4: Environmental Hygiene: Biodiversity- Uses, threats and conservation</a:t>
            </a:r>
          </a:p>
        </p:txBody>
      </p:sp>
      <p:sp>
        <p:nvSpPr>
          <p:cNvPr id="6" name="Slide Number Placeholder 5"/>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330612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FA6067-E77D-4040-8779-915987C25B0C}" type="datetime1">
              <a:rPr lang="en-US" smtClean="0"/>
              <a:t>4/11/2020</a:t>
            </a:fld>
            <a:endParaRPr lang="en-US"/>
          </a:p>
        </p:txBody>
      </p:sp>
      <p:sp>
        <p:nvSpPr>
          <p:cNvPr id="5" name="Footer Placeholder 4"/>
          <p:cNvSpPr>
            <a:spLocks noGrp="1"/>
          </p:cNvSpPr>
          <p:nvPr>
            <p:ph type="ftr" sz="quarter" idx="11"/>
          </p:nvPr>
        </p:nvSpPr>
        <p:spPr/>
        <p:txBody>
          <a:bodyPr/>
          <a:lstStyle/>
          <a:p>
            <a:r>
              <a:rPr lang="en-US"/>
              <a:t>Unit 4: Environmental Hygiene: Biodiversity- Uses, threats and conservation</a:t>
            </a:r>
          </a:p>
        </p:txBody>
      </p:sp>
      <p:sp>
        <p:nvSpPr>
          <p:cNvPr id="6" name="Slide Number Placeholder 5"/>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408029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0A289F-5AF4-4EFB-9D9D-44F0B153E4D6}" type="datetime1">
              <a:rPr lang="en-US" smtClean="0"/>
              <a:t>4/11/2020</a:t>
            </a:fld>
            <a:endParaRPr lang="en-US"/>
          </a:p>
        </p:txBody>
      </p:sp>
      <p:sp>
        <p:nvSpPr>
          <p:cNvPr id="5" name="Footer Placeholder 4"/>
          <p:cNvSpPr>
            <a:spLocks noGrp="1"/>
          </p:cNvSpPr>
          <p:nvPr>
            <p:ph type="ftr" sz="quarter" idx="11"/>
          </p:nvPr>
        </p:nvSpPr>
        <p:spPr/>
        <p:txBody>
          <a:bodyPr/>
          <a:lstStyle/>
          <a:p>
            <a:r>
              <a:rPr lang="en-US"/>
              <a:t>Unit 4: Environmental Hygiene: Biodiversity- Uses, threats and conservation</a:t>
            </a:r>
          </a:p>
        </p:txBody>
      </p:sp>
      <p:sp>
        <p:nvSpPr>
          <p:cNvPr id="6" name="Slide Number Placeholder 5"/>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131599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116AD2-CE42-47E9-8F95-4AC1130FE21E}" type="datetime1">
              <a:rPr lang="en-US" smtClean="0"/>
              <a:t>4/11/2020</a:t>
            </a:fld>
            <a:endParaRPr lang="en-US"/>
          </a:p>
        </p:txBody>
      </p:sp>
      <p:sp>
        <p:nvSpPr>
          <p:cNvPr id="6" name="Footer Placeholder 5"/>
          <p:cNvSpPr>
            <a:spLocks noGrp="1"/>
          </p:cNvSpPr>
          <p:nvPr>
            <p:ph type="ftr" sz="quarter" idx="11"/>
          </p:nvPr>
        </p:nvSpPr>
        <p:spPr/>
        <p:txBody>
          <a:bodyPr/>
          <a:lstStyle/>
          <a:p>
            <a:r>
              <a:rPr lang="en-US"/>
              <a:t>Unit 4: Environmental Hygiene: Biodiversity- Uses, threats and conservation</a:t>
            </a:r>
          </a:p>
        </p:txBody>
      </p:sp>
      <p:sp>
        <p:nvSpPr>
          <p:cNvPr id="7" name="Slide Number Placeholder 6"/>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404891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77BEB2-0CA8-4932-A96C-A9FCC7920CFF}" type="datetime1">
              <a:rPr lang="en-US" smtClean="0"/>
              <a:t>4/11/2020</a:t>
            </a:fld>
            <a:endParaRPr lang="en-US"/>
          </a:p>
        </p:txBody>
      </p:sp>
      <p:sp>
        <p:nvSpPr>
          <p:cNvPr id="8" name="Footer Placeholder 7"/>
          <p:cNvSpPr>
            <a:spLocks noGrp="1"/>
          </p:cNvSpPr>
          <p:nvPr>
            <p:ph type="ftr" sz="quarter" idx="11"/>
          </p:nvPr>
        </p:nvSpPr>
        <p:spPr/>
        <p:txBody>
          <a:bodyPr/>
          <a:lstStyle/>
          <a:p>
            <a:r>
              <a:rPr lang="en-US"/>
              <a:t>Unit 4: Environmental Hygiene: Biodiversity- Uses, threats and conservation</a:t>
            </a:r>
          </a:p>
        </p:txBody>
      </p:sp>
      <p:sp>
        <p:nvSpPr>
          <p:cNvPr id="9" name="Slide Number Placeholder 8"/>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250341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174EA5-9DC5-42CD-8209-DC59EB7BE979}" type="datetime1">
              <a:rPr lang="en-US" smtClean="0"/>
              <a:t>4/11/2020</a:t>
            </a:fld>
            <a:endParaRPr lang="en-US"/>
          </a:p>
        </p:txBody>
      </p:sp>
      <p:sp>
        <p:nvSpPr>
          <p:cNvPr id="4" name="Footer Placeholder 3"/>
          <p:cNvSpPr>
            <a:spLocks noGrp="1"/>
          </p:cNvSpPr>
          <p:nvPr>
            <p:ph type="ftr" sz="quarter" idx="11"/>
          </p:nvPr>
        </p:nvSpPr>
        <p:spPr/>
        <p:txBody>
          <a:bodyPr/>
          <a:lstStyle/>
          <a:p>
            <a:r>
              <a:rPr lang="en-US"/>
              <a:t>Unit 4: Environmental Hygiene: Biodiversity- Uses, threats and conservation</a:t>
            </a:r>
          </a:p>
        </p:txBody>
      </p:sp>
      <p:sp>
        <p:nvSpPr>
          <p:cNvPr id="5" name="Slide Number Placeholder 4"/>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409675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2E26E-1FDC-4313-B1D0-F4A5C83B0130}" type="datetime1">
              <a:rPr lang="en-US" smtClean="0"/>
              <a:t>4/11/2020</a:t>
            </a:fld>
            <a:endParaRPr lang="en-US"/>
          </a:p>
        </p:txBody>
      </p:sp>
      <p:sp>
        <p:nvSpPr>
          <p:cNvPr id="3" name="Footer Placeholder 2"/>
          <p:cNvSpPr>
            <a:spLocks noGrp="1"/>
          </p:cNvSpPr>
          <p:nvPr>
            <p:ph type="ftr" sz="quarter" idx="11"/>
          </p:nvPr>
        </p:nvSpPr>
        <p:spPr/>
        <p:txBody>
          <a:bodyPr/>
          <a:lstStyle/>
          <a:p>
            <a:r>
              <a:rPr lang="en-US"/>
              <a:t>Unit 4: Environmental Hygiene: Biodiversity- Uses, threats and conservation</a:t>
            </a:r>
          </a:p>
        </p:txBody>
      </p:sp>
      <p:sp>
        <p:nvSpPr>
          <p:cNvPr id="4" name="Slide Number Placeholder 3"/>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39255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569856-9036-41F8-92F8-BC7141F1BDC1}" type="datetime1">
              <a:rPr lang="en-US" smtClean="0"/>
              <a:t>4/11/2020</a:t>
            </a:fld>
            <a:endParaRPr lang="en-US"/>
          </a:p>
        </p:txBody>
      </p:sp>
      <p:sp>
        <p:nvSpPr>
          <p:cNvPr id="6" name="Footer Placeholder 5"/>
          <p:cNvSpPr>
            <a:spLocks noGrp="1"/>
          </p:cNvSpPr>
          <p:nvPr>
            <p:ph type="ftr" sz="quarter" idx="11"/>
          </p:nvPr>
        </p:nvSpPr>
        <p:spPr/>
        <p:txBody>
          <a:bodyPr/>
          <a:lstStyle/>
          <a:p>
            <a:r>
              <a:rPr lang="en-US"/>
              <a:t>Unit 4: Environmental Hygiene: Biodiversity- Uses, threats and conservation</a:t>
            </a:r>
          </a:p>
        </p:txBody>
      </p:sp>
      <p:sp>
        <p:nvSpPr>
          <p:cNvPr id="7" name="Slide Number Placeholder 6"/>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99430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BD49CD-C228-42A9-8990-BC2A69D7CFB3}" type="datetime1">
              <a:rPr lang="en-US" smtClean="0"/>
              <a:t>4/11/2020</a:t>
            </a:fld>
            <a:endParaRPr lang="en-US"/>
          </a:p>
        </p:txBody>
      </p:sp>
      <p:sp>
        <p:nvSpPr>
          <p:cNvPr id="6" name="Footer Placeholder 5"/>
          <p:cNvSpPr>
            <a:spLocks noGrp="1"/>
          </p:cNvSpPr>
          <p:nvPr>
            <p:ph type="ftr" sz="quarter" idx="11"/>
          </p:nvPr>
        </p:nvSpPr>
        <p:spPr/>
        <p:txBody>
          <a:bodyPr/>
          <a:lstStyle/>
          <a:p>
            <a:r>
              <a:rPr lang="en-US"/>
              <a:t>Unit 4: Environmental Hygiene: Biodiversity- Uses, threats and conservation</a:t>
            </a:r>
          </a:p>
        </p:txBody>
      </p:sp>
      <p:sp>
        <p:nvSpPr>
          <p:cNvPr id="7" name="Slide Number Placeholder 6"/>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313795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3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5EB71-0EE3-493D-8B43-2292761C06B1}" type="datetime1">
              <a:rPr lang="en-US" smtClean="0"/>
              <a:t>4/11/2020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Unit 4: Environmental Hygiene: Biodiversity- Uses, threats and conservation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DAF59-E1C9-4F2D-B85D-96C9BDFDD638}" type="slidenum">
              <a:rPr lang="en-US" smtClean="0"/>
              <a:t>‹#›</a:t>
            </a:fld>
            <a:endParaRPr lang="en-US"/>
          </a:p>
        </p:txBody>
      </p:sp>
    </p:spTree>
    <p:extLst>
      <p:ext uri="{BB962C8B-B14F-4D97-AF65-F5344CB8AC3E}">
        <p14:creationId xmlns:p14="http://schemas.microsoft.com/office/powerpoint/2010/main" val="279798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8179"/>
          <a:stretch/>
        </p:blipFill>
        <p:spPr>
          <a:xfrm>
            <a:off x="0" y="1574276"/>
            <a:ext cx="12192000" cy="5283724"/>
          </a:xfrm>
          <a:prstGeom prst="rect">
            <a:avLst/>
          </a:prstGeom>
        </p:spPr>
      </p:pic>
      <p:sp>
        <p:nvSpPr>
          <p:cNvPr id="9" name="Subtitle 2"/>
          <p:cNvSpPr>
            <a:spLocks noGrp="1"/>
          </p:cNvSpPr>
          <p:nvPr>
            <p:ph type="subTitle" idx="1"/>
          </p:nvPr>
        </p:nvSpPr>
        <p:spPr>
          <a:xfrm>
            <a:off x="1644162" y="1034604"/>
            <a:ext cx="9219414" cy="990485"/>
          </a:xfrm>
        </p:spPr>
        <p:txBody>
          <a:bodyPr>
            <a:normAutofit fontScale="92500"/>
          </a:bodyPr>
          <a:lstStyle/>
          <a:p>
            <a:r>
              <a:rPr lang="en-I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Bio-diversity uses, threats and conservation</a:t>
            </a:r>
            <a:endPar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120162" y="40913"/>
            <a:ext cx="1524000" cy="1018342"/>
          </a:xfrm>
          <a:prstGeom prst="rect">
            <a:avLst/>
          </a:prstGeom>
        </p:spPr>
      </p:pic>
      <p:pic>
        <p:nvPicPr>
          <p:cNvPr id="11" name="Picture 10"/>
          <p:cNvPicPr>
            <a:picLocks noChangeAspect="1"/>
          </p:cNvPicPr>
          <p:nvPr/>
        </p:nvPicPr>
        <p:blipFill>
          <a:blip r:embed="rId4"/>
          <a:stretch>
            <a:fillRect/>
          </a:stretch>
        </p:blipFill>
        <p:spPr>
          <a:xfrm>
            <a:off x="10588869" y="0"/>
            <a:ext cx="1428750" cy="1031398"/>
          </a:xfrm>
          <a:prstGeom prst="rect">
            <a:avLst/>
          </a:prstGeom>
        </p:spPr>
      </p:pic>
      <p:sp>
        <p:nvSpPr>
          <p:cNvPr id="2" name="TextBox 1"/>
          <p:cNvSpPr txBox="1"/>
          <p:nvPr/>
        </p:nvSpPr>
        <p:spPr>
          <a:xfrm>
            <a:off x="10227390" y="6418906"/>
            <a:ext cx="215170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Dr. </a:t>
            </a:r>
            <a:r>
              <a:rPr lang="en-US" b="1" dirty="0" err="1">
                <a:latin typeface="Times New Roman" panose="02020603050405020304" pitchFamily="18" charset="0"/>
                <a:cs typeface="Times New Roman" panose="02020603050405020304" pitchFamily="18" charset="0"/>
              </a:rPr>
              <a:t>Anjay</a:t>
            </a:r>
            <a:endParaRPr lang="en-US" b="1"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45E5DB54-276F-4E91-BA53-ADEC1C3D17C8}"/>
              </a:ext>
            </a:extLst>
          </p:cNvPr>
          <p:cNvSpPr>
            <a:spLocks noGrp="1"/>
          </p:cNvSpPr>
          <p:nvPr>
            <p:ph type="dt" sz="half" idx="10"/>
          </p:nvPr>
        </p:nvSpPr>
        <p:spPr/>
        <p:txBody>
          <a:bodyPr/>
          <a:lstStyle/>
          <a:p>
            <a:fld id="{9DB1BA2B-109D-40BD-9ABB-3D5E0953AB9F}" type="datetime1">
              <a:rPr lang="en-US" smtClean="0"/>
              <a:t>4/11/2020</a:t>
            </a:fld>
            <a:endParaRPr lang="en-US"/>
          </a:p>
        </p:txBody>
      </p:sp>
      <p:sp>
        <p:nvSpPr>
          <p:cNvPr id="4" name="Footer Placeholder 3">
            <a:extLst>
              <a:ext uri="{FF2B5EF4-FFF2-40B4-BE49-F238E27FC236}">
                <a16:creationId xmlns:a16="http://schemas.microsoft.com/office/drawing/2014/main" id="{92AC2818-CA5C-44A0-825B-260ACDE0DB6B}"/>
              </a:ext>
            </a:extLst>
          </p:cNvPr>
          <p:cNvSpPr>
            <a:spLocks noGrp="1"/>
          </p:cNvSpPr>
          <p:nvPr>
            <p:ph type="ftr" sz="quarter" idx="11"/>
          </p:nvPr>
        </p:nvSpPr>
        <p:spPr/>
        <p:txBody>
          <a:bodyPr/>
          <a:lstStyle/>
          <a:p>
            <a:r>
              <a:rPr lang="en-US"/>
              <a:t>Unit 4: Environmental Hygiene: Biodiversity- Uses, threats and conservation</a:t>
            </a:r>
          </a:p>
        </p:txBody>
      </p:sp>
      <p:sp>
        <p:nvSpPr>
          <p:cNvPr id="5" name="Slide Number Placeholder 4">
            <a:extLst>
              <a:ext uri="{FF2B5EF4-FFF2-40B4-BE49-F238E27FC236}">
                <a16:creationId xmlns:a16="http://schemas.microsoft.com/office/drawing/2014/main" id="{97603465-46E7-45A9-BC0C-6C589F564EE5}"/>
              </a:ext>
            </a:extLst>
          </p:cNvPr>
          <p:cNvSpPr>
            <a:spLocks noGrp="1"/>
          </p:cNvSpPr>
          <p:nvPr>
            <p:ph type="sldNum" sz="quarter" idx="12"/>
          </p:nvPr>
        </p:nvSpPr>
        <p:spPr/>
        <p:txBody>
          <a:bodyPr/>
          <a:lstStyle/>
          <a:p>
            <a:fld id="{A4FDAF59-E1C9-4F2D-B85D-96C9BDFDD638}" type="slidenum">
              <a:rPr lang="en-US" smtClean="0"/>
              <a:t>1</a:t>
            </a:fld>
            <a:endParaRPr lang="en-US"/>
          </a:p>
        </p:txBody>
      </p:sp>
    </p:spTree>
    <p:extLst>
      <p:ext uri="{BB962C8B-B14F-4D97-AF65-F5344CB8AC3E}">
        <p14:creationId xmlns:p14="http://schemas.microsoft.com/office/powerpoint/2010/main" val="3338605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162" y="40913"/>
            <a:ext cx="10515600" cy="1018342"/>
          </a:xfrm>
          <a:solidFill>
            <a:schemeClr val="accent2"/>
          </a:solidFill>
        </p:spPr>
        <p:txBody>
          <a:bodyPr>
            <a:normAutofit/>
          </a:bodyPr>
          <a:lstStyle/>
          <a:p>
            <a:pPr algn="ctr"/>
            <a:r>
              <a:rPr lang="en-US" dirty="0"/>
              <a:t>Species diversity</a:t>
            </a:r>
          </a:p>
        </p:txBody>
      </p:sp>
      <p:sp>
        <p:nvSpPr>
          <p:cNvPr id="3" name="Content Placeholder 2"/>
          <p:cNvSpPr>
            <a:spLocks noGrp="1"/>
          </p:cNvSpPr>
          <p:nvPr>
            <p:ph idx="1"/>
          </p:nvPr>
        </p:nvSpPr>
        <p:spPr>
          <a:xfrm>
            <a:off x="63371" y="1100168"/>
            <a:ext cx="6627043" cy="5757832"/>
          </a:xfrm>
          <a:ln>
            <a:solidFill>
              <a:schemeClr val="accent1"/>
            </a:solidFill>
          </a:ln>
        </p:spPr>
        <p:txBody>
          <a:bodyPr>
            <a:normAutofit fontScale="70000" lnSpcReduction="20000"/>
          </a:bodyPr>
          <a:lstStyle/>
          <a:p>
            <a:pPr algn="just"/>
            <a:r>
              <a:rPr lang="en-US" b="1" dirty="0"/>
              <a:t>Species are distinct units of diversity, each playing a specific role in an ecosystem. </a:t>
            </a:r>
          </a:p>
          <a:p>
            <a:pPr algn="just"/>
            <a:endParaRPr lang="en-US" b="1" dirty="0"/>
          </a:p>
          <a:p>
            <a:pPr algn="just"/>
            <a:r>
              <a:rPr lang="en-US" b="1" dirty="0"/>
              <a:t>Therefore loss of species has consequences for the ecosystem as a whole. </a:t>
            </a:r>
          </a:p>
          <a:p>
            <a:pPr algn="just"/>
            <a:endParaRPr lang="en-US" b="1" dirty="0"/>
          </a:p>
          <a:p>
            <a:pPr algn="just"/>
            <a:r>
              <a:rPr lang="en-US" b="1" dirty="0"/>
              <a:t>Refers to the </a:t>
            </a:r>
            <a:r>
              <a:rPr lang="en-US" b="1" dirty="0">
                <a:solidFill>
                  <a:srgbClr val="FF0000"/>
                </a:solidFill>
              </a:rPr>
              <a:t>variety of living species within a geographic area</a:t>
            </a:r>
            <a:r>
              <a:rPr lang="en-US" b="1" dirty="0"/>
              <a:t>. </a:t>
            </a:r>
          </a:p>
          <a:p>
            <a:pPr algn="just"/>
            <a:endParaRPr lang="en-US" b="1" dirty="0"/>
          </a:p>
          <a:p>
            <a:pPr algn="just"/>
            <a:r>
              <a:rPr lang="en-US" b="1" dirty="0"/>
              <a:t>It encompasses the taxonomic hierarchy and its components, from individuals upwards to species, genera and beyond. </a:t>
            </a:r>
          </a:p>
          <a:p>
            <a:pPr algn="just"/>
            <a:endParaRPr lang="en-US" b="1" dirty="0"/>
          </a:p>
          <a:p>
            <a:pPr algn="just"/>
            <a:r>
              <a:rPr lang="en-US" b="1" dirty="0"/>
              <a:t>The </a:t>
            </a:r>
            <a:r>
              <a:rPr lang="en-US" b="1" dirty="0">
                <a:solidFill>
                  <a:srgbClr val="FF0000"/>
                </a:solidFill>
              </a:rPr>
              <a:t>simplest measures of species diversity </a:t>
            </a:r>
            <a:r>
              <a:rPr lang="en-US" b="1" dirty="0"/>
              <a:t>(SR+SE) are: </a:t>
            </a:r>
          </a:p>
          <a:p>
            <a:pPr lvl="1" algn="just"/>
            <a:r>
              <a:rPr lang="en-US" b="1" dirty="0">
                <a:solidFill>
                  <a:srgbClr val="FF0000"/>
                </a:solidFill>
              </a:rPr>
              <a:t>Species richness </a:t>
            </a:r>
            <a:r>
              <a:rPr lang="en-US" b="1" dirty="0"/>
              <a:t>(the number of species per unit area) </a:t>
            </a:r>
          </a:p>
          <a:p>
            <a:pPr lvl="1" algn="just"/>
            <a:r>
              <a:rPr lang="en-US" b="1" dirty="0">
                <a:solidFill>
                  <a:srgbClr val="FF0000"/>
                </a:solidFill>
              </a:rPr>
              <a:t>Species evenness </a:t>
            </a:r>
            <a:r>
              <a:rPr lang="en-US" b="1" dirty="0"/>
              <a:t>(the evenness in number of individuals of each species in the area). </a:t>
            </a:r>
          </a:p>
          <a:p>
            <a:pPr lvl="1" algn="just"/>
            <a:endParaRPr lang="en-US" b="1" dirty="0"/>
          </a:p>
          <a:p>
            <a:pPr algn="just"/>
            <a:r>
              <a:rPr lang="en-US" b="1" dirty="0"/>
              <a:t>Generally, </a:t>
            </a:r>
            <a:r>
              <a:rPr lang="en-US" b="1" dirty="0">
                <a:solidFill>
                  <a:srgbClr val="FF0000"/>
                </a:solidFill>
              </a:rPr>
              <a:t>greater the species richness greater is the species diversity</a:t>
            </a:r>
            <a:r>
              <a:rPr lang="en-US" b="1" dirty="0"/>
              <a:t>.</a:t>
            </a: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pic>
        <p:nvPicPr>
          <p:cNvPr id="6" name="Picture 5"/>
          <p:cNvPicPr>
            <a:picLocks noChangeAspect="1"/>
          </p:cNvPicPr>
          <p:nvPr/>
        </p:nvPicPr>
        <p:blipFill rotWithShape="1">
          <a:blip r:embed="rId4"/>
          <a:srcRect b="10940"/>
          <a:stretch/>
        </p:blipFill>
        <p:spPr>
          <a:xfrm>
            <a:off x="6815579" y="1100167"/>
            <a:ext cx="5297863" cy="1634029"/>
          </a:xfrm>
          <a:prstGeom prst="rect">
            <a:avLst/>
          </a:prstGeom>
        </p:spPr>
      </p:pic>
      <p:pic>
        <p:nvPicPr>
          <p:cNvPr id="7" name="Picture 6"/>
          <p:cNvPicPr>
            <a:picLocks noChangeAspect="1"/>
          </p:cNvPicPr>
          <p:nvPr/>
        </p:nvPicPr>
        <p:blipFill rotWithShape="1">
          <a:blip r:embed="rId5"/>
          <a:srcRect t="14099" b="12555"/>
          <a:stretch/>
        </p:blipFill>
        <p:spPr>
          <a:xfrm>
            <a:off x="6815579" y="2734196"/>
            <a:ext cx="5297863" cy="1988635"/>
          </a:xfrm>
          <a:prstGeom prst="rect">
            <a:avLst/>
          </a:prstGeom>
        </p:spPr>
      </p:pic>
      <p:pic>
        <p:nvPicPr>
          <p:cNvPr id="3074" name="Picture 2" descr="https://2.bp.blogspot.com/-YzRD9MKfSAg/WDud1seOgOI/AAAAAAAAAGQ/Zsym8QxJii8Byi2a17h4hoeiJL1SLVObwCLcB/s1600/diversity%2Bev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5578" y="4722831"/>
            <a:ext cx="5297863" cy="2135169"/>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242C8119-3C94-458E-AA67-33B6326FE64E}"/>
              </a:ext>
            </a:extLst>
          </p:cNvPr>
          <p:cNvSpPr>
            <a:spLocks noGrp="1"/>
          </p:cNvSpPr>
          <p:nvPr>
            <p:ph type="dt" sz="half" idx="10"/>
          </p:nvPr>
        </p:nvSpPr>
        <p:spPr/>
        <p:txBody>
          <a:bodyPr/>
          <a:lstStyle/>
          <a:p>
            <a:fld id="{F00FFA00-5780-43B3-8FA7-54A6D27C9D81}" type="datetime1">
              <a:rPr lang="en-US" smtClean="0"/>
              <a:t>4/11/2020</a:t>
            </a:fld>
            <a:endParaRPr lang="en-US"/>
          </a:p>
        </p:txBody>
      </p:sp>
      <p:sp>
        <p:nvSpPr>
          <p:cNvPr id="9" name="Footer Placeholder 8">
            <a:extLst>
              <a:ext uri="{FF2B5EF4-FFF2-40B4-BE49-F238E27FC236}">
                <a16:creationId xmlns:a16="http://schemas.microsoft.com/office/drawing/2014/main" id="{265B7948-A0C7-405D-9DF4-C2A761E12DCD}"/>
              </a:ext>
            </a:extLst>
          </p:cNvPr>
          <p:cNvSpPr>
            <a:spLocks noGrp="1"/>
          </p:cNvSpPr>
          <p:nvPr>
            <p:ph type="ftr" sz="quarter" idx="11"/>
          </p:nvPr>
        </p:nvSpPr>
        <p:spPr/>
        <p:txBody>
          <a:bodyPr/>
          <a:lstStyle/>
          <a:p>
            <a:r>
              <a:rPr lang="en-US"/>
              <a:t>Unit 4: Environmental Hygiene: Biodiversity- Uses, threats and conservation</a:t>
            </a:r>
          </a:p>
        </p:txBody>
      </p:sp>
      <p:sp>
        <p:nvSpPr>
          <p:cNvPr id="10" name="Slide Number Placeholder 9">
            <a:extLst>
              <a:ext uri="{FF2B5EF4-FFF2-40B4-BE49-F238E27FC236}">
                <a16:creationId xmlns:a16="http://schemas.microsoft.com/office/drawing/2014/main" id="{C598397E-8786-48E1-9218-E72107C596A2}"/>
              </a:ext>
            </a:extLst>
          </p:cNvPr>
          <p:cNvSpPr>
            <a:spLocks noGrp="1"/>
          </p:cNvSpPr>
          <p:nvPr>
            <p:ph type="sldNum" sz="quarter" idx="12"/>
          </p:nvPr>
        </p:nvSpPr>
        <p:spPr/>
        <p:txBody>
          <a:bodyPr/>
          <a:lstStyle/>
          <a:p>
            <a:fld id="{A4FDAF59-E1C9-4F2D-B85D-96C9BDFDD638}" type="slidenum">
              <a:rPr lang="en-US" smtClean="0"/>
              <a:t>10</a:t>
            </a:fld>
            <a:endParaRPr lang="en-US"/>
          </a:p>
        </p:txBody>
      </p:sp>
    </p:spTree>
    <p:extLst>
      <p:ext uri="{BB962C8B-B14F-4D97-AF65-F5344CB8AC3E}">
        <p14:creationId xmlns:p14="http://schemas.microsoft.com/office/powerpoint/2010/main" val="314536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014920"/>
            <a:ext cx="6598763" cy="5940088"/>
          </a:xfrm>
          <a:prstGeom prst="rect">
            <a:avLst/>
          </a:prstGeom>
        </p:spPr>
        <p:txBody>
          <a:bodyPr wrap="square">
            <a:spAutoFit/>
          </a:bodyPr>
          <a:lstStyle/>
          <a:p>
            <a:pPr marL="285750" indent="-285750" algn="just" fontAlgn="base">
              <a:buFont typeface="Arial" panose="020B0604020202020204" pitchFamily="34" charset="0"/>
              <a:buChar char="•"/>
            </a:pPr>
            <a:r>
              <a:rPr lang="en-US" sz="2000" b="1" i="1" dirty="0">
                <a:solidFill>
                  <a:srgbClr val="FF0000"/>
                </a:solidFill>
                <a:latin typeface="Times New Roman" panose="02020603050405020304" pitchFamily="18" charset="0"/>
                <a:cs typeface="Times New Roman" panose="02020603050405020304" pitchFamily="18" charset="0"/>
              </a:rPr>
              <a:t>Alpha diversity</a:t>
            </a:r>
            <a:r>
              <a:rPr lang="en-US" sz="2000" b="1" dirty="0">
                <a:latin typeface="Times New Roman" panose="02020603050405020304" pitchFamily="18" charset="0"/>
                <a:cs typeface="Times New Roman" panose="02020603050405020304" pitchFamily="18" charset="0"/>
              </a:rPr>
              <a:t> refers to the </a:t>
            </a:r>
            <a:r>
              <a:rPr lang="en-US" sz="2000" b="1" dirty="0">
                <a:solidFill>
                  <a:srgbClr val="FF0000"/>
                </a:solidFill>
                <a:latin typeface="Times New Roman" panose="02020603050405020304" pitchFamily="18" charset="0"/>
                <a:cs typeface="Times New Roman" panose="02020603050405020304" pitchFamily="18" charset="0"/>
              </a:rPr>
              <a:t>average species diversity </a:t>
            </a:r>
            <a:r>
              <a:rPr lang="en-US" sz="2000" b="1" dirty="0">
                <a:latin typeface="Times New Roman" panose="02020603050405020304" pitchFamily="18" charset="0"/>
                <a:cs typeface="Times New Roman" panose="02020603050405020304" pitchFamily="18" charset="0"/>
              </a:rPr>
              <a:t>within a particular area, habitat, community or ecosystem. </a:t>
            </a:r>
          </a:p>
          <a:p>
            <a:pPr marL="285750" indent="-285750" algn="just" fontAlgn="base">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285750" indent="-285750" algn="just"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It is measured by </a:t>
            </a:r>
            <a:r>
              <a:rPr lang="en-US" sz="2000" b="1" dirty="0">
                <a:solidFill>
                  <a:srgbClr val="FF0000"/>
                </a:solidFill>
                <a:latin typeface="Times New Roman" panose="02020603050405020304" pitchFamily="18" charset="0"/>
                <a:cs typeface="Times New Roman" panose="02020603050405020304" pitchFamily="18" charset="0"/>
              </a:rPr>
              <a:t>counting the number of taxa </a:t>
            </a:r>
            <a:r>
              <a:rPr lang="en-US" sz="2000" b="1" dirty="0">
                <a:latin typeface="Times New Roman" panose="02020603050405020304" pitchFamily="18" charset="0"/>
                <a:cs typeface="Times New Roman" panose="02020603050405020304" pitchFamily="18" charset="0"/>
              </a:rPr>
              <a:t>(distinct groups of animals) within the ecosystem.</a:t>
            </a:r>
          </a:p>
          <a:p>
            <a:pPr marL="285750" indent="-285750" algn="just" fontAlgn="base">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285750" indent="-285750" algn="just" fontAlgn="base">
              <a:buFont typeface="Arial" panose="020B0604020202020204" pitchFamily="34" charset="0"/>
              <a:buChar char="•"/>
            </a:pPr>
            <a:r>
              <a:rPr lang="en-US" sz="2000" b="1" i="1" dirty="0">
                <a:solidFill>
                  <a:srgbClr val="FF0000"/>
                </a:solidFill>
                <a:latin typeface="Times New Roman" panose="02020603050405020304" pitchFamily="18" charset="0"/>
                <a:cs typeface="Times New Roman" panose="02020603050405020304" pitchFamily="18" charset="0"/>
              </a:rPr>
              <a:t>Beta diversity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is </a:t>
            </a:r>
            <a:r>
              <a:rPr lang="en-US" sz="2000" b="1" dirty="0">
                <a:solidFill>
                  <a:srgbClr val="FF0000"/>
                </a:solidFill>
                <a:latin typeface="Times New Roman" panose="02020603050405020304" pitchFamily="18" charset="0"/>
                <a:cs typeface="Times New Roman" panose="02020603050405020304" pitchFamily="18" charset="0"/>
              </a:rPr>
              <a:t>species diversity between ecosystems </a:t>
            </a:r>
            <a:r>
              <a:rPr lang="en-US" sz="2000" b="1" dirty="0">
                <a:latin typeface="Times New Roman" panose="02020603050405020304" pitchFamily="18" charset="0"/>
                <a:cs typeface="Times New Roman" panose="02020603050405020304" pitchFamily="18" charset="0"/>
              </a:rPr>
              <a:t>refers to the ratio between alpha diversity and regional diversity or comparison of taxa that are unique to each of the ecosystem.</a:t>
            </a:r>
          </a:p>
          <a:p>
            <a:pPr marL="285750" indent="-285750" algn="just" fontAlgn="base">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285750" indent="-285750" algn="just" fontAlgn="base">
              <a:buFont typeface="Arial" panose="020B0604020202020204" pitchFamily="34" charset="0"/>
              <a:buChar char="•"/>
            </a:pPr>
            <a:r>
              <a:rPr lang="en-US" sz="2000" b="1" dirty="0">
                <a:solidFill>
                  <a:srgbClr val="FF0000"/>
                </a:solidFill>
                <a:latin typeface="Times New Roman" panose="02020603050405020304" pitchFamily="18" charset="0"/>
                <a:cs typeface="Times New Roman" panose="02020603050405020304" pitchFamily="18" charset="0"/>
              </a:rPr>
              <a:t>Beta diversity </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(no. of </a:t>
            </a:r>
            <a:r>
              <a:rPr lang="en-US" sz="2000" b="1" dirty="0" err="1">
                <a:highlight>
                  <a:srgbClr val="FFFF00"/>
                </a:highlight>
                <a:latin typeface="Times New Roman" panose="02020603050405020304" pitchFamily="18" charset="0"/>
                <a:cs typeface="Times New Roman" panose="02020603050405020304" pitchFamily="18" charset="0"/>
              </a:rPr>
              <a:t>sps</a:t>
            </a:r>
            <a:r>
              <a:rPr lang="en-US" sz="2000" b="1" dirty="0">
                <a:highlight>
                  <a:srgbClr val="FFFF00"/>
                </a:highlight>
                <a:latin typeface="Times New Roman" panose="02020603050405020304" pitchFamily="18" charset="0"/>
                <a:cs typeface="Times New Roman" panose="02020603050405020304" pitchFamily="18" charset="0"/>
              </a:rPr>
              <a:t>. in Habitat 1- no. of common </a:t>
            </a:r>
            <a:r>
              <a:rPr lang="en-US" sz="2000" b="1" dirty="0" err="1">
                <a:highlight>
                  <a:srgbClr val="FFFF00"/>
                </a:highlight>
                <a:latin typeface="Times New Roman" panose="02020603050405020304" pitchFamily="18" charset="0"/>
                <a:cs typeface="Times New Roman" panose="02020603050405020304" pitchFamily="18" charset="0"/>
              </a:rPr>
              <a:t>sps</a:t>
            </a:r>
            <a:r>
              <a:rPr lang="en-US" sz="2000" b="1" dirty="0">
                <a:highlight>
                  <a:srgbClr val="FFFF00"/>
                </a:highlight>
                <a:latin typeface="Times New Roman" panose="02020603050405020304" pitchFamily="18" charset="0"/>
                <a:cs typeface="Times New Roman" panose="02020603050405020304" pitchFamily="18" charset="0"/>
              </a:rPr>
              <a:t>. Habitat 2 &amp; 1)+(no. of </a:t>
            </a:r>
            <a:r>
              <a:rPr lang="en-US" sz="2000" b="1" dirty="0" err="1">
                <a:highlight>
                  <a:srgbClr val="FFFF00"/>
                </a:highlight>
                <a:latin typeface="Times New Roman" panose="02020603050405020304" pitchFamily="18" charset="0"/>
                <a:cs typeface="Times New Roman" panose="02020603050405020304" pitchFamily="18" charset="0"/>
              </a:rPr>
              <a:t>sps</a:t>
            </a:r>
            <a:r>
              <a:rPr lang="en-US" sz="2000" b="1" dirty="0">
                <a:highlight>
                  <a:srgbClr val="FFFF00"/>
                </a:highlight>
                <a:latin typeface="Times New Roman" panose="02020603050405020304" pitchFamily="18" charset="0"/>
                <a:cs typeface="Times New Roman" panose="02020603050405020304" pitchFamily="18" charset="0"/>
              </a:rPr>
              <a:t>. in H2- no. of common </a:t>
            </a:r>
            <a:r>
              <a:rPr lang="en-US" sz="2000" b="1" dirty="0" err="1">
                <a:highlight>
                  <a:srgbClr val="FFFF00"/>
                </a:highlight>
                <a:latin typeface="Times New Roman" panose="02020603050405020304" pitchFamily="18" charset="0"/>
                <a:cs typeface="Times New Roman" panose="02020603050405020304" pitchFamily="18" charset="0"/>
              </a:rPr>
              <a:t>sps</a:t>
            </a:r>
            <a:r>
              <a:rPr lang="en-US" sz="2000" b="1" dirty="0">
                <a:highlight>
                  <a:srgbClr val="FFFF00"/>
                </a:highlight>
                <a:latin typeface="Times New Roman" panose="02020603050405020304" pitchFamily="18" charset="0"/>
                <a:cs typeface="Times New Roman" panose="02020603050405020304" pitchFamily="18" charset="0"/>
              </a:rPr>
              <a:t>. Habitat 1&amp;2)</a:t>
            </a:r>
          </a:p>
          <a:p>
            <a:pPr algn="just" fontAlgn="base"/>
            <a:endParaRPr lang="en-US" sz="2000" b="1" dirty="0">
              <a:latin typeface="Times New Roman" panose="02020603050405020304" pitchFamily="18" charset="0"/>
              <a:cs typeface="Times New Roman" panose="02020603050405020304" pitchFamily="18" charset="0"/>
            </a:endParaRPr>
          </a:p>
          <a:p>
            <a:pPr marL="285750" indent="-285750" algn="just" fontAlgn="base">
              <a:buFont typeface="Arial" panose="020B0604020202020204" pitchFamily="34" charset="0"/>
              <a:buChar char="•"/>
            </a:pPr>
            <a:r>
              <a:rPr lang="en-US" sz="2000" b="1" i="1" dirty="0">
                <a:solidFill>
                  <a:srgbClr val="FF0000"/>
                </a:solidFill>
                <a:latin typeface="Times New Roman" panose="02020603050405020304" pitchFamily="18" charset="0"/>
                <a:cs typeface="Times New Roman" panose="02020603050405020304" pitchFamily="18" charset="0"/>
              </a:rPr>
              <a:t>Gamma diversity </a:t>
            </a:r>
            <a:r>
              <a:rPr lang="en-US" sz="2000" b="1" dirty="0">
                <a:latin typeface="Times New Roman" panose="02020603050405020304" pitchFamily="18" charset="0"/>
                <a:cs typeface="Times New Roman" panose="02020603050405020304" pitchFamily="18" charset="0"/>
              </a:rPr>
              <a:t>is the </a:t>
            </a:r>
            <a:r>
              <a:rPr lang="en-US" sz="2000" b="1" dirty="0">
                <a:solidFill>
                  <a:srgbClr val="FF0000"/>
                </a:solidFill>
                <a:latin typeface="Times New Roman" panose="02020603050405020304" pitchFamily="18" charset="0"/>
                <a:cs typeface="Times New Roman" panose="02020603050405020304" pitchFamily="18" charset="0"/>
              </a:rPr>
              <a:t>overall diversity for different ecosystems within a region </a:t>
            </a:r>
            <a:r>
              <a:rPr lang="en-US" sz="2000" b="1" dirty="0">
                <a:latin typeface="Times New Roman" panose="02020603050405020304" pitchFamily="18" charset="0"/>
                <a:cs typeface="Times New Roman" panose="02020603050405020304" pitchFamily="18" charset="0"/>
              </a:rPr>
              <a:t>or total diversity </a:t>
            </a:r>
            <a:r>
              <a:rPr lang="en-US" sz="2000" b="1" dirty="0">
                <a:solidFill>
                  <a:srgbClr val="FF0000"/>
                </a:solidFill>
                <a:latin typeface="Times New Roman" panose="02020603050405020304" pitchFamily="18" charset="0"/>
                <a:cs typeface="Times New Roman" panose="02020603050405020304" pitchFamily="18" charset="0"/>
              </a:rPr>
              <a:t>over a large area or region</a:t>
            </a:r>
            <a:r>
              <a:rPr lang="en-US" sz="2000" b="1" dirty="0">
                <a:latin typeface="Times New Roman" panose="02020603050405020304" pitchFamily="18" charset="0"/>
                <a:cs typeface="Times New Roman" panose="02020603050405020304" pitchFamily="18" charset="0"/>
              </a:rPr>
              <a:t>.</a:t>
            </a:r>
          </a:p>
        </p:txBody>
      </p:sp>
      <p:pic>
        <p:nvPicPr>
          <p:cNvPr id="7" name="Picture 2" descr="Image created by K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8762" y="1131684"/>
            <a:ext cx="5593237" cy="5726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20162" y="40913"/>
            <a:ext cx="1524000" cy="1018342"/>
          </a:xfrm>
          <a:prstGeom prst="rect">
            <a:avLst/>
          </a:prstGeom>
        </p:spPr>
      </p:pic>
      <p:pic>
        <p:nvPicPr>
          <p:cNvPr id="8" name="Picture 7"/>
          <p:cNvPicPr>
            <a:picLocks noChangeAspect="1"/>
          </p:cNvPicPr>
          <p:nvPr/>
        </p:nvPicPr>
        <p:blipFill>
          <a:blip r:embed="rId4"/>
          <a:stretch>
            <a:fillRect/>
          </a:stretch>
        </p:blipFill>
        <p:spPr>
          <a:xfrm>
            <a:off x="10588869" y="0"/>
            <a:ext cx="1428750" cy="1031398"/>
          </a:xfrm>
          <a:prstGeom prst="rect">
            <a:avLst/>
          </a:prstGeom>
        </p:spPr>
      </p:pic>
      <p:sp>
        <p:nvSpPr>
          <p:cNvPr id="2" name="Date Placeholder 1">
            <a:extLst>
              <a:ext uri="{FF2B5EF4-FFF2-40B4-BE49-F238E27FC236}">
                <a16:creationId xmlns:a16="http://schemas.microsoft.com/office/drawing/2014/main" id="{D16616F9-B400-4E72-8114-4B9C2AE3D5A8}"/>
              </a:ext>
            </a:extLst>
          </p:cNvPr>
          <p:cNvSpPr>
            <a:spLocks noGrp="1"/>
          </p:cNvSpPr>
          <p:nvPr>
            <p:ph type="dt" sz="half" idx="10"/>
          </p:nvPr>
        </p:nvSpPr>
        <p:spPr/>
        <p:txBody>
          <a:bodyPr/>
          <a:lstStyle/>
          <a:p>
            <a:fld id="{7F770BB9-97BC-4CB5-87DE-3E1A1675A96F}" type="datetime1">
              <a:rPr lang="en-US" smtClean="0"/>
              <a:t>4/11/2020</a:t>
            </a:fld>
            <a:endParaRPr lang="en-US"/>
          </a:p>
        </p:txBody>
      </p:sp>
      <p:sp>
        <p:nvSpPr>
          <p:cNvPr id="3" name="Footer Placeholder 2">
            <a:extLst>
              <a:ext uri="{FF2B5EF4-FFF2-40B4-BE49-F238E27FC236}">
                <a16:creationId xmlns:a16="http://schemas.microsoft.com/office/drawing/2014/main" id="{DD3C0A06-9BFD-478A-B92D-25DCF8AC81F1}"/>
              </a:ext>
            </a:extLst>
          </p:cNvPr>
          <p:cNvSpPr>
            <a:spLocks noGrp="1"/>
          </p:cNvSpPr>
          <p:nvPr>
            <p:ph type="ftr" sz="quarter" idx="11"/>
          </p:nvPr>
        </p:nvSpPr>
        <p:spPr/>
        <p:txBody>
          <a:bodyPr/>
          <a:lstStyle/>
          <a:p>
            <a:r>
              <a:rPr lang="en-US"/>
              <a:t>Unit 4: Environmental Hygiene: Biodiversity- Uses, threats and conservation</a:t>
            </a:r>
          </a:p>
        </p:txBody>
      </p:sp>
      <p:sp>
        <p:nvSpPr>
          <p:cNvPr id="4" name="Slide Number Placeholder 3">
            <a:extLst>
              <a:ext uri="{FF2B5EF4-FFF2-40B4-BE49-F238E27FC236}">
                <a16:creationId xmlns:a16="http://schemas.microsoft.com/office/drawing/2014/main" id="{B26C3B33-A6D8-470A-BAE8-F4A2290E7120}"/>
              </a:ext>
            </a:extLst>
          </p:cNvPr>
          <p:cNvSpPr>
            <a:spLocks noGrp="1"/>
          </p:cNvSpPr>
          <p:nvPr>
            <p:ph type="sldNum" sz="quarter" idx="12"/>
          </p:nvPr>
        </p:nvSpPr>
        <p:spPr/>
        <p:txBody>
          <a:bodyPr/>
          <a:lstStyle/>
          <a:p>
            <a:fld id="{A4FDAF59-E1C9-4F2D-B85D-96C9BDFDD638}" type="slidenum">
              <a:rPr lang="en-US" smtClean="0"/>
              <a:t>11</a:t>
            </a:fld>
            <a:endParaRPr lang="en-US"/>
          </a:p>
        </p:txBody>
      </p:sp>
    </p:spTree>
    <p:extLst>
      <p:ext uri="{BB962C8B-B14F-4D97-AF65-F5344CB8AC3E}">
        <p14:creationId xmlns:p14="http://schemas.microsoft.com/office/powerpoint/2010/main" val="1240799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162" y="1031398"/>
            <a:ext cx="11966214" cy="5826602"/>
          </a:xfrm>
        </p:spPr>
        <p:txBody>
          <a:bodyPr>
            <a:normAutofit fontScale="77500" lnSpcReduction="20000"/>
          </a:bodyPr>
          <a:lstStyle/>
          <a:p>
            <a:pPr marL="0" indent="0" algn="just">
              <a:buNone/>
            </a:pPr>
            <a:r>
              <a:rPr lang="en-US" b="1" dirty="0"/>
              <a:t>The different types of the </a:t>
            </a:r>
            <a:r>
              <a:rPr lang="en-US" b="1" dirty="0">
                <a:solidFill>
                  <a:srgbClr val="FF0000"/>
                </a:solidFill>
              </a:rPr>
              <a:t>direct-use</a:t>
            </a:r>
            <a:r>
              <a:rPr lang="en-US" b="1" dirty="0"/>
              <a:t> value of biodiversity are for </a:t>
            </a:r>
            <a:r>
              <a:rPr lang="en-US" b="1" dirty="0">
                <a:solidFill>
                  <a:srgbClr val="FF0000"/>
                </a:solidFill>
              </a:rPr>
              <a:t>food, medicine, biological control, industrial materials, recreational harvesting and ecotourism</a:t>
            </a:r>
            <a:r>
              <a:rPr lang="en-US" b="1" dirty="0"/>
              <a:t>. </a:t>
            </a:r>
          </a:p>
          <a:p>
            <a:pPr algn="just"/>
            <a:r>
              <a:rPr lang="en-US" b="1" dirty="0">
                <a:solidFill>
                  <a:srgbClr val="FF0000"/>
                </a:solidFill>
              </a:rPr>
              <a:t>Food</a:t>
            </a:r>
            <a:r>
              <a:rPr lang="en-US" b="1" dirty="0"/>
              <a:t>: in form of vegetables, fruit, nuts, meat, milk as well as food colorants, flavoring and preservatives. </a:t>
            </a:r>
          </a:p>
          <a:p>
            <a:pPr algn="just"/>
            <a:endParaRPr lang="en-US" b="1" dirty="0"/>
          </a:p>
          <a:p>
            <a:pPr algn="just"/>
            <a:r>
              <a:rPr lang="en-US" b="1" dirty="0">
                <a:solidFill>
                  <a:srgbClr val="FF0000"/>
                </a:solidFill>
              </a:rPr>
              <a:t>Medicine</a:t>
            </a:r>
            <a:r>
              <a:rPr lang="en-US" b="1" dirty="0"/>
              <a:t>: Willow trees (salicylic acid; aspirin), Foxglove (</a:t>
            </a:r>
            <a:r>
              <a:rPr lang="en-US" b="1" dirty="0" err="1"/>
              <a:t>digitoxin</a:t>
            </a:r>
            <a:r>
              <a:rPr lang="en-US" b="1" dirty="0"/>
              <a:t>), </a:t>
            </a:r>
            <a:r>
              <a:rPr lang="en-US" b="1" dirty="0" err="1"/>
              <a:t>Atropa</a:t>
            </a:r>
            <a:r>
              <a:rPr lang="en-US" b="1" dirty="0"/>
              <a:t> belladonna (atropine), Opium </a:t>
            </a:r>
            <a:r>
              <a:rPr lang="en-US" b="1" dirty="0" err="1"/>
              <a:t>sativum</a:t>
            </a:r>
            <a:r>
              <a:rPr lang="en-US" b="1" dirty="0"/>
              <a:t> (codeine), Papaver </a:t>
            </a:r>
            <a:r>
              <a:rPr lang="en-US" b="1" dirty="0" err="1"/>
              <a:t>somniferum</a:t>
            </a:r>
            <a:r>
              <a:rPr lang="en-US" b="1" dirty="0"/>
              <a:t> (morphine), </a:t>
            </a:r>
            <a:r>
              <a:rPr lang="en-US" b="1" dirty="0" err="1"/>
              <a:t>Chinchona</a:t>
            </a:r>
            <a:r>
              <a:rPr lang="en-US" b="1" dirty="0"/>
              <a:t> </a:t>
            </a:r>
            <a:r>
              <a:rPr lang="en-US" b="1" dirty="0" err="1"/>
              <a:t>ledgeriana</a:t>
            </a:r>
            <a:r>
              <a:rPr lang="en-US" b="1" dirty="0"/>
              <a:t> (quinine). </a:t>
            </a:r>
          </a:p>
          <a:p>
            <a:pPr algn="just"/>
            <a:endParaRPr lang="en-US" b="1" dirty="0"/>
          </a:p>
          <a:p>
            <a:pPr algn="just"/>
            <a:r>
              <a:rPr lang="en-US" b="1" dirty="0">
                <a:solidFill>
                  <a:srgbClr val="FF0000"/>
                </a:solidFill>
              </a:rPr>
              <a:t>Animals source products </a:t>
            </a:r>
            <a:r>
              <a:rPr lang="en-US" b="1" dirty="0"/>
              <a:t>(e.g. anticoagulants, coagulants, vasodilator agents) and for models on which to test potentially useful drugs or techniques.</a:t>
            </a:r>
          </a:p>
          <a:p>
            <a:pPr algn="just"/>
            <a:endParaRPr lang="en-US" b="1" dirty="0"/>
          </a:p>
          <a:p>
            <a:pPr algn="just"/>
            <a:r>
              <a:rPr lang="en-US" b="1" dirty="0">
                <a:solidFill>
                  <a:srgbClr val="FF0000"/>
                </a:solidFill>
              </a:rPr>
              <a:t>Biological control</a:t>
            </a:r>
            <a:r>
              <a:rPr lang="en-US" b="1" dirty="0"/>
              <a:t>: Vector Control using biological </a:t>
            </a:r>
            <a:r>
              <a:rPr lang="en-US" b="1" dirty="0" err="1"/>
              <a:t>aget</a:t>
            </a:r>
            <a:endParaRPr lang="en-US" b="1" dirty="0"/>
          </a:p>
          <a:p>
            <a:pPr algn="just"/>
            <a:endParaRPr lang="en-US" b="1" dirty="0"/>
          </a:p>
          <a:p>
            <a:pPr algn="just"/>
            <a:r>
              <a:rPr lang="en-US" b="1" dirty="0">
                <a:solidFill>
                  <a:srgbClr val="FF0000"/>
                </a:solidFill>
              </a:rPr>
              <a:t>Industrial materials</a:t>
            </a:r>
            <a:r>
              <a:rPr lang="en-US" b="1" dirty="0"/>
              <a:t>: building materials, fibers, dyes, resins, gums, adhesives, rubber, oils and waxes, agricultural chemicals (including pesticides) and perfumes.</a:t>
            </a:r>
          </a:p>
          <a:p>
            <a:pPr algn="just"/>
            <a:endParaRPr lang="en-US" b="1" dirty="0"/>
          </a:p>
          <a:p>
            <a:pPr algn="just"/>
            <a:r>
              <a:rPr lang="en-US" b="1" dirty="0">
                <a:solidFill>
                  <a:srgbClr val="FF0000"/>
                </a:solidFill>
              </a:rPr>
              <a:t>Recreational harvesting</a:t>
            </a:r>
            <a:r>
              <a:rPr lang="en-US" b="1" dirty="0"/>
              <a:t>: It is the harvesting of animals (e.g. fish, reptiles, birds, mammals) for display and as pets.</a:t>
            </a:r>
          </a:p>
          <a:p>
            <a:pPr algn="just"/>
            <a:endParaRPr lang="en-US" b="1" dirty="0"/>
          </a:p>
          <a:p>
            <a:pPr algn="just"/>
            <a:endParaRPr lang="en-US" b="1" dirty="0"/>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6" name="Title 1"/>
          <p:cNvSpPr>
            <a:spLocks noGrp="1"/>
          </p:cNvSpPr>
          <p:nvPr>
            <p:ph type="title"/>
          </p:nvPr>
        </p:nvSpPr>
        <p:spPr>
          <a:xfrm>
            <a:off x="838200" y="365125"/>
            <a:ext cx="10515600" cy="920467"/>
          </a:xfrm>
        </p:spPr>
        <p:txBody>
          <a:bodyPr>
            <a:normAutofit fontScale="90000"/>
          </a:bodyPr>
          <a:lstStyle/>
          <a:p>
            <a:pPr algn="ctr"/>
            <a:r>
              <a:rPr lang="en-US" dirty="0"/>
              <a:t>Uses of Biodiversity</a:t>
            </a:r>
            <a:br>
              <a:rPr lang="en-US" dirty="0"/>
            </a:br>
            <a:endParaRPr lang="en-US" dirty="0"/>
          </a:p>
        </p:txBody>
      </p:sp>
      <p:sp>
        <p:nvSpPr>
          <p:cNvPr id="2" name="Date Placeholder 1">
            <a:extLst>
              <a:ext uri="{FF2B5EF4-FFF2-40B4-BE49-F238E27FC236}">
                <a16:creationId xmlns:a16="http://schemas.microsoft.com/office/drawing/2014/main" id="{0DEF550D-6B64-45B1-9AA5-A0AEBDB2C790}"/>
              </a:ext>
            </a:extLst>
          </p:cNvPr>
          <p:cNvSpPr>
            <a:spLocks noGrp="1"/>
          </p:cNvSpPr>
          <p:nvPr>
            <p:ph type="dt" sz="half" idx="10"/>
          </p:nvPr>
        </p:nvSpPr>
        <p:spPr/>
        <p:txBody>
          <a:bodyPr/>
          <a:lstStyle/>
          <a:p>
            <a:fld id="{0CEDD8A5-2958-4690-B16F-9E88C5733387}" type="datetime1">
              <a:rPr lang="en-US" smtClean="0"/>
              <a:t>4/11/2020</a:t>
            </a:fld>
            <a:endParaRPr lang="en-US"/>
          </a:p>
        </p:txBody>
      </p:sp>
      <p:sp>
        <p:nvSpPr>
          <p:cNvPr id="7" name="Footer Placeholder 6">
            <a:extLst>
              <a:ext uri="{FF2B5EF4-FFF2-40B4-BE49-F238E27FC236}">
                <a16:creationId xmlns:a16="http://schemas.microsoft.com/office/drawing/2014/main" id="{BBA96AC0-9D9F-41D2-938A-71B0FE6E652E}"/>
              </a:ext>
            </a:extLst>
          </p:cNvPr>
          <p:cNvSpPr>
            <a:spLocks noGrp="1"/>
          </p:cNvSpPr>
          <p:nvPr>
            <p:ph type="ftr" sz="quarter" idx="11"/>
          </p:nvPr>
        </p:nvSpPr>
        <p:spPr/>
        <p:txBody>
          <a:bodyPr/>
          <a:lstStyle/>
          <a:p>
            <a:r>
              <a:rPr lang="en-US"/>
              <a:t>Unit 4: Environmental Hygiene: Biodiversity- Uses, threats and conservation</a:t>
            </a:r>
          </a:p>
        </p:txBody>
      </p:sp>
      <p:sp>
        <p:nvSpPr>
          <p:cNvPr id="8" name="Slide Number Placeholder 7">
            <a:extLst>
              <a:ext uri="{FF2B5EF4-FFF2-40B4-BE49-F238E27FC236}">
                <a16:creationId xmlns:a16="http://schemas.microsoft.com/office/drawing/2014/main" id="{C3CCD8A4-6544-4A85-BC7E-B43BBECAB3F8}"/>
              </a:ext>
            </a:extLst>
          </p:cNvPr>
          <p:cNvSpPr>
            <a:spLocks noGrp="1"/>
          </p:cNvSpPr>
          <p:nvPr>
            <p:ph type="sldNum" sz="quarter" idx="12"/>
          </p:nvPr>
        </p:nvSpPr>
        <p:spPr/>
        <p:txBody>
          <a:bodyPr/>
          <a:lstStyle/>
          <a:p>
            <a:fld id="{A4FDAF59-E1C9-4F2D-B85D-96C9BDFDD638}" type="slidenum">
              <a:rPr lang="en-US" smtClean="0"/>
              <a:t>12</a:t>
            </a:fld>
            <a:endParaRPr lang="en-US"/>
          </a:p>
        </p:txBody>
      </p:sp>
    </p:spTree>
    <p:extLst>
      <p:ext uri="{BB962C8B-B14F-4D97-AF65-F5344CB8AC3E}">
        <p14:creationId xmlns:p14="http://schemas.microsoft.com/office/powerpoint/2010/main" val="31922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6558"/>
          </a:xfrm>
        </p:spPr>
        <p:txBody>
          <a:bodyPr>
            <a:normAutofit fontScale="90000"/>
          </a:bodyPr>
          <a:lstStyle/>
          <a:p>
            <a:pPr algn="ctr"/>
            <a:r>
              <a:rPr lang="en-US" dirty="0"/>
              <a:t>Threats to biodiversity </a:t>
            </a:r>
            <a:br>
              <a:rPr lang="en-US" dirty="0"/>
            </a:br>
            <a:endParaRPr lang="en-US" dirty="0"/>
          </a:p>
        </p:txBody>
      </p:sp>
      <p:sp>
        <p:nvSpPr>
          <p:cNvPr id="3" name="Content Placeholder 2"/>
          <p:cNvSpPr>
            <a:spLocks noGrp="1"/>
          </p:cNvSpPr>
          <p:nvPr>
            <p:ph idx="1"/>
          </p:nvPr>
        </p:nvSpPr>
        <p:spPr>
          <a:xfrm>
            <a:off x="0" y="959667"/>
            <a:ext cx="12192000" cy="5803272"/>
          </a:xfrm>
        </p:spPr>
        <p:txBody>
          <a:bodyPr>
            <a:normAutofit/>
          </a:bodyPr>
          <a:lstStyle/>
          <a:p>
            <a:pPr algn="just"/>
            <a:endParaRPr lang="en-US" b="1" dirty="0"/>
          </a:p>
          <a:p>
            <a:pPr algn="just"/>
            <a:r>
              <a:rPr lang="en-US" b="1" dirty="0"/>
              <a:t>The global change in the factors responsible for biodiversity results into loss of biodiversity. </a:t>
            </a:r>
          </a:p>
          <a:p>
            <a:pPr algn="just"/>
            <a:r>
              <a:rPr lang="en-US" b="1" dirty="0"/>
              <a:t>Factors:</a:t>
            </a:r>
          </a:p>
          <a:p>
            <a:pPr algn="just"/>
            <a:r>
              <a:rPr lang="en-US" b="1" dirty="0">
                <a:solidFill>
                  <a:srgbClr val="FF0000"/>
                </a:solidFill>
              </a:rPr>
              <a:t>Land conversion, </a:t>
            </a:r>
          </a:p>
          <a:p>
            <a:pPr algn="just"/>
            <a:r>
              <a:rPr lang="en-US" b="1" dirty="0">
                <a:solidFill>
                  <a:srgbClr val="FF0000"/>
                </a:solidFill>
              </a:rPr>
              <a:t>Greater climatic changes &amp; global warming, </a:t>
            </a:r>
          </a:p>
          <a:p>
            <a:pPr algn="just"/>
            <a:r>
              <a:rPr lang="en-US" b="1" dirty="0">
                <a:solidFill>
                  <a:srgbClr val="FF0000"/>
                </a:solidFill>
              </a:rPr>
              <a:t>Pollution, </a:t>
            </a:r>
          </a:p>
          <a:p>
            <a:pPr algn="just"/>
            <a:r>
              <a:rPr lang="en-US" b="1" dirty="0">
                <a:solidFill>
                  <a:srgbClr val="FF0000"/>
                </a:solidFill>
              </a:rPr>
              <a:t>Exploitation of natural resources, </a:t>
            </a:r>
          </a:p>
          <a:p>
            <a:pPr algn="just"/>
            <a:r>
              <a:rPr lang="en-US" b="1" dirty="0">
                <a:solidFill>
                  <a:srgbClr val="FF0000"/>
                </a:solidFill>
              </a:rPr>
              <a:t>Interference of ecosystem by alien species, </a:t>
            </a:r>
          </a:p>
          <a:p>
            <a:pPr algn="just"/>
            <a:r>
              <a:rPr lang="en-US" b="1" dirty="0">
                <a:solidFill>
                  <a:srgbClr val="FF0000"/>
                </a:solidFill>
              </a:rPr>
              <a:t>Habitat destruction </a:t>
            </a:r>
          </a:p>
          <a:p>
            <a:pPr algn="just"/>
            <a:r>
              <a:rPr lang="en-US" b="1" dirty="0">
                <a:solidFill>
                  <a:srgbClr val="FF0000"/>
                </a:solidFill>
              </a:rPr>
              <a:t>Genetic manipulation of species</a:t>
            </a:r>
            <a:r>
              <a:rPr lang="en-US" b="1" dirty="0"/>
              <a:t>. </a:t>
            </a:r>
          </a:p>
          <a:p>
            <a:pPr algn="just"/>
            <a:endParaRPr lang="en-US" b="1" dirty="0"/>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6" name="Date Placeholder 5">
            <a:extLst>
              <a:ext uri="{FF2B5EF4-FFF2-40B4-BE49-F238E27FC236}">
                <a16:creationId xmlns:a16="http://schemas.microsoft.com/office/drawing/2014/main" id="{DD240123-B87A-4603-B7B0-F27626F3A190}"/>
              </a:ext>
            </a:extLst>
          </p:cNvPr>
          <p:cNvSpPr>
            <a:spLocks noGrp="1"/>
          </p:cNvSpPr>
          <p:nvPr>
            <p:ph type="dt" sz="half" idx="10"/>
          </p:nvPr>
        </p:nvSpPr>
        <p:spPr/>
        <p:txBody>
          <a:bodyPr/>
          <a:lstStyle/>
          <a:p>
            <a:fld id="{7E482C6D-C563-474E-980F-4B5109AF6142}" type="datetime1">
              <a:rPr lang="en-US" smtClean="0"/>
              <a:t>4/11/2020</a:t>
            </a:fld>
            <a:endParaRPr lang="en-US"/>
          </a:p>
        </p:txBody>
      </p:sp>
      <p:sp>
        <p:nvSpPr>
          <p:cNvPr id="7" name="Footer Placeholder 6">
            <a:extLst>
              <a:ext uri="{FF2B5EF4-FFF2-40B4-BE49-F238E27FC236}">
                <a16:creationId xmlns:a16="http://schemas.microsoft.com/office/drawing/2014/main" id="{AD98F98E-463B-49F6-9679-9392300F70C9}"/>
              </a:ext>
            </a:extLst>
          </p:cNvPr>
          <p:cNvSpPr>
            <a:spLocks noGrp="1"/>
          </p:cNvSpPr>
          <p:nvPr>
            <p:ph type="ftr" sz="quarter" idx="11"/>
          </p:nvPr>
        </p:nvSpPr>
        <p:spPr/>
        <p:txBody>
          <a:bodyPr/>
          <a:lstStyle/>
          <a:p>
            <a:r>
              <a:rPr lang="en-US"/>
              <a:t>Unit 4: Environmental Hygiene: Biodiversity- Uses, threats and conservation</a:t>
            </a:r>
          </a:p>
        </p:txBody>
      </p:sp>
      <p:sp>
        <p:nvSpPr>
          <p:cNvPr id="8" name="Slide Number Placeholder 7">
            <a:extLst>
              <a:ext uri="{FF2B5EF4-FFF2-40B4-BE49-F238E27FC236}">
                <a16:creationId xmlns:a16="http://schemas.microsoft.com/office/drawing/2014/main" id="{A598FC0B-D7DE-4429-AE37-D32232DD758B}"/>
              </a:ext>
            </a:extLst>
          </p:cNvPr>
          <p:cNvSpPr>
            <a:spLocks noGrp="1"/>
          </p:cNvSpPr>
          <p:nvPr>
            <p:ph type="sldNum" sz="quarter" idx="12"/>
          </p:nvPr>
        </p:nvSpPr>
        <p:spPr/>
        <p:txBody>
          <a:bodyPr/>
          <a:lstStyle/>
          <a:p>
            <a:fld id="{A4FDAF59-E1C9-4F2D-B85D-96C9BDFDD638}" type="slidenum">
              <a:rPr lang="en-US" smtClean="0"/>
              <a:t>13</a:t>
            </a:fld>
            <a:endParaRPr lang="en-US"/>
          </a:p>
        </p:txBody>
      </p:sp>
    </p:spTree>
    <p:extLst>
      <p:ext uri="{BB962C8B-B14F-4D97-AF65-F5344CB8AC3E}">
        <p14:creationId xmlns:p14="http://schemas.microsoft.com/office/powerpoint/2010/main" val="277701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C5F17B-511F-4B7E-8ECE-B18BCE41DC61}"/>
              </a:ext>
            </a:extLst>
          </p:cNvPr>
          <p:cNvSpPr>
            <a:spLocks noGrp="1"/>
          </p:cNvSpPr>
          <p:nvPr>
            <p:ph idx="1"/>
          </p:nvPr>
        </p:nvSpPr>
        <p:spPr>
          <a:xfrm>
            <a:off x="188536" y="1825625"/>
            <a:ext cx="11165264" cy="4351338"/>
          </a:xfrm>
        </p:spPr>
        <p:txBody>
          <a:bodyPr>
            <a:normAutofit fontScale="85000" lnSpcReduction="20000"/>
          </a:bodyPr>
          <a:lstStyle/>
          <a:p>
            <a:pPr algn="just"/>
            <a:r>
              <a:rPr lang="en-US" b="1" dirty="0"/>
              <a:t>The </a:t>
            </a:r>
            <a:r>
              <a:rPr lang="en-US" b="1" dirty="0">
                <a:solidFill>
                  <a:srgbClr val="FF0000"/>
                </a:solidFill>
              </a:rPr>
              <a:t>secondary causes:</a:t>
            </a:r>
          </a:p>
          <a:p>
            <a:pPr algn="just"/>
            <a:endParaRPr lang="en-US" b="1" dirty="0">
              <a:solidFill>
                <a:srgbClr val="FF0000"/>
              </a:solidFill>
            </a:endParaRPr>
          </a:p>
          <a:p>
            <a:pPr algn="just"/>
            <a:r>
              <a:rPr lang="en-US" b="1" dirty="0">
                <a:solidFill>
                  <a:srgbClr val="FF0000"/>
                </a:solidFill>
              </a:rPr>
              <a:t>Population growth, </a:t>
            </a:r>
          </a:p>
          <a:p>
            <a:pPr algn="just"/>
            <a:endParaRPr lang="en-US" b="1" dirty="0">
              <a:solidFill>
                <a:srgbClr val="FF0000"/>
              </a:solidFill>
            </a:endParaRPr>
          </a:p>
          <a:p>
            <a:pPr algn="just"/>
            <a:r>
              <a:rPr lang="en-US" b="1" dirty="0">
                <a:solidFill>
                  <a:srgbClr val="FF0000"/>
                </a:solidFill>
              </a:rPr>
              <a:t>Unsustainable patterns of consumption, </a:t>
            </a:r>
          </a:p>
          <a:p>
            <a:pPr algn="just"/>
            <a:endParaRPr lang="en-US" b="1" dirty="0">
              <a:solidFill>
                <a:srgbClr val="FF0000"/>
              </a:solidFill>
            </a:endParaRPr>
          </a:p>
          <a:p>
            <a:pPr algn="just"/>
            <a:r>
              <a:rPr lang="en-US" b="1" dirty="0">
                <a:solidFill>
                  <a:srgbClr val="FF0000"/>
                </a:solidFill>
              </a:rPr>
              <a:t>Increased waste production, </a:t>
            </a:r>
          </a:p>
          <a:p>
            <a:pPr algn="just"/>
            <a:endParaRPr lang="en-US" b="1" dirty="0">
              <a:solidFill>
                <a:srgbClr val="FF0000"/>
              </a:solidFill>
            </a:endParaRPr>
          </a:p>
          <a:p>
            <a:pPr algn="just"/>
            <a:r>
              <a:rPr lang="en-US" b="1" dirty="0">
                <a:solidFill>
                  <a:srgbClr val="FF0000"/>
                </a:solidFill>
              </a:rPr>
              <a:t>Urban development and </a:t>
            </a:r>
          </a:p>
          <a:p>
            <a:pPr algn="just"/>
            <a:endParaRPr lang="en-US" b="1" dirty="0">
              <a:solidFill>
                <a:srgbClr val="FF0000"/>
              </a:solidFill>
            </a:endParaRPr>
          </a:p>
          <a:p>
            <a:pPr algn="just"/>
            <a:r>
              <a:rPr lang="en-US" b="1" dirty="0">
                <a:solidFill>
                  <a:srgbClr val="FF0000"/>
                </a:solidFill>
              </a:rPr>
              <a:t>International conflict</a:t>
            </a:r>
            <a:r>
              <a:rPr lang="en-US" b="1" dirty="0"/>
              <a:t>.</a:t>
            </a:r>
          </a:p>
          <a:p>
            <a:pPr algn="just"/>
            <a:endParaRPr lang="en-US" b="1" dirty="0"/>
          </a:p>
          <a:p>
            <a:endParaRPr lang="en-IN" dirty="0"/>
          </a:p>
        </p:txBody>
      </p:sp>
      <p:sp>
        <p:nvSpPr>
          <p:cNvPr id="4" name="Date Placeholder 3">
            <a:extLst>
              <a:ext uri="{FF2B5EF4-FFF2-40B4-BE49-F238E27FC236}">
                <a16:creationId xmlns:a16="http://schemas.microsoft.com/office/drawing/2014/main" id="{496405D0-86FC-4BD0-B7EF-76D9CBF5F36E}"/>
              </a:ext>
            </a:extLst>
          </p:cNvPr>
          <p:cNvSpPr>
            <a:spLocks noGrp="1"/>
          </p:cNvSpPr>
          <p:nvPr>
            <p:ph type="dt" sz="half" idx="10"/>
          </p:nvPr>
        </p:nvSpPr>
        <p:spPr/>
        <p:txBody>
          <a:bodyPr/>
          <a:lstStyle/>
          <a:p>
            <a:fld id="{AAFA6067-E77D-4040-8779-915987C25B0C}" type="datetime1">
              <a:rPr lang="en-US" smtClean="0"/>
              <a:t>4/11/2020</a:t>
            </a:fld>
            <a:endParaRPr lang="en-US"/>
          </a:p>
        </p:txBody>
      </p:sp>
      <p:sp>
        <p:nvSpPr>
          <p:cNvPr id="5" name="Footer Placeholder 4">
            <a:extLst>
              <a:ext uri="{FF2B5EF4-FFF2-40B4-BE49-F238E27FC236}">
                <a16:creationId xmlns:a16="http://schemas.microsoft.com/office/drawing/2014/main" id="{4E43C786-EDAD-4E3D-A627-4D311836C2D7}"/>
              </a:ext>
            </a:extLst>
          </p:cNvPr>
          <p:cNvSpPr>
            <a:spLocks noGrp="1"/>
          </p:cNvSpPr>
          <p:nvPr>
            <p:ph type="ftr" sz="quarter" idx="11"/>
          </p:nvPr>
        </p:nvSpPr>
        <p:spPr/>
        <p:txBody>
          <a:bodyPr/>
          <a:lstStyle/>
          <a:p>
            <a:r>
              <a:rPr lang="en-US"/>
              <a:t>Unit 4: Environmental Hygiene: Biodiversity- Uses, threats and conservation</a:t>
            </a:r>
          </a:p>
        </p:txBody>
      </p:sp>
      <p:sp>
        <p:nvSpPr>
          <p:cNvPr id="6" name="Slide Number Placeholder 5">
            <a:extLst>
              <a:ext uri="{FF2B5EF4-FFF2-40B4-BE49-F238E27FC236}">
                <a16:creationId xmlns:a16="http://schemas.microsoft.com/office/drawing/2014/main" id="{8FFF7FD0-BB99-4AF1-9EC9-B11A145601B4}"/>
              </a:ext>
            </a:extLst>
          </p:cNvPr>
          <p:cNvSpPr>
            <a:spLocks noGrp="1"/>
          </p:cNvSpPr>
          <p:nvPr>
            <p:ph type="sldNum" sz="quarter" idx="12"/>
          </p:nvPr>
        </p:nvSpPr>
        <p:spPr/>
        <p:txBody>
          <a:bodyPr/>
          <a:lstStyle/>
          <a:p>
            <a:fld id="{A4FDAF59-E1C9-4F2D-B85D-96C9BDFDD638}" type="slidenum">
              <a:rPr lang="en-US" smtClean="0"/>
              <a:t>14</a:t>
            </a:fld>
            <a:endParaRPr lang="en-US"/>
          </a:p>
        </p:txBody>
      </p:sp>
      <p:pic>
        <p:nvPicPr>
          <p:cNvPr id="7" name="Picture 6">
            <a:extLst>
              <a:ext uri="{FF2B5EF4-FFF2-40B4-BE49-F238E27FC236}">
                <a16:creationId xmlns:a16="http://schemas.microsoft.com/office/drawing/2014/main" id="{C901E296-BF3E-4388-9441-8232CB651A0D}"/>
              </a:ext>
            </a:extLst>
          </p:cNvPr>
          <p:cNvPicPr>
            <a:picLocks noChangeAspect="1"/>
          </p:cNvPicPr>
          <p:nvPr/>
        </p:nvPicPr>
        <p:blipFill>
          <a:blip r:embed="rId2"/>
          <a:stretch>
            <a:fillRect/>
          </a:stretch>
        </p:blipFill>
        <p:spPr>
          <a:xfrm>
            <a:off x="120162" y="40913"/>
            <a:ext cx="1524000" cy="1018342"/>
          </a:xfrm>
          <a:prstGeom prst="rect">
            <a:avLst/>
          </a:prstGeom>
        </p:spPr>
      </p:pic>
      <p:pic>
        <p:nvPicPr>
          <p:cNvPr id="8" name="Picture 7">
            <a:extLst>
              <a:ext uri="{FF2B5EF4-FFF2-40B4-BE49-F238E27FC236}">
                <a16:creationId xmlns:a16="http://schemas.microsoft.com/office/drawing/2014/main" id="{056D23B1-FDCA-4EE5-98A8-CB055A593B11}"/>
              </a:ext>
            </a:extLst>
          </p:cNvPr>
          <p:cNvPicPr>
            <a:picLocks noChangeAspect="1"/>
          </p:cNvPicPr>
          <p:nvPr/>
        </p:nvPicPr>
        <p:blipFill>
          <a:blip r:embed="rId3"/>
          <a:stretch>
            <a:fillRect/>
          </a:stretch>
        </p:blipFill>
        <p:spPr>
          <a:xfrm>
            <a:off x="10588869" y="0"/>
            <a:ext cx="1428750" cy="1031398"/>
          </a:xfrm>
          <a:prstGeom prst="rect">
            <a:avLst/>
          </a:prstGeom>
        </p:spPr>
      </p:pic>
    </p:spTree>
    <p:extLst>
      <p:ext uri="{BB962C8B-B14F-4D97-AF65-F5344CB8AC3E}">
        <p14:creationId xmlns:p14="http://schemas.microsoft.com/office/powerpoint/2010/main" val="2913862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4"/>
            <a:ext cx="10515600" cy="992194"/>
          </a:xfrm>
          <a:solidFill>
            <a:schemeClr val="accent2"/>
          </a:solidFill>
        </p:spPr>
        <p:txBody>
          <a:bodyPr>
            <a:normAutofit fontScale="90000"/>
          </a:bodyPr>
          <a:lstStyle/>
          <a:p>
            <a:pPr algn="ctr"/>
            <a:br>
              <a:rPr lang="en-US" dirty="0"/>
            </a:br>
            <a:r>
              <a:rPr lang="en-US" dirty="0"/>
              <a:t>Mega biodiversity and Hot Spots </a:t>
            </a:r>
            <a:br>
              <a:rPr lang="en-US" dirty="0"/>
            </a:br>
            <a:endParaRPr lang="en-US" dirty="0"/>
          </a:p>
        </p:txBody>
      </p:sp>
      <p:sp>
        <p:nvSpPr>
          <p:cNvPr id="3" name="Content Placeholder 2"/>
          <p:cNvSpPr>
            <a:spLocks noGrp="1"/>
          </p:cNvSpPr>
          <p:nvPr>
            <p:ph idx="1"/>
          </p:nvPr>
        </p:nvSpPr>
        <p:spPr>
          <a:xfrm>
            <a:off x="120163" y="1197204"/>
            <a:ext cx="11897456" cy="4979759"/>
          </a:xfrm>
        </p:spPr>
        <p:txBody>
          <a:bodyPr>
            <a:normAutofit fontScale="92500" lnSpcReduction="20000"/>
          </a:bodyPr>
          <a:lstStyle/>
          <a:p>
            <a:pPr algn="just"/>
            <a:r>
              <a:rPr lang="en-US" b="1" dirty="0"/>
              <a:t>Distribution of biological species across the world differs with </a:t>
            </a:r>
            <a:r>
              <a:rPr lang="en-US" b="1" dirty="0">
                <a:solidFill>
                  <a:srgbClr val="FF0000"/>
                </a:solidFill>
              </a:rPr>
              <a:t>some area having full of life and others without life.</a:t>
            </a:r>
            <a:r>
              <a:rPr lang="en-US" b="1" dirty="0"/>
              <a:t> However the majority of region falls in between. </a:t>
            </a:r>
          </a:p>
          <a:p>
            <a:pPr algn="just"/>
            <a:endParaRPr lang="en-US" b="1" dirty="0"/>
          </a:p>
          <a:p>
            <a:pPr algn="just"/>
            <a:r>
              <a:rPr lang="en-US" b="1" dirty="0">
                <a:solidFill>
                  <a:srgbClr val="00B0F0"/>
                </a:solidFill>
              </a:rPr>
              <a:t>Mega diversity </a:t>
            </a:r>
            <a:r>
              <a:rPr lang="en-US" b="1" dirty="0"/>
              <a:t>zone can be defined as </a:t>
            </a:r>
            <a:r>
              <a:rPr lang="en-US" b="1" dirty="0">
                <a:solidFill>
                  <a:srgbClr val="FF0000"/>
                </a:solidFill>
              </a:rPr>
              <a:t>the regions with large number of species in an ecosystem</a:t>
            </a:r>
            <a:r>
              <a:rPr lang="en-US" b="1" dirty="0"/>
              <a:t>. </a:t>
            </a:r>
          </a:p>
          <a:p>
            <a:pPr algn="just"/>
            <a:endParaRPr lang="en-US" b="1" dirty="0"/>
          </a:p>
          <a:p>
            <a:pPr algn="just">
              <a:tabLst>
                <a:tab pos="171450" algn="l"/>
              </a:tabLst>
            </a:pPr>
            <a:r>
              <a:rPr lang="en-US" b="1" dirty="0">
                <a:solidFill>
                  <a:srgbClr val="00B0F0"/>
                </a:solidFill>
              </a:rPr>
              <a:t>Hot spots </a:t>
            </a:r>
            <a:r>
              <a:rPr lang="en-US" b="1" dirty="0"/>
              <a:t>concept was developed by </a:t>
            </a:r>
            <a:r>
              <a:rPr lang="en-US" b="1" dirty="0">
                <a:solidFill>
                  <a:srgbClr val="FF0000"/>
                </a:solidFill>
              </a:rPr>
              <a:t>Norman Myers in 1988</a:t>
            </a:r>
            <a:r>
              <a:rPr lang="en-US" b="1" dirty="0"/>
              <a:t>.</a:t>
            </a:r>
          </a:p>
          <a:p>
            <a:pPr algn="just">
              <a:tabLst>
                <a:tab pos="171450" algn="l"/>
              </a:tabLst>
            </a:pPr>
            <a:endParaRPr lang="en-US" b="1" dirty="0"/>
          </a:p>
          <a:p>
            <a:pPr algn="just">
              <a:tabLst>
                <a:tab pos="171450" algn="l"/>
              </a:tabLst>
            </a:pPr>
            <a:r>
              <a:rPr lang="en-US" b="1" dirty="0"/>
              <a:t> These are </a:t>
            </a:r>
            <a:r>
              <a:rPr lang="en-US" b="1" dirty="0">
                <a:solidFill>
                  <a:srgbClr val="FF0000"/>
                </a:solidFill>
              </a:rPr>
              <a:t>the richest and the most threatened reservoirs of plant and animal life on earth</a:t>
            </a:r>
            <a:r>
              <a:rPr lang="en-US" b="1" dirty="0"/>
              <a:t>. </a:t>
            </a:r>
          </a:p>
          <a:p>
            <a:pPr algn="just">
              <a:tabLst>
                <a:tab pos="171450" algn="l"/>
              </a:tabLst>
            </a:pPr>
            <a:endParaRPr lang="en-US" b="1" dirty="0"/>
          </a:p>
          <a:p>
            <a:pPr algn="just">
              <a:tabLst>
                <a:tab pos="171450" algn="l"/>
              </a:tabLst>
            </a:pPr>
            <a:r>
              <a:rPr lang="en-US" b="1" dirty="0"/>
              <a:t>There are 34 hot spots for conservation of biodiversity has been identified worldwide, including four Indian hotspots. </a:t>
            </a:r>
          </a:p>
          <a:p>
            <a:pPr algn="just"/>
            <a:endParaRPr lang="en-US" b="1" dirty="0"/>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6" name="Date Placeholder 5">
            <a:extLst>
              <a:ext uri="{FF2B5EF4-FFF2-40B4-BE49-F238E27FC236}">
                <a16:creationId xmlns:a16="http://schemas.microsoft.com/office/drawing/2014/main" id="{A671B5CA-8919-4493-914A-CD5C870124DB}"/>
              </a:ext>
            </a:extLst>
          </p:cNvPr>
          <p:cNvSpPr>
            <a:spLocks noGrp="1"/>
          </p:cNvSpPr>
          <p:nvPr>
            <p:ph type="dt" sz="half" idx="10"/>
          </p:nvPr>
        </p:nvSpPr>
        <p:spPr/>
        <p:txBody>
          <a:bodyPr/>
          <a:lstStyle/>
          <a:p>
            <a:fld id="{326DD166-ED53-445C-AA1D-0980D3666388}" type="datetime1">
              <a:rPr lang="en-US" smtClean="0"/>
              <a:t>4/11/2020</a:t>
            </a:fld>
            <a:endParaRPr lang="en-US"/>
          </a:p>
        </p:txBody>
      </p:sp>
      <p:sp>
        <p:nvSpPr>
          <p:cNvPr id="7" name="Footer Placeholder 6">
            <a:extLst>
              <a:ext uri="{FF2B5EF4-FFF2-40B4-BE49-F238E27FC236}">
                <a16:creationId xmlns:a16="http://schemas.microsoft.com/office/drawing/2014/main" id="{9DCA9E6F-7945-4A52-A39D-9FA4A78CA617}"/>
              </a:ext>
            </a:extLst>
          </p:cNvPr>
          <p:cNvSpPr>
            <a:spLocks noGrp="1"/>
          </p:cNvSpPr>
          <p:nvPr>
            <p:ph type="ftr" sz="quarter" idx="11"/>
          </p:nvPr>
        </p:nvSpPr>
        <p:spPr/>
        <p:txBody>
          <a:bodyPr/>
          <a:lstStyle/>
          <a:p>
            <a:r>
              <a:rPr lang="en-US"/>
              <a:t>Unit 4: Environmental Hygiene: Biodiversity- Uses, threats and conservation</a:t>
            </a:r>
          </a:p>
        </p:txBody>
      </p:sp>
      <p:sp>
        <p:nvSpPr>
          <p:cNvPr id="8" name="Slide Number Placeholder 7">
            <a:extLst>
              <a:ext uri="{FF2B5EF4-FFF2-40B4-BE49-F238E27FC236}">
                <a16:creationId xmlns:a16="http://schemas.microsoft.com/office/drawing/2014/main" id="{A55121FA-4DBB-48DF-93D7-EBDAD6C9A186}"/>
              </a:ext>
            </a:extLst>
          </p:cNvPr>
          <p:cNvSpPr>
            <a:spLocks noGrp="1"/>
          </p:cNvSpPr>
          <p:nvPr>
            <p:ph type="sldNum" sz="quarter" idx="12"/>
          </p:nvPr>
        </p:nvSpPr>
        <p:spPr/>
        <p:txBody>
          <a:bodyPr/>
          <a:lstStyle/>
          <a:p>
            <a:fld id="{A4FDAF59-E1C9-4F2D-B85D-96C9BDFDD638}" type="slidenum">
              <a:rPr lang="en-US" smtClean="0"/>
              <a:t>15</a:t>
            </a:fld>
            <a:endParaRPr lang="en-US"/>
          </a:p>
        </p:txBody>
      </p:sp>
    </p:spTree>
    <p:extLst>
      <p:ext uri="{BB962C8B-B14F-4D97-AF65-F5344CB8AC3E}">
        <p14:creationId xmlns:p14="http://schemas.microsoft.com/office/powerpoint/2010/main" val="198130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Conservation of biodiversity</a:t>
            </a:r>
            <a:br>
              <a:rPr lang="en-US" dirty="0"/>
            </a:br>
            <a:endParaRPr lang="en-US" dirty="0"/>
          </a:p>
        </p:txBody>
      </p:sp>
      <p:sp>
        <p:nvSpPr>
          <p:cNvPr id="3" name="Content Placeholder 2"/>
          <p:cNvSpPr>
            <a:spLocks noGrp="1"/>
          </p:cNvSpPr>
          <p:nvPr>
            <p:ph idx="1"/>
          </p:nvPr>
        </p:nvSpPr>
        <p:spPr>
          <a:xfrm>
            <a:off x="120162" y="1031398"/>
            <a:ext cx="7711086" cy="5826602"/>
          </a:xfrm>
        </p:spPr>
        <p:txBody>
          <a:bodyPr>
            <a:normAutofit/>
          </a:bodyPr>
          <a:lstStyle/>
          <a:p>
            <a:pPr algn="just"/>
            <a:endParaRPr lang="en-US" b="1" dirty="0"/>
          </a:p>
          <a:p>
            <a:pPr algn="just"/>
            <a:r>
              <a:rPr lang="en-US" b="1" dirty="0"/>
              <a:t> Conservation is defined as management of human use of biosphere so that it may yield sustainable benefit to the present generation while maintaining its potential to meet the needs and aspirations of posterity.</a:t>
            </a:r>
          </a:p>
          <a:p>
            <a:pPr algn="just"/>
            <a:endParaRPr lang="en-US" b="1" dirty="0"/>
          </a:p>
          <a:p>
            <a:pPr algn="just"/>
            <a:r>
              <a:rPr lang="en-US" b="1" dirty="0"/>
              <a:t>There are two basic strategies of biodiversity conservation</a:t>
            </a:r>
          </a:p>
          <a:p>
            <a:pPr lvl="1" algn="just"/>
            <a:r>
              <a:rPr lang="en-US" b="1" dirty="0">
                <a:solidFill>
                  <a:srgbClr val="FF0000"/>
                </a:solidFill>
              </a:rPr>
              <a:t>In-situ (on site) and </a:t>
            </a:r>
          </a:p>
          <a:p>
            <a:pPr lvl="1" algn="just"/>
            <a:r>
              <a:rPr lang="en-US" b="1" dirty="0">
                <a:solidFill>
                  <a:srgbClr val="FF0000"/>
                </a:solidFill>
              </a:rPr>
              <a:t>Ex-situ (off site).</a:t>
            </a:r>
          </a:p>
          <a:p>
            <a:pPr algn="just"/>
            <a:endParaRPr lang="en-US" b="1" dirty="0"/>
          </a:p>
          <a:p>
            <a:pPr algn="just"/>
            <a:endParaRPr lang="en-US" b="1" dirty="0"/>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pic>
        <p:nvPicPr>
          <p:cNvPr id="6" name="Picture 5"/>
          <p:cNvPicPr>
            <a:picLocks noChangeAspect="1"/>
          </p:cNvPicPr>
          <p:nvPr/>
        </p:nvPicPr>
        <p:blipFill>
          <a:blip r:embed="rId4"/>
          <a:stretch>
            <a:fillRect/>
          </a:stretch>
        </p:blipFill>
        <p:spPr>
          <a:xfrm>
            <a:off x="7930836" y="1484769"/>
            <a:ext cx="4086783" cy="5232902"/>
          </a:xfrm>
          <a:prstGeom prst="rect">
            <a:avLst/>
          </a:prstGeom>
        </p:spPr>
      </p:pic>
      <p:sp>
        <p:nvSpPr>
          <p:cNvPr id="7" name="Date Placeholder 6">
            <a:extLst>
              <a:ext uri="{FF2B5EF4-FFF2-40B4-BE49-F238E27FC236}">
                <a16:creationId xmlns:a16="http://schemas.microsoft.com/office/drawing/2014/main" id="{AF466622-B8C1-400C-B73C-BA485C31A59E}"/>
              </a:ext>
            </a:extLst>
          </p:cNvPr>
          <p:cNvSpPr>
            <a:spLocks noGrp="1"/>
          </p:cNvSpPr>
          <p:nvPr>
            <p:ph type="dt" sz="half" idx="10"/>
          </p:nvPr>
        </p:nvSpPr>
        <p:spPr/>
        <p:txBody>
          <a:bodyPr/>
          <a:lstStyle/>
          <a:p>
            <a:fld id="{87722079-E163-4D37-ADE6-10E693A3601B}" type="datetime1">
              <a:rPr lang="en-US" smtClean="0"/>
              <a:t>4/11/2020</a:t>
            </a:fld>
            <a:endParaRPr lang="en-US"/>
          </a:p>
        </p:txBody>
      </p:sp>
      <p:sp>
        <p:nvSpPr>
          <p:cNvPr id="8" name="Footer Placeholder 7">
            <a:extLst>
              <a:ext uri="{FF2B5EF4-FFF2-40B4-BE49-F238E27FC236}">
                <a16:creationId xmlns:a16="http://schemas.microsoft.com/office/drawing/2014/main" id="{06EDBA3A-A89D-4BAC-ADF3-8C1EA680C8DF}"/>
              </a:ext>
            </a:extLst>
          </p:cNvPr>
          <p:cNvSpPr>
            <a:spLocks noGrp="1"/>
          </p:cNvSpPr>
          <p:nvPr>
            <p:ph type="ftr" sz="quarter" idx="11"/>
          </p:nvPr>
        </p:nvSpPr>
        <p:spPr/>
        <p:txBody>
          <a:bodyPr/>
          <a:lstStyle/>
          <a:p>
            <a:r>
              <a:rPr lang="en-US"/>
              <a:t>Unit 4: Environmental Hygiene: Biodiversity- Uses, threats and conservation</a:t>
            </a:r>
          </a:p>
        </p:txBody>
      </p:sp>
      <p:sp>
        <p:nvSpPr>
          <p:cNvPr id="9" name="Slide Number Placeholder 8">
            <a:extLst>
              <a:ext uri="{FF2B5EF4-FFF2-40B4-BE49-F238E27FC236}">
                <a16:creationId xmlns:a16="http://schemas.microsoft.com/office/drawing/2014/main" id="{EB240415-5FBE-4D59-BFDD-BA4C4A42D37A}"/>
              </a:ext>
            </a:extLst>
          </p:cNvPr>
          <p:cNvSpPr>
            <a:spLocks noGrp="1"/>
          </p:cNvSpPr>
          <p:nvPr>
            <p:ph type="sldNum" sz="quarter" idx="12"/>
          </p:nvPr>
        </p:nvSpPr>
        <p:spPr/>
        <p:txBody>
          <a:bodyPr/>
          <a:lstStyle/>
          <a:p>
            <a:fld id="{A4FDAF59-E1C9-4F2D-B85D-96C9BDFDD638}" type="slidenum">
              <a:rPr lang="en-US" smtClean="0"/>
              <a:t>16</a:t>
            </a:fld>
            <a:endParaRPr lang="en-US"/>
          </a:p>
        </p:txBody>
      </p:sp>
    </p:spTree>
    <p:extLst>
      <p:ext uri="{BB962C8B-B14F-4D97-AF65-F5344CB8AC3E}">
        <p14:creationId xmlns:p14="http://schemas.microsoft.com/office/powerpoint/2010/main" val="1537670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932" y="40912"/>
            <a:ext cx="7343480" cy="826354"/>
          </a:xfrm>
          <a:solidFill>
            <a:schemeClr val="accent2"/>
          </a:solidFill>
        </p:spPr>
        <p:txBody>
          <a:bodyPr>
            <a:normAutofit fontScale="90000"/>
          </a:bodyPr>
          <a:lstStyle/>
          <a:p>
            <a:pPr algn="ctr"/>
            <a:br>
              <a:rPr lang="en-US" dirty="0"/>
            </a:br>
            <a:r>
              <a:rPr lang="en-US" dirty="0"/>
              <a:t>In-situ Conservation </a:t>
            </a:r>
            <a:br>
              <a:rPr lang="en-US" dirty="0"/>
            </a:br>
            <a:endParaRPr lang="en-US" dirty="0"/>
          </a:p>
        </p:txBody>
      </p:sp>
      <p:sp>
        <p:nvSpPr>
          <p:cNvPr id="3" name="Content Placeholder 2"/>
          <p:cNvSpPr>
            <a:spLocks noGrp="1"/>
          </p:cNvSpPr>
          <p:nvPr>
            <p:ph idx="1"/>
          </p:nvPr>
        </p:nvSpPr>
        <p:spPr>
          <a:xfrm>
            <a:off x="-2387" y="1230703"/>
            <a:ext cx="11993375" cy="5090473"/>
          </a:xfrm>
          <a:ln>
            <a:solidFill>
              <a:schemeClr val="accent1"/>
            </a:solidFill>
          </a:ln>
        </p:spPr>
        <p:txBody>
          <a:bodyPr>
            <a:noAutofit/>
          </a:bodyPr>
          <a:lstStyle/>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Conservation of organism </a:t>
            </a:r>
            <a:r>
              <a:rPr lang="en-US" sz="2400" b="1" dirty="0">
                <a:solidFill>
                  <a:srgbClr val="FF0000"/>
                </a:solidFill>
                <a:latin typeface="Times New Roman" panose="02020603050405020304" pitchFamily="18" charset="0"/>
                <a:cs typeface="Times New Roman" panose="02020603050405020304" pitchFamily="18" charset="0"/>
              </a:rPr>
              <a:t>in its natural home</a:t>
            </a:r>
            <a:r>
              <a:rPr lang="en-US" sz="2400" b="1" dirty="0">
                <a:latin typeface="Times New Roman" panose="02020603050405020304" pitchFamily="18" charset="0"/>
                <a:cs typeface="Times New Roman" panose="02020603050405020304" pitchFamily="18" charset="0"/>
              </a:rPr>
              <a:t> through protection of a group of typical ecosystems by a network of </a:t>
            </a:r>
            <a:r>
              <a:rPr lang="en-US" sz="2400" b="1" dirty="0">
                <a:solidFill>
                  <a:srgbClr val="FF0000"/>
                </a:solidFill>
                <a:latin typeface="Times New Roman" panose="02020603050405020304" pitchFamily="18" charset="0"/>
                <a:cs typeface="Times New Roman" panose="02020603050405020304" pitchFamily="18" charset="0"/>
              </a:rPr>
              <a:t>protected areas, biosphere reserves, sacred forests and sacred lakes.</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solidFill>
                  <a:srgbClr val="FF0000"/>
                </a:solidFill>
                <a:latin typeface="Times New Roman" panose="02020603050405020304" pitchFamily="18" charset="0"/>
                <a:cs typeface="Times New Roman" panose="02020603050405020304" pitchFamily="18" charset="0"/>
              </a:rPr>
              <a:t>Protected areas: </a:t>
            </a:r>
            <a:r>
              <a:rPr lang="en-US" sz="2400" b="1" dirty="0">
                <a:latin typeface="Times New Roman" panose="02020603050405020304" pitchFamily="18" charset="0"/>
                <a:cs typeface="Times New Roman" panose="02020603050405020304" pitchFamily="18" charset="0"/>
              </a:rPr>
              <a:t>such as </a:t>
            </a:r>
            <a:r>
              <a:rPr lang="en-US" sz="2400" b="1" dirty="0">
                <a:solidFill>
                  <a:srgbClr val="FF0000"/>
                </a:solidFill>
                <a:latin typeface="Times New Roman" panose="02020603050405020304" pitchFamily="18" charset="0"/>
                <a:cs typeface="Times New Roman" panose="02020603050405020304" pitchFamily="18" charset="0"/>
              </a:rPr>
              <a:t>National Parks and Wildlife Sanctuaries </a:t>
            </a:r>
            <a:r>
              <a:rPr lang="en-US" sz="2400" b="1" dirty="0">
                <a:latin typeface="Times New Roman" panose="02020603050405020304" pitchFamily="18" charset="0"/>
                <a:cs typeface="Times New Roman" panose="02020603050405020304" pitchFamily="18" charset="0"/>
              </a:rPr>
              <a:t>are areas of land and/or sea especially dedicated to the protection and maintenance of biological diversity, and of natural and associated cultural resources.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There are more than 37000 protected areas around the world, while </a:t>
            </a:r>
            <a:r>
              <a:rPr lang="en-US" sz="2400" b="1" dirty="0">
                <a:solidFill>
                  <a:srgbClr val="FF0000"/>
                </a:solidFill>
                <a:latin typeface="Times New Roman" panose="02020603050405020304" pitchFamily="18" charset="0"/>
                <a:cs typeface="Times New Roman" panose="02020603050405020304" pitchFamily="18" charset="0"/>
              </a:rPr>
              <a:t>India has 612 protected areas (99 National Parks and 513 Wildlife Sanctuaries)</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6" name="Date Placeholder 5">
            <a:extLst>
              <a:ext uri="{FF2B5EF4-FFF2-40B4-BE49-F238E27FC236}">
                <a16:creationId xmlns:a16="http://schemas.microsoft.com/office/drawing/2014/main" id="{8B510674-5819-45CA-AF95-D188B557C758}"/>
              </a:ext>
            </a:extLst>
          </p:cNvPr>
          <p:cNvSpPr>
            <a:spLocks noGrp="1"/>
          </p:cNvSpPr>
          <p:nvPr>
            <p:ph type="dt" sz="half" idx="10"/>
          </p:nvPr>
        </p:nvSpPr>
        <p:spPr/>
        <p:txBody>
          <a:bodyPr/>
          <a:lstStyle/>
          <a:p>
            <a:fld id="{BA74E87C-6837-40CA-8CF2-543D6B3305AB}" type="datetime1">
              <a:rPr lang="en-US" smtClean="0"/>
              <a:t>4/11/2020</a:t>
            </a:fld>
            <a:endParaRPr lang="en-US"/>
          </a:p>
        </p:txBody>
      </p:sp>
      <p:sp>
        <p:nvSpPr>
          <p:cNvPr id="7" name="Footer Placeholder 6">
            <a:extLst>
              <a:ext uri="{FF2B5EF4-FFF2-40B4-BE49-F238E27FC236}">
                <a16:creationId xmlns:a16="http://schemas.microsoft.com/office/drawing/2014/main" id="{36630141-5873-45C6-82C4-64A12C6E6DBF}"/>
              </a:ext>
            </a:extLst>
          </p:cNvPr>
          <p:cNvSpPr>
            <a:spLocks noGrp="1"/>
          </p:cNvSpPr>
          <p:nvPr>
            <p:ph type="ftr" sz="quarter" idx="11"/>
          </p:nvPr>
        </p:nvSpPr>
        <p:spPr/>
        <p:txBody>
          <a:bodyPr/>
          <a:lstStyle/>
          <a:p>
            <a:r>
              <a:rPr lang="en-US"/>
              <a:t>Unit 4: Environmental Hygiene: Biodiversity- Uses, threats and conservation</a:t>
            </a:r>
          </a:p>
        </p:txBody>
      </p:sp>
      <p:sp>
        <p:nvSpPr>
          <p:cNvPr id="8" name="Slide Number Placeholder 7">
            <a:extLst>
              <a:ext uri="{FF2B5EF4-FFF2-40B4-BE49-F238E27FC236}">
                <a16:creationId xmlns:a16="http://schemas.microsoft.com/office/drawing/2014/main" id="{D28388D8-C7A8-4548-A122-31489D50878A}"/>
              </a:ext>
            </a:extLst>
          </p:cNvPr>
          <p:cNvSpPr>
            <a:spLocks noGrp="1"/>
          </p:cNvSpPr>
          <p:nvPr>
            <p:ph type="sldNum" sz="quarter" idx="12"/>
          </p:nvPr>
        </p:nvSpPr>
        <p:spPr/>
        <p:txBody>
          <a:bodyPr/>
          <a:lstStyle/>
          <a:p>
            <a:fld id="{A4FDAF59-E1C9-4F2D-B85D-96C9BDFDD638}" type="slidenum">
              <a:rPr lang="en-US" smtClean="0"/>
              <a:t>17</a:t>
            </a:fld>
            <a:endParaRPr lang="en-US"/>
          </a:p>
        </p:txBody>
      </p:sp>
    </p:spTree>
    <p:extLst>
      <p:ext uri="{BB962C8B-B14F-4D97-AF65-F5344CB8AC3E}">
        <p14:creationId xmlns:p14="http://schemas.microsoft.com/office/powerpoint/2010/main" val="245603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42" y="1027522"/>
            <a:ext cx="7824248" cy="5439266"/>
          </a:xfrm>
          <a:ln>
            <a:solidFill>
              <a:schemeClr val="accent1"/>
            </a:solidFill>
          </a:ln>
        </p:spPr>
        <p:txBody>
          <a:bodyPr>
            <a:no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Biosphere reserves: </a:t>
            </a:r>
            <a:r>
              <a:rPr lang="en-US" sz="2000" b="1" dirty="0">
                <a:latin typeface="Times New Roman" panose="02020603050405020304" pitchFamily="18" charset="0"/>
                <a:cs typeface="Times New Roman" panose="02020603050405020304" pitchFamily="18" charset="0"/>
              </a:rPr>
              <a:t>are a special category </a:t>
            </a:r>
            <a:r>
              <a:rPr lang="en-US" sz="2000" b="1" dirty="0">
                <a:solidFill>
                  <a:srgbClr val="FF0000"/>
                </a:solidFill>
                <a:latin typeface="Times New Roman" panose="02020603050405020304" pitchFamily="18" charset="0"/>
                <a:cs typeface="Times New Roman" panose="02020603050405020304" pitchFamily="18" charset="0"/>
              </a:rPr>
              <a:t>of protected areas </a:t>
            </a:r>
            <a:r>
              <a:rPr lang="en-US" sz="2000" b="1" dirty="0">
                <a:latin typeface="Times New Roman" panose="02020603050405020304" pitchFamily="18" charset="0"/>
                <a:cs typeface="Times New Roman" panose="02020603050405020304" pitchFamily="18" charset="0"/>
              </a:rPr>
              <a:t>of land and/or coastal environments, wherein </a:t>
            </a:r>
            <a:r>
              <a:rPr lang="en-US" sz="2000" b="1" dirty="0">
                <a:solidFill>
                  <a:srgbClr val="FF0000"/>
                </a:solidFill>
                <a:latin typeface="Times New Roman" panose="02020603050405020304" pitchFamily="18" charset="0"/>
                <a:cs typeface="Times New Roman" panose="02020603050405020304" pitchFamily="18" charset="0"/>
              </a:rPr>
              <a:t>people are an integral component of the system. </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 biosphere reserve consists of core, buffer and transition zones. </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The core </a:t>
            </a:r>
            <a:r>
              <a:rPr lang="en-US" sz="2000" b="1" dirty="0">
                <a:solidFill>
                  <a:srgbClr val="FF0000"/>
                </a:solidFill>
                <a:latin typeface="Times New Roman" panose="02020603050405020304" pitchFamily="18" charset="0"/>
                <a:cs typeface="Times New Roman" panose="02020603050405020304" pitchFamily="18" charset="0"/>
              </a:rPr>
              <a:t>zone comprises an undisturbed </a:t>
            </a:r>
            <a:r>
              <a:rPr lang="en-US" sz="2000" b="1" dirty="0">
                <a:latin typeface="Times New Roman" panose="02020603050405020304" pitchFamily="18" charset="0"/>
                <a:cs typeface="Times New Roman" panose="02020603050405020304" pitchFamily="18" charset="0"/>
              </a:rPr>
              <a:t>and legally protected ecosystem. </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The buffer zone surrounds the core area and is managed to accommodate a </a:t>
            </a:r>
            <a:r>
              <a:rPr lang="en-US" sz="2000" b="1" dirty="0">
                <a:solidFill>
                  <a:srgbClr val="FF0000"/>
                </a:solidFill>
                <a:latin typeface="Times New Roman" panose="02020603050405020304" pitchFamily="18" charset="0"/>
                <a:cs typeface="Times New Roman" panose="02020603050405020304" pitchFamily="18" charset="0"/>
              </a:rPr>
              <a:t>greater variety of resource use strategies, research and educational activities</a:t>
            </a:r>
            <a:r>
              <a:rPr lang="en-US" sz="2000" b="1" dirty="0">
                <a:latin typeface="Times New Roman" panose="02020603050405020304" pitchFamily="18" charset="0"/>
                <a:cs typeface="Times New Roman" panose="02020603050405020304" pitchFamily="18" charset="0"/>
              </a:rPr>
              <a:t>. </a:t>
            </a: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088198" y="899031"/>
            <a:ext cx="3683818" cy="5267325"/>
          </a:xfrm>
          <a:prstGeom prst="rect">
            <a:avLst/>
          </a:prstGeom>
        </p:spPr>
      </p:pic>
      <p:pic>
        <p:nvPicPr>
          <p:cNvPr id="4" name="Picture 3"/>
          <p:cNvPicPr>
            <a:picLocks noChangeAspect="1"/>
          </p:cNvPicPr>
          <p:nvPr/>
        </p:nvPicPr>
        <p:blipFill>
          <a:blip r:embed="rId3"/>
          <a:stretch>
            <a:fillRect/>
          </a:stretch>
        </p:blipFill>
        <p:spPr>
          <a:xfrm>
            <a:off x="120162" y="40913"/>
            <a:ext cx="1524000" cy="1018342"/>
          </a:xfrm>
          <a:prstGeom prst="rect">
            <a:avLst/>
          </a:prstGeom>
        </p:spPr>
      </p:pic>
      <p:pic>
        <p:nvPicPr>
          <p:cNvPr id="6" name="Picture 5"/>
          <p:cNvPicPr>
            <a:picLocks noChangeAspect="1"/>
          </p:cNvPicPr>
          <p:nvPr/>
        </p:nvPicPr>
        <p:blipFill>
          <a:blip r:embed="rId4"/>
          <a:stretch>
            <a:fillRect/>
          </a:stretch>
        </p:blipFill>
        <p:spPr>
          <a:xfrm>
            <a:off x="10588869" y="0"/>
            <a:ext cx="1428750" cy="1031398"/>
          </a:xfrm>
          <a:prstGeom prst="rect">
            <a:avLst/>
          </a:prstGeom>
        </p:spPr>
      </p:pic>
      <p:sp>
        <p:nvSpPr>
          <p:cNvPr id="2" name="Date Placeholder 1">
            <a:extLst>
              <a:ext uri="{FF2B5EF4-FFF2-40B4-BE49-F238E27FC236}">
                <a16:creationId xmlns:a16="http://schemas.microsoft.com/office/drawing/2014/main" id="{6A69A245-1F44-4DF5-BAFE-F875A0EF0800}"/>
              </a:ext>
            </a:extLst>
          </p:cNvPr>
          <p:cNvSpPr>
            <a:spLocks noGrp="1"/>
          </p:cNvSpPr>
          <p:nvPr>
            <p:ph type="dt" sz="half" idx="10"/>
          </p:nvPr>
        </p:nvSpPr>
        <p:spPr/>
        <p:txBody>
          <a:bodyPr/>
          <a:lstStyle/>
          <a:p>
            <a:fld id="{E0963B66-193B-4086-9E1C-20F34113A52D}" type="datetime1">
              <a:rPr lang="en-US" smtClean="0"/>
              <a:t>4/11/2020</a:t>
            </a:fld>
            <a:endParaRPr lang="en-US"/>
          </a:p>
        </p:txBody>
      </p:sp>
      <p:sp>
        <p:nvSpPr>
          <p:cNvPr id="7" name="Footer Placeholder 6">
            <a:extLst>
              <a:ext uri="{FF2B5EF4-FFF2-40B4-BE49-F238E27FC236}">
                <a16:creationId xmlns:a16="http://schemas.microsoft.com/office/drawing/2014/main" id="{6E8EAACB-06D7-4498-8801-6C2FE9AC91EF}"/>
              </a:ext>
            </a:extLst>
          </p:cNvPr>
          <p:cNvSpPr>
            <a:spLocks noGrp="1"/>
          </p:cNvSpPr>
          <p:nvPr>
            <p:ph type="ftr" sz="quarter" idx="11"/>
          </p:nvPr>
        </p:nvSpPr>
        <p:spPr/>
        <p:txBody>
          <a:bodyPr/>
          <a:lstStyle/>
          <a:p>
            <a:r>
              <a:rPr lang="en-US"/>
              <a:t>Unit 4: Environmental Hygiene: Biodiversity- Uses, threats and conservation</a:t>
            </a:r>
          </a:p>
        </p:txBody>
      </p:sp>
      <p:sp>
        <p:nvSpPr>
          <p:cNvPr id="8" name="Slide Number Placeholder 7">
            <a:extLst>
              <a:ext uri="{FF2B5EF4-FFF2-40B4-BE49-F238E27FC236}">
                <a16:creationId xmlns:a16="http://schemas.microsoft.com/office/drawing/2014/main" id="{3A1CCA6A-4875-4AFD-99AB-11305C3FFF17}"/>
              </a:ext>
            </a:extLst>
          </p:cNvPr>
          <p:cNvSpPr>
            <a:spLocks noGrp="1"/>
          </p:cNvSpPr>
          <p:nvPr>
            <p:ph type="sldNum" sz="quarter" idx="12"/>
          </p:nvPr>
        </p:nvSpPr>
        <p:spPr/>
        <p:txBody>
          <a:bodyPr/>
          <a:lstStyle/>
          <a:p>
            <a:fld id="{A4FDAF59-E1C9-4F2D-B85D-96C9BDFDD638}" type="slidenum">
              <a:rPr lang="en-US" smtClean="0"/>
              <a:t>18</a:t>
            </a:fld>
            <a:endParaRPr lang="en-US"/>
          </a:p>
        </p:txBody>
      </p:sp>
    </p:spTree>
    <p:extLst>
      <p:ext uri="{BB962C8B-B14F-4D97-AF65-F5344CB8AC3E}">
        <p14:creationId xmlns:p14="http://schemas.microsoft.com/office/powerpoint/2010/main" val="376300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958" y="896293"/>
            <a:ext cx="6896066" cy="4893647"/>
          </a:xfrm>
          <a:prstGeom prst="rect">
            <a:avLst/>
          </a:prstGeom>
          <a:ln>
            <a:solidFill>
              <a:schemeClr val="accent1"/>
            </a:solidFill>
          </a:ln>
        </p:spPr>
        <p:txBody>
          <a:bodyPr wrap="square">
            <a:spAutoFit/>
          </a:bodyPr>
          <a:lstStyle/>
          <a:p>
            <a:pPr marL="342900"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The transition zone, the outermost part of the biosphere reserve, is an area of active cooperation between reserve management and the local people, </a:t>
            </a:r>
          </a:p>
          <a:p>
            <a:pPr marL="342900" indent="-342900" algn="just">
              <a:buFont typeface="Wingdings" panose="05000000000000000000" pitchFamily="2" charset="2"/>
              <a:buChar char="§"/>
            </a:pPr>
            <a:endParaRPr lang="en-US" sz="24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Wherein activities like settlements, cropping, forestry and recreation and other economic uses continue in harmony with conservation goals. </a:t>
            </a:r>
          </a:p>
          <a:p>
            <a:pPr marL="342900" indent="-342900" algn="just">
              <a:buFont typeface="Wingdings" panose="05000000000000000000" pitchFamily="2" charset="2"/>
              <a:buChar char="§"/>
            </a:pPr>
            <a:endParaRPr lang="en-US" sz="24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There are 408 biosphere reserves located in different countries out of which 13 biosphere reserves located in India. </a:t>
            </a:r>
          </a:p>
          <a:p>
            <a:pPr algn="just"/>
            <a:endParaRPr lang="en-US" sz="2400" b="1" dirty="0">
              <a:latin typeface="Times New Roman" panose="02020603050405020304" pitchFamily="18" charset="0"/>
              <a:cs typeface="Times New Roman" panose="02020603050405020304" pitchFamily="18" charset="0"/>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896293"/>
            <a:ext cx="4991100" cy="56836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20162" y="40913"/>
            <a:ext cx="1524000" cy="855380"/>
          </a:xfrm>
          <a:prstGeom prst="rect">
            <a:avLst/>
          </a:prstGeom>
        </p:spPr>
      </p:pic>
      <p:pic>
        <p:nvPicPr>
          <p:cNvPr id="6" name="Picture 5"/>
          <p:cNvPicPr>
            <a:picLocks noChangeAspect="1"/>
          </p:cNvPicPr>
          <p:nvPr/>
        </p:nvPicPr>
        <p:blipFill>
          <a:blip r:embed="rId4"/>
          <a:stretch>
            <a:fillRect/>
          </a:stretch>
        </p:blipFill>
        <p:spPr>
          <a:xfrm>
            <a:off x="10588869" y="0"/>
            <a:ext cx="1428750" cy="866347"/>
          </a:xfrm>
          <a:prstGeom prst="rect">
            <a:avLst/>
          </a:prstGeom>
        </p:spPr>
      </p:pic>
      <p:sp>
        <p:nvSpPr>
          <p:cNvPr id="2" name="Date Placeholder 1">
            <a:extLst>
              <a:ext uri="{FF2B5EF4-FFF2-40B4-BE49-F238E27FC236}">
                <a16:creationId xmlns:a16="http://schemas.microsoft.com/office/drawing/2014/main" id="{675B35E4-A8E8-4385-83A5-A93B57A8FFD5}"/>
              </a:ext>
            </a:extLst>
          </p:cNvPr>
          <p:cNvSpPr>
            <a:spLocks noGrp="1"/>
          </p:cNvSpPr>
          <p:nvPr>
            <p:ph type="dt" sz="half" idx="10"/>
          </p:nvPr>
        </p:nvSpPr>
        <p:spPr/>
        <p:txBody>
          <a:bodyPr/>
          <a:lstStyle/>
          <a:p>
            <a:fld id="{BEF026AC-CC8B-4B9B-9F0B-6E7971C69B4E}" type="datetime1">
              <a:rPr lang="en-US" smtClean="0"/>
              <a:t>4/11/2020</a:t>
            </a:fld>
            <a:endParaRPr lang="en-US"/>
          </a:p>
        </p:txBody>
      </p:sp>
      <p:sp>
        <p:nvSpPr>
          <p:cNvPr id="3" name="Footer Placeholder 2">
            <a:extLst>
              <a:ext uri="{FF2B5EF4-FFF2-40B4-BE49-F238E27FC236}">
                <a16:creationId xmlns:a16="http://schemas.microsoft.com/office/drawing/2014/main" id="{7FFBC893-1B47-4759-AF9A-6F6D52216320}"/>
              </a:ext>
            </a:extLst>
          </p:cNvPr>
          <p:cNvSpPr>
            <a:spLocks noGrp="1"/>
          </p:cNvSpPr>
          <p:nvPr>
            <p:ph type="ftr" sz="quarter" idx="11"/>
          </p:nvPr>
        </p:nvSpPr>
        <p:spPr/>
        <p:txBody>
          <a:bodyPr/>
          <a:lstStyle/>
          <a:p>
            <a:r>
              <a:rPr lang="en-US"/>
              <a:t>Unit 4: Environmental Hygiene: Biodiversity- Uses, threats and conservation</a:t>
            </a:r>
          </a:p>
        </p:txBody>
      </p:sp>
      <p:sp>
        <p:nvSpPr>
          <p:cNvPr id="7" name="Slide Number Placeholder 6">
            <a:extLst>
              <a:ext uri="{FF2B5EF4-FFF2-40B4-BE49-F238E27FC236}">
                <a16:creationId xmlns:a16="http://schemas.microsoft.com/office/drawing/2014/main" id="{44E9F54D-42D9-4C33-A071-30C9DA1AB96C}"/>
              </a:ext>
            </a:extLst>
          </p:cNvPr>
          <p:cNvSpPr>
            <a:spLocks noGrp="1"/>
          </p:cNvSpPr>
          <p:nvPr>
            <p:ph type="sldNum" sz="quarter" idx="12"/>
          </p:nvPr>
        </p:nvSpPr>
        <p:spPr/>
        <p:txBody>
          <a:bodyPr/>
          <a:lstStyle/>
          <a:p>
            <a:fld id="{A4FDAF59-E1C9-4F2D-B85D-96C9BDFDD638}" type="slidenum">
              <a:rPr lang="en-US" smtClean="0"/>
              <a:t>19</a:t>
            </a:fld>
            <a:endParaRPr lang="en-US"/>
          </a:p>
        </p:txBody>
      </p:sp>
    </p:spTree>
    <p:extLst>
      <p:ext uri="{BB962C8B-B14F-4D97-AF65-F5344CB8AC3E}">
        <p14:creationId xmlns:p14="http://schemas.microsoft.com/office/powerpoint/2010/main" val="359709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71" y="1059255"/>
            <a:ext cx="11670383" cy="5324952"/>
          </a:xfrm>
          <a:ln>
            <a:solidFill>
              <a:schemeClr val="accent1"/>
            </a:solidFill>
          </a:ln>
        </p:spPr>
        <p:txBody>
          <a:bodyPr>
            <a:noAutofit/>
          </a:bodyPr>
          <a:lstStyle/>
          <a:p>
            <a:pPr algn="just"/>
            <a:r>
              <a:rPr lang="en-US" sz="2400" b="1" dirty="0">
                <a:latin typeface="Times New Roman" panose="02020603050405020304" pitchFamily="18" charset="0"/>
                <a:cs typeface="Times New Roman" panose="02020603050405020304" pitchFamily="18" charset="0"/>
              </a:rPr>
              <a:t>The word “biodiversity” is a contraction of “biological diversity”.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 father of biodiversity </a:t>
            </a:r>
            <a:r>
              <a:rPr lang="en-US" sz="2400" b="1" dirty="0">
                <a:solidFill>
                  <a:srgbClr val="FF0000"/>
                </a:solidFill>
                <a:latin typeface="Times New Roman" panose="02020603050405020304" pitchFamily="18" charset="0"/>
                <a:cs typeface="Times New Roman" panose="02020603050405020304" pitchFamily="18" charset="0"/>
              </a:rPr>
              <a:t>Edward O. Wilson </a:t>
            </a:r>
            <a:r>
              <a:rPr lang="en-US" sz="2400" b="1" dirty="0">
                <a:latin typeface="Times New Roman" panose="02020603050405020304" pitchFamily="18" charset="0"/>
                <a:cs typeface="Times New Roman" panose="02020603050405020304" pitchFamily="18" charset="0"/>
              </a:rPr>
              <a:t>(an eminent entomologist) first coined this term in 1986.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Diversity is a vast concept refers to </a:t>
            </a:r>
            <a:r>
              <a:rPr lang="en-US" sz="2400" b="1" dirty="0">
                <a:solidFill>
                  <a:srgbClr val="FF0000"/>
                </a:solidFill>
                <a:latin typeface="Times New Roman" panose="02020603050405020304" pitchFamily="18" charset="0"/>
                <a:cs typeface="Times New Roman" panose="02020603050405020304" pitchFamily="18" charset="0"/>
              </a:rPr>
              <a:t>the range of variations or differences among some set of entities</a:t>
            </a:r>
            <a:r>
              <a:rPr lang="en-US" sz="2400" b="1" dirty="0">
                <a:latin typeface="Times New Roman" panose="02020603050405020304" pitchFamily="18" charset="0"/>
                <a:cs typeface="Times New Roman" panose="02020603050405020304" pitchFamily="18" charset="0"/>
              </a:rPr>
              <a:t>; biological diversity thus refers </a:t>
            </a:r>
            <a:r>
              <a:rPr lang="en-US" sz="2400" b="1" dirty="0">
                <a:solidFill>
                  <a:srgbClr val="FF0000"/>
                </a:solidFill>
                <a:latin typeface="Times New Roman" panose="02020603050405020304" pitchFamily="18" charset="0"/>
                <a:cs typeface="Times New Roman" panose="02020603050405020304" pitchFamily="18" charset="0"/>
              </a:rPr>
              <a:t>to varieties within the living world</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 term 'biodiversity' is generally considered as an ‘</a:t>
            </a:r>
            <a:r>
              <a:rPr lang="en-US" sz="2400" b="1" dirty="0">
                <a:solidFill>
                  <a:srgbClr val="FF0000"/>
                </a:solidFill>
                <a:latin typeface="Times New Roman" panose="02020603050405020304" pitchFamily="18" charset="0"/>
                <a:cs typeface="Times New Roman" panose="02020603050405020304" pitchFamily="18" charset="0"/>
              </a:rPr>
              <a:t>Umbrella term</a:t>
            </a:r>
            <a:r>
              <a:rPr lang="en-US" sz="2400" b="1" dirty="0">
                <a:latin typeface="Times New Roman" panose="02020603050405020304" pitchFamily="18" charset="0"/>
                <a:cs typeface="Times New Roman" panose="02020603050405020304" pitchFamily="18" charset="0"/>
              </a:rPr>
              <a:t>’ referring to organisms found within the living world.</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It is commonly </a:t>
            </a:r>
            <a:r>
              <a:rPr lang="en-US" sz="2400" b="1" dirty="0">
                <a:solidFill>
                  <a:srgbClr val="FF0000"/>
                </a:solidFill>
                <a:latin typeface="Times New Roman" panose="02020603050405020304" pitchFamily="18" charset="0"/>
                <a:cs typeface="Times New Roman" panose="02020603050405020304" pitchFamily="18" charset="0"/>
              </a:rPr>
              <a:t>used to describe the number, variety of life and variability of living organisms.</a:t>
            </a:r>
            <a:endParaRPr lang="en-US" sz="2400" b="1" dirty="0">
              <a:latin typeface="Times New Roman" panose="02020603050405020304" pitchFamily="18" charset="0"/>
              <a:cs typeface="Times New Roman" panose="02020603050405020304" pitchFamily="18" charset="0"/>
            </a:endParaRPr>
          </a:p>
          <a:p>
            <a:pPr algn="just"/>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2" name="Date Placeholder 1">
            <a:extLst>
              <a:ext uri="{FF2B5EF4-FFF2-40B4-BE49-F238E27FC236}">
                <a16:creationId xmlns:a16="http://schemas.microsoft.com/office/drawing/2014/main" id="{A05D494D-4CC1-4EDB-9AB5-674816A2666E}"/>
              </a:ext>
            </a:extLst>
          </p:cNvPr>
          <p:cNvSpPr>
            <a:spLocks noGrp="1"/>
          </p:cNvSpPr>
          <p:nvPr>
            <p:ph type="dt" sz="half" idx="10"/>
          </p:nvPr>
        </p:nvSpPr>
        <p:spPr/>
        <p:txBody>
          <a:bodyPr/>
          <a:lstStyle/>
          <a:p>
            <a:fld id="{35680E50-1C22-4ABA-893C-397E0744B392}" type="datetime1">
              <a:rPr lang="en-US" smtClean="0"/>
              <a:t>4/11/2020</a:t>
            </a:fld>
            <a:endParaRPr lang="en-US"/>
          </a:p>
        </p:txBody>
      </p:sp>
      <p:sp>
        <p:nvSpPr>
          <p:cNvPr id="6" name="Footer Placeholder 5">
            <a:extLst>
              <a:ext uri="{FF2B5EF4-FFF2-40B4-BE49-F238E27FC236}">
                <a16:creationId xmlns:a16="http://schemas.microsoft.com/office/drawing/2014/main" id="{368FF242-6C0A-4E38-B8A9-5E5EE12E6108}"/>
              </a:ext>
            </a:extLst>
          </p:cNvPr>
          <p:cNvSpPr>
            <a:spLocks noGrp="1"/>
          </p:cNvSpPr>
          <p:nvPr>
            <p:ph type="ftr" sz="quarter" idx="11"/>
          </p:nvPr>
        </p:nvSpPr>
        <p:spPr/>
        <p:txBody>
          <a:bodyPr/>
          <a:lstStyle/>
          <a:p>
            <a:r>
              <a:rPr lang="en-US" dirty="0"/>
              <a:t>Unit 4: Environmental Hygiene: Biodiversity- Uses, threats and conservation</a:t>
            </a:r>
          </a:p>
        </p:txBody>
      </p:sp>
      <p:sp>
        <p:nvSpPr>
          <p:cNvPr id="7" name="Slide Number Placeholder 6">
            <a:extLst>
              <a:ext uri="{FF2B5EF4-FFF2-40B4-BE49-F238E27FC236}">
                <a16:creationId xmlns:a16="http://schemas.microsoft.com/office/drawing/2014/main" id="{4083D967-0CB7-4034-B41F-3C3AEC53C09D}"/>
              </a:ext>
            </a:extLst>
          </p:cNvPr>
          <p:cNvSpPr>
            <a:spLocks noGrp="1"/>
          </p:cNvSpPr>
          <p:nvPr>
            <p:ph type="sldNum" sz="quarter" idx="12"/>
          </p:nvPr>
        </p:nvSpPr>
        <p:spPr/>
        <p:txBody>
          <a:bodyPr/>
          <a:lstStyle/>
          <a:p>
            <a:fld id="{A4FDAF59-E1C9-4F2D-B85D-96C9BDFDD638}" type="slidenum">
              <a:rPr lang="en-US" smtClean="0"/>
              <a:t>2</a:t>
            </a:fld>
            <a:endParaRPr lang="en-US" dirty="0"/>
          </a:p>
        </p:txBody>
      </p:sp>
    </p:spTree>
    <p:extLst>
      <p:ext uri="{BB962C8B-B14F-4D97-AF65-F5344CB8AC3E}">
        <p14:creationId xmlns:p14="http://schemas.microsoft.com/office/powerpoint/2010/main" val="772174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png"/>
          <p:cNvPicPr>
            <a:picLocks noGrp="1" noChangeAspect="1"/>
          </p:cNvPicPr>
          <p:nvPr>
            <p:ph idx="1"/>
          </p:nvPr>
        </p:nvPicPr>
        <p:blipFill>
          <a:blip r:embed="rId2"/>
          <a:stretch>
            <a:fillRect/>
          </a:stretch>
        </p:blipFill>
        <p:spPr>
          <a:xfrm>
            <a:off x="65988" y="169682"/>
            <a:ext cx="9771145" cy="6570483"/>
          </a:xfrm>
          <a:prstGeom prst="rect">
            <a:avLst/>
          </a:prstGeom>
          <a:ln>
            <a:solidFill>
              <a:srgbClr val="1C2328"/>
            </a:solidFill>
          </a:ln>
        </p:spPr>
      </p:pic>
      <p:sp>
        <p:nvSpPr>
          <p:cNvPr id="5" name="TextBox 10"/>
          <p:cNvSpPr txBox="1"/>
          <p:nvPr/>
        </p:nvSpPr>
        <p:spPr>
          <a:xfrm>
            <a:off x="10171522" y="2810412"/>
            <a:ext cx="2036189" cy="615553"/>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sz="800">
                <a:latin typeface="Arial"/>
              </a:defRPr>
            </a:pPr>
            <a:r>
              <a:rPr sz="2000" b="1" dirty="0">
                <a:latin typeface="Times New Roman" panose="02020603050405020304" pitchFamily="18" charset="0"/>
                <a:cs typeface="Times New Roman" panose="02020603050405020304" pitchFamily="18" charset="0"/>
              </a:rPr>
              <a:t>Biosphere Reserve
</a:t>
            </a:r>
          </a:p>
        </p:txBody>
      </p:sp>
      <p:sp>
        <p:nvSpPr>
          <p:cNvPr id="6" name="TextBox 12"/>
          <p:cNvSpPr txBox="1"/>
          <p:nvPr/>
        </p:nvSpPr>
        <p:spPr>
          <a:xfrm>
            <a:off x="10171522" y="3165414"/>
            <a:ext cx="1701800" cy="615553"/>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sz="800">
                <a:latin typeface="Arial"/>
              </a:defRPr>
            </a:pPr>
            <a:r>
              <a:rPr sz="2000" b="1" dirty="0">
                <a:latin typeface="Times New Roman" panose="02020603050405020304" pitchFamily="18" charset="0"/>
                <a:cs typeface="Times New Roman" panose="02020603050405020304" pitchFamily="18" charset="0"/>
              </a:rPr>
              <a:t>National Park
</a:t>
            </a:r>
          </a:p>
        </p:txBody>
      </p:sp>
      <p:sp>
        <p:nvSpPr>
          <p:cNvPr id="7" name="TextBox 14"/>
          <p:cNvSpPr txBox="1"/>
          <p:nvPr/>
        </p:nvSpPr>
        <p:spPr>
          <a:xfrm>
            <a:off x="10171522" y="3657555"/>
            <a:ext cx="1701800" cy="615553"/>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sz="800">
                <a:latin typeface="Arial"/>
              </a:defRPr>
            </a:pPr>
            <a:r>
              <a:rPr sz="2000" b="1" dirty="0"/>
              <a:t>Sanctuary
</a:t>
            </a:r>
          </a:p>
        </p:txBody>
      </p:sp>
      <p:pic>
        <p:nvPicPr>
          <p:cNvPr id="8" name="Picture 7" descr="image.png"/>
          <p:cNvPicPr>
            <a:picLocks noChangeAspect="1"/>
          </p:cNvPicPr>
          <p:nvPr/>
        </p:nvPicPr>
        <p:blipFill>
          <a:blip r:embed="rId3"/>
          <a:stretch>
            <a:fillRect/>
          </a:stretch>
        </p:blipFill>
        <p:spPr>
          <a:xfrm>
            <a:off x="9662474" y="2794458"/>
            <a:ext cx="675496" cy="348792"/>
          </a:xfrm>
          <a:prstGeom prst="rect">
            <a:avLst/>
          </a:prstGeom>
        </p:spPr>
      </p:pic>
      <p:pic>
        <p:nvPicPr>
          <p:cNvPr id="9" name="Picture 8" descr="image.png"/>
          <p:cNvPicPr>
            <a:picLocks noChangeAspect="1"/>
          </p:cNvPicPr>
          <p:nvPr/>
        </p:nvPicPr>
        <p:blipFill>
          <a:blip r:embed="rId4"/>
          <a:stretch>
            <a:fillRect/>
          </a:stretch>
        </p:blipFill>
        <p:spPr>
          <a:xfrm>
            <a:off x="9742772" y="3102978"/>
            <a:ext cx="595198" cy="446399"/>
          </a:xfrm>
          <a:prstGeom prst="rect">
            <a:avLst/>
          </a:prstGeom>
        </p:spPr>
      </p:pic>
      <p:pic>
        <p:nvPicPr>
          <p:cNvPr id="10" name="Picture 9" descr="image.png"/>
          <p:cNvPicPr>
            <a:picLocks noChangeAspect="1"/>
          </p:cNvPicPr>
          <p:nvPr/>
        </p:nvPicPr>
        <p:blipFill>
          <a:blip r:embed="rId5"/>
          <a:stretch>
            <a:fillRect/>
          </a:stretch>
        </p:blipFill>
        <p:spPr>
          <a:xfrm>
            <a:off x="9782751" y="3503162"/>
            <a:ext cx="595198" cy="627956"/>
          </a:xfrm>
          <a:prstGeom prst="rect">
            <a:avLst/>
          </a:prstGeom>
        </p:spPr>
      </p:pic>
      <p:sp>
        <p:nvSpPr>
          <p:cNvPr id="2" name="Date Placeholder 1">
            <a:extLst>
              <a:ext uri="{FF2B5EF4-FFF2-40B4-BE49-F238E27FC236}">
                <a16:creationId xmlns:a16="http://schemas.microsoft.com/office/drawing/2014/main" id="{2FD39395-87A7-4FB9-AB2B-37F678E6C68A}"/>
              </a:ext>
            </a:extLst>
          </p:cNvPr>
          <p:cNvSpPr>
            <a:spLocks noGrp="1"/>
          </p:cNvSpPr>
          <p:nvPr>
            <p:ph type="dt" sz="half" idx="10"/>
          </p:nvPr>
        </p:nvSpPr>
        <p:spPr/>
        <p:txBody>
          <a:bodyPr/>
          <a:lstStyle/>
          <a:p>
            <a:fld id="{A05C8854-98B7-47A0-A115-59C3B1696DED}" type="datetime1">
              <a:rPr lang="en-US" smtClean="0"/>
              <a:t>4/11/2020</a:t>
            </a:fld>
            <a:endParaRPr lang="en-US"/>
          </a:p>
        </p:txBody>
      </p:sp>
      <p:sp>
        <p:nvSpPr>
          <p:cNvPr id="3" name="Footer Placeholder 2">
            <a:extLst>
              <a:ext uri="{FF2B5EF4-FFF2-40B4-BE49-F238E27FC236}">
                <a16:creationId xmlns:a16="http://schemas.microsoft.com/office/drawing/2014/main" id="{2706E118-5F68-4DC5-A9B8-2C3B46839FEC}"/>
              </a:ext>
            </a:extLst>
          </p:cNvPr>
          <p:cNvSpPr>
            <a:spLocks noGrp="1"/>
          </p:cNvSpPr>
          <p:nvPr>
            <p:ph type="ftr" sz="quarter" idx="11"/>
          </p:nvPr>
        </p:nvSpPr>
        <p:spPr/>
        <p:txBody>
          <a:bodyPr/>
          <a:lstStyle/>
          <a:p>
            <a:r>
              <a:rPr lang="en-US"/>
              <a:t>Unit 4: Environmental Hygiene: Biodiversity- Uses, threats and conservation</a:t>
            </a:r>
          </a:p>
        </p:txBody>
      </p:sp>
      <p:sp>
        <p:nvSpPr>
          <p:cNvPr id="11" name="Slide Number Placeholder 10">
            <a:extLst>
              <a:ext uri="{FF2B5EF4-FFF2-40B4-BE49-F238E27FC236}">
                <a16:creationId xmlns:a16="http://schemas.microsoft.com/office/drawing/2014/main" id="{5278F144-295B-4BAA-ABDA-C24953F96CED}"/>
              </a:ext>
            </a:extLst>
          </p:cNvPr>
          <p:cNvSpPr>
            <a:spLocks noGrp="1"/>
          </p:cNvSpPr>
          <p:nvPr>
            <p:ph type="sldNum" sz="quarter" idx="12"/>
          </p:nvPr>
        </p:nvSpPr>
        <p:spPr/>
        <p:txBody>
          <a:bodyPr/>
          <a:lstStyle/>
          <a:p>
            <a:fld id="{A4FDAF59-E1C9-4F2D-B85D-96C9BDFDD638}" type="slidenum">
              <a:rPr lang="en-US" smtClean="0"/>
              <a:t>20</a:t>
            </a:fld>
            <a:endParaRPr lang="en-US"/>
          </a:p>
        </p:txBody>
      </p:sp>
    </p:spTree>
    <p:extLst>
      <p:ext uri="{BB962C8B-B14F-4D97-AF65-F5344CB8AC3E}">
        <p14:creationId xmlns:p14="http://schemas.microsoft.com/office/powerpoint/2010/main" val="1230556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US" dirty="0"/>
              <a:t>Ex-situ Conservation</a:t>
            </a:r>
            <a:br>
              <a:rPr lang="en-US" dirty="0"/>
            </a:br>
            <a:endParaRPr lang="en-US" dirty="0"/>
          </a:p>
        </p:txBody>
      </p:sp>
      <p:sp>
        <p:nvSpPr>
          <p:cNvPr id="3" name="Content Placeholder 2"/>
          <p:cNvSpPr>
            <a:spLocks noGrp="1"/>
          </p:cNvSpPr>
          <p:nvPr>
            <p:ph idx="1"/>
          </p:nvPr>
        </p:nvSpPr>
        <p:spPr>
          <a:xfrm>
            <a:off x="0" y="1808840"/>
            <a:ext cx="12312713" cy="5049159"/>
          </a:xfrm>
          <a:ln>
            <a:solidFill>
              <a:schemeClr val="accent1"/>
            </a:solidFill>
          </a:ln>
        </p:spPr>
        <p:txBody>
          <a:bodyPr>
            <a:noAutofit/>
          </a:bodyPr>
          <a:lstStyle/>
          <a:p>
            <a:pPr algn="just">
              <a:lnSpc>
                <a:spcPct val="100000"/>
              </a:lnSpc>
            </a:pPr>
            <a:r>
              <a:rPr lang="en-US" sz="2000" b="1" dirty="0">
                <a:latin typeface="Times New Roman" panose="02020603050405020304" pitchFamily="18" charset="0"/>
                <a:cs typeface="Times New Roman" panose="02020603050405020304" pitchFamily="18" charset="0"/>
              </a:rPr>
              <a:t>Conservation of organisms in </a:t>
            </a:r>
            <a:r>
              <a:rPr lang="en-US" sz="2000" b="1" dirty="0">
                <a:solidFill>
                  <a:srgbClr val="FF0000"/>
                </a:solidFill>
                <a:latin typeface="Times New Roman" panose="02020603050405020304" pitchFamily="18" charset="0"/>
                <a:cs typeface="Times New Roman" panose="02020603050405020304" pitchFamily="18" charset="0"/>
              </a:rPr>
              <a:t>botanical gardens, zoos, conservation stands, gene, pollen, seed, seedling, tissue culture and DNA banks</a:t>
            </a:r>
            <a:r>
              <a:rPr lang="en-US" sz="2000" b="1" dirty="0">
                <a:latin typeface="Times New Roman" panose="02020603050405020304" pitchFamily="18" charset="0"/>
                <a:cs typeface="Times New Roman" panose="02020603050405020304" pitchFamily="18" charset="0"/>
              </a:rPr>
              <a:t>. </a:t>
            </a:r>
          </a:p>
          <a:p>
            <a:pPr algn="just">
              <a:lnSpc>
                <a:spcPct val="100000"/>
              </a:lnSpc>
            </a:pPr>
            <a:endParaRPr lang="en-US" sz="2000" b="1" dirty="0">
              <a:latin typeface="Times New Roman" panose="02020603050405020304" pitchFamily="18" charset="0"/>
              <a:cs typeface="Times New Roman" panose="02020603050405020304" pitchFamily="18" charset="0"/>
            </a:endParaRPr>
          </a:p>
          <a:p>
            <a:pPr algn="just">
              <a:lnSpc>
                <a:spcPct val="100000"/>
              </a:lnSpc>
            </a:pPr>
            <a:r>
              <a:rPr lang="en-US" sz="2000" b="1" dirty="0">
                <a:latin typeface="Times New Roman" panose="02020603050405020304" pitchFamily="18" charset="0"/>
                <a:cs typeface="Times New Roman" panose="02020603050405020304" pitchFamily="18" charset="0"/>
              </a:rPr>
              <a:t>There are more than 1500 botanical gardens in the world containing more than 80,000 species and many of these now have seed banks, tissue culture facilities and other ex situ technologies.</a:t>
            </a:r>
          </a:p>
          <a:p>
            <a:pPr algn="just">
              <a:lnSpc>
                <a:spcPct val="100000"/>
              </a:lnSpc>
            </a:pPr>
            <a:r>
              <a:rPr lang="en-US" sz="2000" b="1" dirty="0">
                <a:latin typeface="Times New Roman" panose="02020603050405020304" pitchFamily="18" charset="0"/>
                <a:cs typeface="Times New Roman" panose="02020603050405020304" pitchFamily="18" charset="0"/>
              </a:rPr>
              <a:t> </a:t>
            </a:r>
          </a:p>
          <a:p>
            <a:pPr algn="just">
              <a:lnSpc>
                <a:spcPct val="100000"/>
              </a:lnSpc>
            </a:pPr>
            <a:r>
              <a:rPr lang="en-US" sz="2000" b="1" dirty="0">
                <a:latin typeface="Times New Roman" panose="02020603050405020304" pitchFamily="18" charset="0"/>
                <a:cs typeface="Times New Roman" panose="02020603050405020304" pitchFamily="18" charset="0"/>
              </a:rPr>
              <a:t>Similarly there are more than 800 professionally managed zoos around the world with about 3000 species of mammals, birds, reptiles and amphibians. </a:t>
            </a:r>
          </a:p>
          <a:p>
            <a:pPr algn="just">
              <a:lnSpc>
                <a:spcPct val="100000"/>
              </a:lnSpc>
            </a:pPr>
            <a:endParaRPr lang="en-US" sz="2000" b="1" dirty="0">
              <a:latin typeface="Times New Roman" panose="02020603050405020304" pitchFamily="18" charset="0"/>
              <a:cs typeface="Times New Roman" panose="02020603050405020304" pitchFamily="18" charset="0"/>
            </a:endParaRPr>
          </a:p>
          <a:p>
            <a:pPr algn="just">
              <a:lnSpc>
                <a:spcPct val="100000"/>
              </a:lnSpc>
            </a:pPr>
            <a:r>
              <a:rPr lang="en-US" sz="2000" b="1" dirty="0">
                <a:latin typeface="Times New Roman" panose="02020603050405020304" pitchFamily="18" charset="0"/>
                <a:cs typeface="Times New Roman" panose="02020603050405020304" pitchFamily="18" charset="0"/>
              </a:rPr>
              <a:t>Many of these zoos have well developed captive breeding </a:t>
            </a:r>
            <a:r>
              <a:rPr lang="en-US" sz="2000" b="1" dirty="0" err="1">
                <a:latin typeface="Times New Roman" panose="02020603050405020304" pitchFamily="18" charset="0"/>
                <a:cs typeface="Times New Roman" panose="02020603050405020304" pitchFamily="18" charset="0"/>
              </a:rPr>
              <a:t>programmes</a:t>
            </a:r>
            <a:r>
              <a:rPr lang="en-US" sz="2000" b="1" dirty="0">
                <a:latin typeface="Times New Roman" panose="02020603050405020304" pitchFamily="18" charset="0"/>
                <a:cs typeface="Times New Roman" panose="02020603050405020304" pitchFamily="18" charset="0"/>
              </a:rPr>
              <a:t>. </a:t>
            </a:r>
          </a:p>
          <a:p>
            <a:pPr algn="just">
              <a:lnSpc>
                <a:spcPct val="100000"/>
              </a:lnSpc>
            </a:pPr>
            <a:endParaRPr lang="en-US" sz="2000" b="1" dirty="0">
              <a:latin typeface="Times New Roman" panose="02020603050405020304" pitchFamily="18" charset="0"/>
              <a:cs typeface="Times New Roman" panose="02020603050405020304" pitchFamily="18" charset="0"/>
            </a:endParaRPr>
          </a:p>
          <a:p>
            <a:pPr algn="just">
              <a:lnSpc>
                <a:spcPct val="100000"/>
              </a:lnSpc>
            </a:pPr>
            <a:r>
              <a:rPr lang="en-US" sz="2000" b="1" dirty="0">
                <a:latin typeface="Times New Roman" panose="02020603050405020304" pitchFamily="18" charset="0"/>
                <a:cs typeface="Times New Roman" panose="02020603050405020304" pitchFamily="18" charset="0"/>
              </a:rPr>
              <a:t>Plants and animals conserved in botanical gardens, arboreta, zoos and aquaria can be used to restore degraded land, reintroduce species into wild, and restock depleted populations.</a:t>
            </a:r>
          </a:p>
          <a:p>
            <a:pPr algn="just">
              <a:lnSpc>
                <a:spcPct val="100000"/>
              </a:lnSpc>
            </a:pPr>
            <a:endParaRPr lang="en-US"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6" name="Date Placeholder 5">
            <a:extLst>
              <a:ext uri="{FF2B5EF4-FFF2-40B4-BE49-F238E27FC236}">
                <a16:creationId xmlns:a16="http://schemas.microsoft.com/office/drawing/2014/main" id="{8127C25D-DB2B-45A4-BD62-3632EFB84745}"/>
              </a:ext>
            </a:extLst>
          </p:cNvPr>
          <p:cNvSpPr>
            <a:spLocks noGrp="1"/>
          </p:cNvSpPr>
          <p:nvPr>
            <p:ph type="dt" sz="half" idx="10"/>
          </p:nvPr>
        </p:nvSpPr>
        <p:spPr/>
        <p:txBody>
          <a:bodyPr/>
          <a:lstStyle/>
          <a:p>
            <a:fld id="{C92A79E1-3164-40DD-8418-CE03135C5741}" type="datetime1">
              <a:rPr lang="en-US" smtClean="0"/>
              <a:t>4/11/2020</a:t>
            </a:fld>
            <a:endParaRPr lang="en-US"/>
          </a:p>
        </p:txBody>
      </p:sp>
      <p:sp>
        <p:nvSpPr>
          <p:cNvPr id="7" name="Footer Placeholder 6">
            <a:extLst>
              <a:ext uri="{FF2B5EF4-FFF2-40B4-BE49-F238E27FC236}">
                <a16:creationId xmlns:a16="http://schemas.microsoft.com/office/drawing/2014/main" id="{6C330E1C-863B-459D-A184-92DA55C7640B}"/>
              </a:ext>
            </a:extLst>
          </p:cNvPr>
          <p:cNvSpPr>
            <a:spLocks noGrp="1"/>
          </p:cNvSpPr>
          <p:nvPr>
            <p:ph type="ftr" sz="quarter" idx="11"/>
          </p:nvPr>
        </p:nvSpPr>
        <p:spPr/>
        <p:txBody>
          <a:bodyPr/>
          <a:lstStyle/>
          <a:p>
            <a:r>
              <a:rPr lang="en-US"/>
              <a:t>Unit 4: Environmental Hygiene: Biodiversity- Uses, threats and conservation</a:t>
            </a:r>
          </a:p>
        </p:txBody>
      </p:sp>
      <p:sp>
        <p:nvSpPr>
          <p:cNvPr id="8" name="Slide Number Placeholder 7">
            <a:extLst>
              <a:ext uri="{FF2B5EF4-FFF2-40B4-BE49-F238E27FC236}">
                <a16:creationId xmlns:a16="http://schemas.microsoft.com/office/drawing/2014/main" id="{8EDE2CD2-E7D6-40FA-A6E7-A99F42AB311E}"/>
              </a:ext>
            </a:extLst>
          </p:cNvPr>
          <p:cNvSpPr>
            <a:spLocks noGrp="1"/>
          </p:cNvSpPr>
          <p:nvPr>
            <p:ph type="sldNum" sz="quarter" idx="12"/>
          </p:nvPr>
        </p:nvSpPr>
        <p:spPr/>
        <p:txBody>
          <a:bodyPr/>
          <a:lstStyle/>
          <a:p>
            <a:fld id="{A4FDAF59-E1C9-4F2D-B85D-96C9BDFDD638}" type="slidenum">
              <a:rPr lang="en-US" smtClean="0"/>
              <a:t>21</a:t>
            </a:fld>
            <a:endParaRPr lang="en-US"/>
          </a:p>
        </p:txBody>
      </p:sp>
    </p:spTree>
    <p:extLst>
      <p:ext uri="{BB962C8B-B14F-4D97-AF65-F5344CB8AC3E}">
        <p14:creationId xmlns:p14="http://schemas.microsoft.com/office/powerpoint/2010/main" val="680930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6273"/>
          </a:xfrm>
          <a:solidFill>
            <a:schemeClr val="accent2"/>
          </a:solidFill>
        </p:spPr>
        <p:txBody>
          <a:bodyPr>
            <a:normAutofit fontScale="90000"/>
          </a:bodyPr>
          <a:lstStyle/>
          <a:p>
            <a:pPr algn="ctr"/>
            <a:br>
              <a:rPr lang="en-US" dirty="0"/>
            </a:br>
            <a:br>
              <a:rPr lang="en-US" dirty="0"/>
            </a:br>
            <a:r>
              <a:rPr lang="en-US" dirty="0"/>
              <a:t>Biodiversity conservation in India</a:t>
            </a:r>
            <a:br>
              <a:rPr lang="en-US" dirty="0"/>
            </a:br>
            <a:r>
              <a:rPr lang="en-US" dirty="0"/>
              <a:t>	</a:t>
            </a:r>
            <a:br>
              <a:rPr lang="en-US" dirty="0"/>
            </a:br>
            <a:endParaRPr lang="en-US" dirty="0"/>
          </a:p>
        </p:txBody>
      </p:sp>
      <p:sp>
        <p:nvSpPr>
          <p:cNvPr id="3" name="Content Placeholder 2"/>
          <p:cNvSpPr>
            <a:spLocks noGrp="1"/>
          </p:cNvSpPr>
          <p:nvPr>
            <p:ph idx="1"/>
          </p:nvPr>
        </p:nvSpPr>
        <p:spPr>
          <a:xfrm>
            <a:off x="-84841" y="1396522"/>
            <a:ext cx="12192000" cy="5461477"/>
          </a:xfrm>
          <a:ln>
            <a:solidFill>
              <a:schemeClr val="accent1"/>
            </a:solidFill>
          </a:ln>
        </p:spPr>
        <p:txBody>
          <a:bodyPr>
            <a:noAutofit/>
          </a:bodyPr>
          <a:lstStyle/>
          <a:p>
            <a:pPr algn="just"/>
            <a:r>
              <a:rPr lang="en-US" sz="2000" b="1" dirty="0">
                <a:latin typeface="Times New Roman" panose="02020603050405020304" pitchFamily="18" charset="0"/>
                <a:cs typeface="Times New Roman" panose="02020603050405020304" pitchFamily="18" charset="0"/>
              </a:rPr>
              <a:t>India is known for its rich heritage of biodiversity </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It is </a:t>
            </a:r>
            <a:r>
              <a:rPr lang="en-US" sz="2000" b="1" dirty="0">
                <a:solidFill>
                  <a:srgbClr val="FF0000"/>
                </a:solidFill>
                <a:latin typeface="Times New Roman" panose="02020603050405020304" pitchFamily="18" charset="0"/>
                <a:cs typeface="Times New Roman" panose="02020603050405020304" pitchFamily="18" charset="0"/>
              </a:rPr>
              <a:t>one of the 17 mega-diverse countries in the world </a:t>
            </a:r>
            <a:r>
              <a:rPr lang="en-US" sz="2000" b="1" dirty="0">
                <a:latin typeface="Times New Roman" panose="02020603050405020304" pitchFamily="18" charset="0"/>
                <a:cs typeface="Times New Roman" panose="02020603050405020304" pitchFamily="18" charset="0"/>
              </a:rPr>
              <a:t>with </a:t>
            </a:r>
            <a:r>
              <a:rPr lang="en-US" sz="2000" b="1" dirty="0">
                <a:solidFill>
                  <a:srgbClr val="FF0000"/>
                </a:solidFill>
                <a:latin typeface="Times New Roman" panose="02020603050405020304" pitchFamily="18" charset="0"/>
                <a:cs typeface="Times New Roman" panose="02020603050405020304" pitchFamily="18" charset="0"/>
              </a:rPr>
              <a:t>7–8 % of the world’s recorded plant and animal species. </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Amongst the existing biota, 91,307 species of animals (2,557 Protista), 12,470 general invertebrates, 69,903 arthropods, 4,994 vertebrates, and 45,500 species of plants as well as 5,650 microbial species have been documented in India. </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About 5,150 plant species and 1,837 animal species are endemic to India. </a:t>
            </a: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Its cultural and traditional diversity includes over 550 tribal communities of 227 traditional groups spread over 5,000 forested villages.</a:t>
            </a: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6" name="Date Placeholder 5">
            <a:extLst>
              <a:ext uri="{FF2B5EF4-FFF2-40B4-BE49-F238E27FC236}">
                <a16:creationId xmlns:a16="http://schemas.microsoft.com/office/drawing/2014/main" id="{56A1E677-E27F-48B7-9BD9-FF2BA9868854}"/>
              </a:ext>
            </a:extLst>
          </p:cNvPr>
          <p:cNvSpPr>
            <a:spLocks noGrp="1"/>
          </p:cNvSpPr>
          <p:nvPr>
            <p:ph type="dt" sz="half" idx="10"/>
          </p:nvPr>
        </p:nvSpPr>
        <p:spPr/>
        <p:txBody>
          <a:bodyPr/>
          <a:lstStyle/>
          <a:p>
            <a:fld id="{AC005515-F3FD-4D90-9896-EEF91EED104C}" type="datetime1">
              <a:rPr lang="en-US" smtClean="0"/>
              <a:t>4/11/2020</a:t>
            </a:fld>
            <a:endParaRPr lang="en-US"/>
          </a:p>
        </p:txBody>
      </p:sp>
      <p:sp>
        <p:nvSpPr>
          <p:cNvPr id="7" name="Footer Placeholder 6">
            <a:extLst>
              <a:ext uri="{FF2B5EF4-FFF2-40B4-BE49-F238E27FC236}">
                <a16:creationId xmlns:a16="http://schemas.microsoft.com/office/drawing/2014/main" id="{1205FE47-875E-4763-AB52-BADD4AEB3265}"/>
              </a:ext>
            </a:extLst>
          </p:cNvPr>
          <p:cNvSpPr>
            <a:spLocks noGrp="1"/>
          </p:cNvSpPr>
          <p:nvPr>
            <p:ph type="ftr" sz="quarter" idx="11"/>
          </p:nvPr>
        </p:nvSpPr>
        <p:spPr/>
        <p:txBody>
          <a:bodyPr/>
          <a:lstStyle/>
          <a:p>
            <a:r>
              <a:rPr lang="en-US"/>
              <a:t>Unit 4: Environmental Hygiene: Biodiversity- Uses, threats and conservation</a:t>
            </a:r>
          </a:p>
        </p:txBody>
      </p:sp>
      <p:sp>
        <p:nvSpPr>
          <p:cNvPr id="8" name="Slide Number Placeholder 7">
            <a:extLst>
              <a:ext uri="{FF2B5EF4-FFF2-40B4-BE49-F238E27FC236}">
                <a16:creationId xmlns:a16="http://schemas.microsoft.com/office/drawing/2014/main" id="{F8A81F2C-AFEA-4C06-BD8A-7641BE2E9338}"/>
              </a:ext>
            </a:extLst>
          </p:cNvPr>
          <p:cNvSpPr>
            <a:spLocks noGrp="1"/>
          </p:cNvSpPr>
          <p:nvPr>
            <p:ph type="sldNum" sz="quarter" idx="12"/>
          </p:nvPr>
        </p:nvSpPr>
        <p:spPr/>
        <p:txBody>
          <a:bodyPr/>
          <a:lstStyle/>
          <a:p>
            <a:fld id="{A4FDAF59-E1C9-4F2D-B85D-96C9BDFDD638}" type="slidenum">
              <a:rPr lang="en-US" smtClean="0"/>
              <a:t>22</a:t>
            </a:fld>
            <a:endParaRPr lang="en-US"/>
          </a:p>
        </p:txBody>
      </p:sp>
    </p:spTree>
    <p:extLst>
      <p:ext uri="{BB962C8B-B14F-4D97-AF65-F5344CB8AC3E}">
        <p14:creationId xmlns:p14="http://schemas.microsoft.com/office/powerpoint/2010/main" val="183139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4130"/>
          </a:xfrm>
        </p:spPr>
        <p:txBody>
          <a:bodyPr>
            <a:normAutofit fontScale="90000"/>
          </a:bodyPr>
          <a:lstStyle/>
          <a:p>
            <a:pPr algn="ctr"/>
            <a:r>
              <a:rPr lang="en-US" b="1" dirty="0"/>
              <a:t>Suggested Reading</a:t>
            </a:r>
          </a:p>
        </p:txBody>
      </p:sp>
      <p:sp>
        <p:nvSpPr>
          <p:cNvPr id="3" name="Content Placeholder 2"/>
          <p:cNvSpPr>
            <a:spLocks noGrp="1"/>
          </p:cNvSpPr>
          <p:nvPr>
            <p:ph idx="1"/>
          </p:nvPr>
        </p:nvSpPr>
        <p:spPr>
          <a:xfrm>
            <a:off x="301657" y="1825625"/>
            <a:ext cx="11642103" cy="4351338"/>
          </a:xfrm>
          <a:ln>
            <a:solidFill>
              <a:schemeClr val="accent1"/>
            </a:solidFill>
          </a:ln>
        </p:spPr>
        <p:txBody>
          <a:bodyPr>
            <a:normAutofit/>
          </a:bodyPr>
          <a:lstStyle/>
          <a:p>
            <a:pPr algn="just"/>
            <a:endParaRPr lang="en-US" sz="2400" b="1" dirty="0"/>
          </a:p>
          <a:p>
            <a:pPr algn="just"/>
            <a:r>
              <a:rPr lang="en-US" sz="2400" b="1" dirty="0"/>
              <a:t>An advanced textbook on biodiversity principles and practice – Krishnamurthy.</a:t>
            </a:r>
          </a:p>
          <a:p>
            <a:pPr algn="just"/>
            <a:endParaRPr lang="en-US" sz="2400" b="1" dirty="0"/>
          </a:p>
          <a:p>
            <a:pPr algn="just"/>
            <a:r>
              <a:rPr lang="en-US" sz="2400" b="1" dirty="0"/>
              <a:t>Biodiversity: An Introduction-Kevin J. Gaston and John I. Spicer.</a:t>
            </a:r>
          </a:p>
          <a:p>
            <a:pPr algn="just"/>
            <a:endParaRPr lang="en-US" sz="2400" b="1" dirty="0"/>
          </a:p>
          <a:p>
            <a:pPr algn="just"/>
            <a:r>
              <a:rPr lang="en-US" sz="2400" b="1" dirty="0"/>
              <a:t>Biodiversity and its conservation (UNIT 4): Definition and significance of biodiversity:    Mait4us.weebly.com.</a:t>
            </a:r>
          </a:p>
          <a:p>
            <a:pPr algn="just"/>
            <a:endParaRPr lang="en-US" sz="2400" b="1" dirty="0"/>
          </a:p>
          <a:p>
            <a:pPr algn="just"/>
            <a:r>
              <a:rPr lang="en-US" sz="2400" b="1" dirty="0"/>
              <a:t>Biodiversity and Its Conservation: Proceedings of the National Academy of Sciences, India.</a:t>
            </a:r>
          </a:p>
          <a:p>
            <a:pPr algn="just"/>
            <a:endParaRPr lang="en-US" sz="2400" b="1" dirty="0"/>
          </a:p>
          <a:p>
            <a:pPr algn="just"/>
            <a:endParaRPr lang="en-US" sz="2400" b="1" dirty="0"/>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6" name="Date Placeholder 5">
            <a:extLst>
              <a:ext uri="{FF2B5EF4-FFF2-40B4-BE49-F238E27FC236}">
                <a16:creationId xmlns:a16="http://schemas.microsoft.com/office/drawing/2014/main" id="{C3A8DD2F-1FDC-4EA3-8EFF-5A1DB5776B13}"/>
              </a:ext>
            </a:extLst>
          </p:cNvPr>
          <p:cNvSpPr>
            <a:spLocks noGrp="1"/>
          </p:cNvSpPr>
          <p:nvPr>
            <p:ph type="dt" sz="half" idx="10"/>
          </p:nvPr>
        </p:nvSpPr>
        <p:spPr/>
        <p:txBody>
          <a:bodyPr/>
          <a:lstStyle/>
          <a:p>
            <a:fld id="{5D1DC7D1-2C2C-467D-A4AE-92EE0991913B}" type="datetime1">
              <a:rPr lang="en-US" smtClean="0"/>
              <a:t>4/11/2020</a:t>
            </a:fld>
            <a:endParaRPr lang="en-US"/>
          </a:p>
        </p:txBody>
      </p:sp>
      <p:sp>
        <p:nvSpPr>
          <p:cNvPr id="7" name="Footer Placeholder 6">
            <a:extLst>
              <a:ext uri="{FF2B5EF4-FFF2-40B4-BE49-F238E27FC236}">
                <a16:creationId xmlns:a16="http://schemas.microsoft.com/office/drawing/2014/main" id="{76B6CFA1-FBCB-4145-84F4-84DD3102FEC3}"/>
              </a:ext>
            </a:extLst>
          </p:cNvPr>
          <p:cNvSpPr>
            <a:spLocks noGrp="1"/>
          </p:cNvSpPr>
          <p:nvPr>
            <p:ph type="ftr" sz="quarter" idx="11"/>
          </p:nvPr>
        </p:nvSpPr>
        <p:spPr/>
        <p:txBody>
          <a:bodyPr/>
          <a:lstStyle/>
          <a:p>
            <a:r>
              <a:rPr lang="en-US"/>
              <a:t>Unit 4: Environmental Hygiene: Biodiversity- Uses, threats and conservation</a:t>
            </a:r>
          </a:p>
        </p:txBody>
      </p:sp>
      <p:sp>
        <p:nvSpPr>
          <p:cNvPr id="8" name="Slide Number Placeholder 7">
            <a:extLst>
              <a:ext uri="{FF2B5EF4-FFF2-40B4-BE49-F238E27FC236}">
                <a16:creationId xmlns:a16="http://schemas.microsoft.com/office/drawing/2014/main" id="{3797E4D9-9B09-4955-A70F-8C81AC342814}"/>
              </a:ext>
            </a:extLst>
          </p:cNvPr>
          <p:cNvSpPr>
            <a:spLocks noGrp="1"/>
          </p:cNvSpPr>
          <p:nvPr>
            <p:ph type="sldNum" sz="quarter" idx="12"/>
          </p:nvPr>
        </p:nvSpPr>
        <p:spPr/>
        <p:txBody>
          <a:bodyPr/>
          <a:lstStyle/>
          <a:p>
            <a:fld id="{A4FDAF59-E1C9-4F2D-B85D-96C9BDFDD638}" type="slidenum">
              <a:rPr lang="en-US" smtClean="0"/>
              <a:t>23</a:t>
            </a:fld>
            <a:endParaRPr lang="en-US"/>
          </a:p>
        </p:txBody>
      </p:sp>
    </p:spTree>
    <p:extLst>
      <p:ext uri="{BB962C8B-B14F-4D97-AF65-F5344CB8AC3E}">
        <p14:creationId xmlns:p14="http://schemas.microsoft.com/office/powerpoint/2010/main" val="283220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182" y="1131217"/>
            <a:ext cx="10873818" cy="1910748"/>
          </a:xfrm>
          <a:ln>
            <a:solidFill>
              <a:schemeClr val="accent1"/>
            </a:solidFill>
          </a:ln>
        </p:spPr>
        <p:txBody>
          <a:bodyPr>
            <a:normAutofit/>
          </a:bodyPr>
          <a:lstStyle/>
          <a:p>
            <a:pPr algn="just"/>
            <a:r>
              <a:rPr lang="en-US" sz="2400" b="1" dirty="0">
                <a:latin typeface="Times New Roman" panose="02020603050405020304" pitchFamily="18" charset="0"/>
                <a:cs typeface="Times New Roman" panose="02020603050405020304" pitchFamily="18" charset="0"/>
              </a:rPr>
              <a:t>Bio-diversity: </a:t>
            </a:r>
          </a:p>
          <a:p>
            <a:pPr marL="0" indent="0" algn="just">
              <a:buNone/>
            </a:pPr>
            <a:r>
              <a:rPr lang="en-US" sz="2400" b="1" dirty="0">
                <a:latin typeface="Times New Roman" panose="02020603050405020304" pitchFamily="18" charset="0"/>
                <a:cs typeface="Times New Roman" panose="02020603050405020304" pitchFamily="18" charset="0"/>
              </a:rPr>
              <a:t>	 The variability among living organisms from all sources including, inter alia (among other things), terrestrial, marine and other aquatic ecosystems and the ecological complexes of which they are part; this includes </a:t>
            </a:r>
            <a:r>
              <a:rPr lang="en-US" sz="2400" b="1" dirty="0">
                <a:solidFill>
                  <a:srgbClr val="FF0000"/>
                </a:solidFill>
                <a:latin typeface="Times New Roman" panose="02020603050405020304" pitchFamily="18" charset="0"/>
                <a:cs typeface="Times New Roman" panose="02020603050405020304" pitchFamily="18" charset="0"/>
              </a:rPr>
              <a:t>diversity within species, between species and of ecosystems.</a:t>
            </a:r>
          </a:p>
          <a:p>
            <a:pPr algn="just"/>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pic>
        <p:nvPicPr>
          <p:cNvPr id="1030" name="Picture 6" descr="Image result for Terrestrial marine and aquatic eco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82" y="3141784"/>
            <a:ext cx="10941720" cy="321456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2B5709DB-9BF0-4923-8159-1AA1ADA4D9E5}"/>
              </a:ext>
            </a:extLst>
          </p:cNvPr>
          <p:cNvSpPr>
            <a:spLocks noGrp="1"/>
          </p:cNvSpPr>
          <p:nvPr>
            <p:ph type="dt" sz="half" idx="10"/>
          </p:nvPr>
        </p:nvSpPr>
        <p:spPr/>
        <p:txBody>
          <a:bodyPr/>
          <a:lstStyle/>
          <a:p>
            <a:fld id="{B35F1954-0755-4FBB-A4AD-36629D49062D}" type="datetime1">
              <a:rPr lang="en-US" smtClean="0"/>
              <a:t>4/11/2020</a:t>
            </a:fld>
            <a:endParaRPr lang="en-US"/>
          </a:p>
        </p:txBody>
      </p:sp>
      <p:sp>
        <p:nvSpPr>
          <p:cNvPr id="6" name="Footer Placeholder 5">
            <a:extLst>
              <a:ext uri="{FF2B5EF4-FFF2-40B4-BE49-F238E27FC236}">
                <a16:creationId xmlns:a16="http://schemas.microsoft.com/office/drawing/2014/main" id="{83CD698E-8334-4A12-84B3-6E93FB7860B5}"/>
              </a:ext>
            </a:extLst>
          </p:cNvPr>
          <p:cNvSpPr>
            <a:spLocks noGrp="1"/>
          </p:cNvSpPr>
          <p:nvPr>
            <p:ph type="ftr" sz="quarter" idx="11"/>
          </p:nvPr>
        </p:nvSpPr>
        <p:spPr/>
        <p:txBody>
          <a:bodyPr/>
          <a:lstStyle/>
          <a:p>
            <a:r>
              <a:rPr lang="en-US"/>
              <a:t>Unit 4: Environmental Hygiene: Biodiversity- Uses, threats and conservation</a:t>
            </a:r>
          </a:p>
        </p:txBody>
      </p:sp>
      <p:sp>
        <p:nvSpPr>
          <p:cNvPr id="7" name="Slide Number Placeholder 6">
            <a:extLst>
              <a:ext uri="{FF2B5EF4-FFF2-40B4-BE49-F238E27FC236}">
                <a16:creationId xmlns:a16="http://schemas.microsoft.com/office/drawing/2014/main" id="{427843FC-B97F-4242-B7E7-B011DCD79548}"/>
              </a:ext>
            </a:extLst>
          </p:cNvPr>
          <p:cNvSpPr>
            <a:spLocks noGrp="1"/>
          </p:cNvSpPr>
          <p:nvPr>
            <p:ph type="sldNum" sz="quarter" idx="12"/>
          </p:nvPr>
        </p:nvSpPr>
        <p:spPr/>
        <p:txBody>
          <a:bodyPr/>
          <a:lstStyle/>
          <a:p>
            <a:fld id="{A4FDAF59-E1C9-4F2D-B85D-96C9BDFDD638}" type="slidenum">
              <a:rPr lang="en-US" smtClean="0"/>
              <a:t>3</a:t>
            </a:fld>
            <a:endParaRPr lang="en-US"/>
          </a:p>
        </p:txBody>
      </p:sp>
    </p:spTree>
    <p:extLst>
      <p:ext uri="{BB962C8B-B14F-4D97-AF65-F5344CB8AC3E}">
        <p14:creationId xmlns:p14="http://schemas.microsoft.com/office/powerpoint/2010/main" val="2252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161" y="46386"/>
            <a:ext cx="8944707" cy="1037695"/>
          </a:xfrm>
          <a:solidFill>
            <a:schemeClr val="accent2"/>
          </a:solidFill>
        </p:spPr>
        <p:txBody>
          <a:bodyPr/>
          <a:lstStyle/>
          <a:p>
            <a:pPr algn="ctr"/>
            <a:r>
              <a:rPr lang="en-US" b="1" dirty="0"/>
              <a:t>Elements of bio-diversity</a:t>
            </a:r>
            <a:endParaRPr lang="en-US" dirty="0"/>
          </a:p>
        </p:txBody>
      </p:sp>
      <p:sp>
        <p:nvSpPr>
          <p:cNvPr id="3" name="Content Placeholder 2"/>
          <p:cNvSpPr>
            <a:spLocks noGrp="1"/>
          </p:cNvSpPr>
          <p:nvPr>
            <p:ph idx="1"/>
          </p:nvPr>
        </p:nvSpPr>
        <p:spPr>
          <a:xfrm>
            <a:off x="87190" y="1059255"/>
            <a:ext cx="12017619" cy="4914541"/>
          </a:xfrm>
          <a:ln>
            <a:solidFill>
              <a:schemeClr val="accent1"/>
            </a:solidFill>
          </a:ln>
        </p:spPr>
        <p:txBody>
          <a:bodyPr>
            <a:noAutofit/>
          </a:bodyPr>
          <a:lstStyle/>
          <a:p>
            <a:pPr algn="just"/>
            <a:r>
              <a:rPr lang="en-US" sz="2400" b="1" dirty="0">
                <a:latin typeface="Times New Roman" panose="02020603050405020304" pitchFamily="18" charset="0"/>
                <a:cs typeface="Times New Roman" panose="02020603050405020304" pitchFamily="18" charset="0"/>
              </a:rPr>
              <a:t>The predicted number of </a:t>
            </a:r>
            <a:r>
              <a:rPr lang="en-US" sz="2400" b="1" dirty="0">
                <a:solidFill>
                  <a:srgbClr val="FF0000"/>
                </a:solidFill>
                <a:latin typeface="Times New Roman" panose="02020603050405020304" pitchFamily="18" charset="0"/>
                <a:cs typeface="Times New Roman" panose="02020603050405020304" pitchFamily="18" charset="0"/>
              </a:rPr>
              <a:t>total species varies from 5 to 50 million </a:t>
            </a:r>
            <a:r>
              <a:rPr lang="en-US" sz="2400" b="1" dirty="0">
                <a:latin typeface="Times New Roman" panose="02020603050405020304" pitchFamily="18" charset="0"/>
                <a:cs typeface="Times New Roman" panose="02020603050405020304" pitchFamily="18" charset="0"/>
              </a:rPr>
              <a:t>and </a:t>
            </a:r>
            <a:r>
              <a:rPr lang="en-US" sz="2400" b="1" dirty="0">
                <a:solidFill>
                  <a:srgbClr val="FF0000"/>
                </a:solidFill>
                <a:latin typeface="Times New Roman" panose="02020603050405020304" pitchFamily="18" charset="0"/>
                <a:cs typeface="Times New Roman" panose="02020603050405020304" pitchFamily="18" charset="0"/>
              </a:rPr>
              <a:t>averages at 14 million.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Out of the total known species, about </a:t>
            </a:r>
            <a:r>
              <a:rPr lang="en-US" sz="2400" b="1" dirty="0">
                <a:solidFill>
                  <a:srgbClr val="FF0000"/>
                </a:solidFill>
                <a:latin typeface="Times New Roman" panose="02020603050405020304" pitchFamily="18" charset="0"/>
                <a:cs typeface="Times New Roman" panose="02020603050405020304" pitchFamily="18" charset="0"/>
              </a:rPr>
              <a:t>60 % are insects, about 16 % are higher plants and only about 0.3 % is mammals</a:t>
            </a:r>
            <a:r>
              <a:rPr lang="en-US" sz="2400" b="1" dirty="0">
                <a:latin typeface="Times New Roman" panose="02020603050405020304" pitchFamily="18" charset="0"/>
                <a:cs typeface="Times New Roman" panose="02020603050405020304" pitchFamily="18" charset="0"/>
              </a:rPr>
              <a:t>.</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 most unique feature of Earth is the </a:t>
            </a:r>
            <a:r>
              <a:rPr lang="en-US" sz="2400" b="1" dirty="0">
                <a:solidFill>
                  <a:srgbClr val="FF0000"/>
                </a:solidFill>
                <a:latin typeface="Times New Roman" panose="02020603050405020304" pitchFamily="18" charset="0"/>
                <a:cs typeface="Times New Roman" panose="02020603050405020304" pitchFamily="18" charset="0"/>
              </a:rPr>
              <a:t>existence of life </a:t>
            </a:r>
            <a:r>
              <a:rPr lang="en-US" sz="2400" b="1" dirty="0">
                <a:latin typeface="Times New Roman" panose="02020603050405020304" pitchFamily="18" charset="0"/>
                <a:cs typeface="Times New Roman" panose="02020603050405020304" pitchFamily="18" charset="0"/>
              </a:rPr>
              <a:t>and the most extraordinary feature of life is </a:t>
            </a:r>
            <a:r>
              <a:rPr lang="en-US" sz="2400" b="1" dirty="0">
                <a:solidFill>
                  <a:srgbClr val="FF0000"/>
                </a:solidFill>
                <a:latin typeface="Times New Roman" panose="02020603050405020304" pitchFamily="18" charset="0"/>
                <a:cs typeface="Times New Roman" panose="02020603050405020304" pitchFamily="18" charset="0"/>
              </a:rPr>
              <a:t>its diversity</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Bio-diversity is normally treated in terms of </a:t>
            </a:r>
            <a:r>
              <a:rPr lang="en-US" sz="2400" b="1" dirty="0">
                <a:solidFill>
                  <a:srgbClr val="FF0000"/>
                </a:solidFill>
                <a:latin typeface="Times New Roman" panose="02020603050405020304" pitchFamily="18" charset="0"/>
                <a:cs typeface="Times New Roman" panose="02020603050405020304" pitchFamily="18" charset="0"/>
              </a:rPr>
              <a:t>genes, species and ecosystems </a:t>
            </a:r>
            <a:r>
              <a:rPr lang="en-US" sz="2400" b="1" dirty="0">
                <a:latin typeface="Times New Roman" panose="02020603050405020304" pitchFamily="18" charset="0"/>
                <a:cs typeface="Times New Roman" panose="02020603050405020304" pitchFamily="18" charset="0"/>
              </a:rPr>
              <a:t>in correspondence with three fundamental hierarchical levels of biological organization.</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 three diversities are referred as </a:t>
            </a:r>
            <a:r>
              <a:rPr lang="en-US" sz="2400" b="1" dirty="0">
                <a:solidFill>
                  <a:srgbClr val="FF0000"/>
                </a:solidFill>
                <a:latin typeface="Times New Roman" panose="02020603050405020304" pitchFamily="18" charset="0"/>
                <a:cs typeface="Times New Roman" panose="02020603050405020304" pitchFamily="18" charset="0"/>
              </a:rPr>
              <a:t>genetic, species and ecosystem diversity</a:t>
            </a:r>
            <a:r>
              <a:rPr lang="en-US" sz="2400" b="1"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47135"/>
            <a:ext cx="1428750" cy="1031398"/>
          </a:xfrm>
          <a:prstGeom prst="rect">
            <a:avLst/>
          </a:prstGeom>
        </p:spPr>
      </p:pic>
      <p:sp>
        <p:nvSpPr>
          <p:cNvPr id="6" name="Date Placeholder 5">
            <a:extLst>
              <a:ext uri="{FF2B5EF4-FFF2-40B4-BE49-F238E27FC236}">
                <a16:creationId xmlns:a16="http://schemas.microsoft.com/office/drawing/2014/main" id="{098567F9-221C-4C2D-AABF-AE6790260B92}"/>
              </a:ext>
            </a:extLst>
          </p:cNvPr>
          <p:cNvSpPr>
            <a:spLocks noGrp="1"/>
          </p:cNvSpPr>
          <p:nvPr>
            <p:ph type="dt" sz="half" idx="10"/>
          </p:nvPr>
        </p:nvSpPr>
        <p:spPr/>
        <p:txBody>
          <a:bodyPr/>
          <a:lstStyle/>
          <a:p>
            <a:fld id="{029E0C5F-1E0C-4304-A19F-9818B9600723}" type="datetime1">
              <a:rPr lang="en-US" smtClean="0"/>
              <a:t>4/11/2020</a:t>
            </a:fld>
            <a:endParaRPr lang="en-US"/>
          </a:p>
        </p:txBody>
      </p:sp>
      <p:sp>
        <p:nvSpPr>
          <p:cNvPr id="7" name="Footer Placeholder 6">
            <a:extLst>
              <a:ext uri="{FF2B5EF4-FFF2-40B4-BE49-F238E27FC236}">
                <a16:creationId xmlns:a16="http://schemas.microsoft.com/office/drawing/2014/main" id="{4B817A31-50CE-4E74-ADB6-F7CEA7593E32}"/>
              </a:ext>
            </a:extLst>
          </p:cNvPr>
          <p:cNvSpPr>
            <a:spLocks noGrp="1"/>
          </p:cNvSpPr>
          <p:nvPr>
            <p:ph type="ftr" sz="quarter" idx="11"/>
          </p:nvPr>
        </p:nvSpPr>
        <p:spPr/>
        <p:txBody>
          <a:bodyPr/>
          <a:lstStyle/>
          <a:p>
            <a:r>
              <a:rPr lang="en-US"/>
              <a:t>Unit 4: Environmental Hygiene: Biodiversity- Uses, threats and conservation</a:t>
            </a:r>
          </a:p>
        </p:txBody>
      </p:sp>
      <p:sp>
        <p:nvSpPr>
          <p:cNvPr id="8" name="Slide Number Placeholder 7">
            <a:extLst>
              <a:ext uri="{FF2B5EF4-FFF2-40B4-BE49-F238E27FC236}">
                <a16:creationId xmlns:a16="http://schemas.microsoft.com/office/drawing/2014/main" id="{509CFB2A-CC40-436A-A4AD-4E248EE9BDAA}"/>
              </a:ext>
            </a:extLst>
          </p:cNvPr>
          <p:cNvSpPr>
            <a:spLocks noGrp="1"/>
          </p:cNvSpPr>
          <p:nvPr>
            <p:ph type="sldNum" sz="quarter" idx="12"/>
          </p:nvPr>
        </p:nvSpPr>
        <p:spPr/>
        <p:txBody>
          <a:bodyPr/>
          <a:lstStyle/>
          <a:p>
            <a:fld id="{A4FDAF59-E1C9-4F2D-B85D-96C9BDFDD638}" type="slidenum">
              <a:rPr lang="en-US" smtClean="0"/>
              <a:t>4</a:t>
            </a:fld>
            <a:endParaRPr lang="en-US"/>
          </a:p>
        </p:txBody>
      </p:sp>
    </p:spTree>
    <p:extLst>
      <p:ext uri="{BB962C8B-B14F-4D97-AF65-F5344CB8AC3E}">
        <p14:creationId xmlns:p14="http://schemas.microsoft.com/office/powerpoint/2010/main" val="72363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162" y="1031398"/>
            <a:ext cx="6761405" cy="5454243"/>
          </a:xfrm>
          <a:ln>
            <a:solidFill>
              <a:schemeClr val="accent1"/>
            </a:solidFill>
          </a:ln>
        </p:spPr>
        <p:txBody>
          <a:bodyPr>
            <a:noAutofit/>
          </a:bodyPr>
          <a:lstStyle/>
          <a:p>
            <a:pPr algn="just"/>
            <a:r>
              <a:rPr lang="en-US" sz="2400" b="1" dirty="0">
                <a:latin typeface="Times New Roman" panose="02020603050405020304" pitchFamily="18" charset="0"/>
                <a:cs typeface="Times New Roman" panose="02020603050405020304" pitchFamily="18" charset="0"/>
              </a:rPr>
              <a:t>Sometimes </a:t>
            </a:r>
            <a:r>
              <a:rPr lang="en-US" sz="2400" b="1" dirty="0">
                <a:solidFill>
                  <a:srgbClr val="FF0000"/>
                </a:solidFill>
                <a:latin typeface="Times New Roman" panose="02020603050405020304" pitchFamily="18" charset="0"/>
                <a:cs typeface="Times New Roman" panose="02020603050405020304" pitchFamily="18" charset="0"/>
              </a:rPr>
              <a:t>landscape </a:t>
            </a:r>
            <a:r>
              <a:rPr lang="en-US" sz="2400" b="1" dirty="0">
                <a:latin typeface="Times New Roman" panose="02020603050405020304" pitchFamily="18" charset="0"/>
                <a:cs typeface="Times New Roman" panose="02020603050405020304" pitchFamily="18" charset="0"/>
              </a:rPr>
              <a:t>(is a heterogeneous land area composed of cluster of interacting ecosystems that is repeated in similar form throughout or </a:t>
            </a:r>
            <a:r>
              <a:rPr lang="en-US" sz="2400" b="1" dirty="0">
                <a:solidFill>
                  <a:srgbClr val="FF0000"/>
                </a:solidFill>
                <a:latin typeface="Times New Roman" panose="02020603050405020304" pitchFamily="18" charset="0"/>
                <a:cs typeface="Times New Roman" panose="02020603050405020304" pitchFamily="18" charset="0"/>
              </a:rPr>
              <a:t>mosaic of heterogeneous land forms, vegetation types and land uses</a:t>
            </a:r>
            <a:r>
              <a:rPr lang="en-US" sz="2400" b="1" dirty="0">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or pattern diversity </a:t>
            </a:r>
            <a:r>
              <a:rPr lang="en-US" sz="2400" b="1" dirty="0">
                <a:latin typeface="Times New Roman" panose="02020603050405020304" pitchFamily="18" charset="0"/>
                <a:cs typeface="Times New Roman" panose="02020603050405020304" pitchFamily="18" charset="0"/>
              </a:rPr>
              <a:t>is considered as </a:t>
            </a:r>
            <a:r>
              <a:rPr lang="en-US" sz="2400" b="1" dirty="0">
                <a:solidFill>
                  <a:srgbClr val="FF0000"/>
                </a:solidFill>
                <a:latin typeface="Times New Roman" panose="02020603050405020304" pitchFamily="18" charset="0"/>
                <a:cs typeface="Times New Roman" panose="02020603050405020304" pitchFamily="18" charset="0"/>
              </a:rPr>
              <a:t>fourth </a:t>
            </a:r>
            <a:r>
              <a:rPr lang="en-US" sz="2400" b="1" dirty="0">
                <a:latin typeface="Times New Roman" panose="02020603050405020304" pitchFamily="18" charset="0"/>
                <a:cs typeface="Times New Roman" panose="02020603050405020304" pitchFamily="18" charset="0"/>
              </a:rPr>
              <a:t>forum of bio-diversity. </a:t>
            </a:r>
          </a:p>
          <a:p>
            <a:pPr algn="just"/>
            <a:r>
              <a:rPr lang="en-US" sz="2400" b="1" dirty="0">
                <a:latin typeface="Times New Roman" panose="02020603050405020304" pitchFamily="18" charset="0"/>
                <a:cs typeface="Times New Roman" panose="02020603050405020304" pitchFamily="18" charset="0"/>
              </a:rPr>
              <a:t>Diversity: </a:t>
            </a:r>
          </a:p>
          <a:p>
            <a:pPr lvl="1" algn="just"/>
            <a:r>
              <a:rPr lang="en-US" b="1" dirty="0">
                <a:solidFill>
                  <a:srgbClr val="FF0000"/>
                </a:solidFill>
                <a:latin typeface="Times New Roman" panose="02020603050405020304" pitchFamily="18" charset="0"/>
                <a:cs typeface="Times New Roman" panose="02020603050405020304" pitchFamily="18" charset="0"/>
              </a:rPr>
              <a:t>Within the species is genetic diversity</a:t>
            </a:r>
          </a:p>
          <a:p>
            <a:pPr lvl="1" algn="just"/>
            <a:endParaRPr lang="en-US" b="1" dirty="0">
              <a:latin typeface="Times New Roman" panose="02020603050405020304" pitchFamily="18" charset="0"/>
              <a:cs typeface="Times New Roman" panose="02020603050405020304" pitchFamily="18" charset="0"/>
            </a:endParaRPr>
          </a:p>
          <a:p>
            <a:pPr lvl="1" algn="just"/>
            <a:r>
              <a:rPr lang="en-US" b="1" dirty="0">
                <a:solidFill>
                  <a:srgbClr val="FF0000"/>
                </a:solidFill>
                <a:latin typeface="Times New Roman" panose="02020603050405020304" pitchFamily="18" charset="0"/>
                <a:cs typeface="Times New Roman" panose="02020603050405020304" pitchFamily="18" charset="0"/>
              </a:rPr>
              <a:t>Between species is species diversity or taxonomic diversity or organismal diversity </a:t>
            </a:r>
          </a:p>
          <a:p>
            <a:pPr lvl="1" algn="just"/>
            <a:endParaRPr lang="en-US" b="1" dirty="0">
              <a:latin typeface="Times New Roman" panose="02020603050405020304" pitchFamily="18" charset="0"/>
              <a:cs typeface="Times New Roman" panose="02020603050405020304" pitchFamily="18" charset="0"/>
            </a:endParaRPr>
          </a:p>
          <a:p>
            <a:pPr lvl="1" algn="just"/>
            <a:r>
              <a:rPr lang="en-US" b="1" dirty="0">
                <a:solidFill>
                  <a:srgbClr val="FF0000"/>
                </a:solidFill>
                <a:latin typeface="Times New Roman" panose="02020603050405020304" pitchFamily="18" charset="0"/>
                <a:cs typeface="Times New Roman" panose="02020603050405020304" pitchFamily="18" charset="0"/>
              </a:rPr>
              <a:t>At ecological or habitat level is ecosystem or ecological diversity.</a:t>
            </a:r>
            <a:r>
              <a:rPr lang="en-US"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a:p>
            <a:pPr algn="just"/>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pic>
        <p:nvPicPr>
          <p:cNvPr id="6" name="Picture 5"/>
          <p:cNvPicPr>
            <a:picLocks noChangeAspect="1"/>
          </p:cNvPicPr>
          <p:nvPr/>
        </p:nvPicPr>
        <p:blipFill>
          <a:blip r:embed="rId4"/>
          <a:stretch>
            <a:fillRect/>
          </a:stretch>
        </p:blipFill>
        <p:spPr>
          <a:xfrm>
            <a:off x="7004116" y="3949830"/>
            <a:ext cx="4930218" cy="2297275"/>
          </a:xfrm>
          <a:prstGeom prst="rect">
            <a:avLst/>
          </a:prstGeom>
        </p:spPr>
      </p:pic>
      <p:pic>
        <p:nvPicPr>
          <p:cNvPr id="1026" name="Picture 2" descr="http://landscape-east.org.uk/sites/default/files/styles/large/public/image/userguide/Create%20landscape-scale%20networks_EofE%20Biodiversity%20Forum.jpg?itok=Y2gKG8x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117" y="1059254"/>
            <a:ext cx="4930218" cy="289057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409D8937-DD68-4082-827F-8B76C9A4AF5A}"/>
              </a:ext>
            </a:extLst>
          </p:cNvPr>
          <p:cNvSpPr>
            <a:spLocks noGrp="1"/>
          </p:cNvSpPr>
          <p:nvPr>
            <p:ph type="dt" sz="half" idx="10"/>
          </p:nvPr>
        </p:nvSpPr>
        <p:spPr/>
        <p:txBody>
          <a:bodyPr/>
          <a:lstStyle/>
          <a:p>
            <a:fld id="{3EDCCD92-DBCA-4470-A5AB-CC63C2800D33}" type="datetime1">
              <a:rPr lang="en-US" smtClean="0"/>
              <a:t>4/11/2020</a:t>
            </a:fld>
            <a:endParaRPr lang="en-US"/>
          </a:p>
        </p:txBody>
      </p:sp>
      <p:sp>
        <p:nvSpPr>
          <p:cNvPr id="7" name="Footer Placeholder 6">
            <a:extLst>
              <a:ext uri="{FF2B5EF4-FFF2-40B4-BE49-F238E27FC236}">
                <a16:creationId xmlns:a16="http://schemas.microsoft.com/office/drawing/2014/main" id="{1071CB47-5CCA-4723-AE68-DCDF011DE6E2}"/>
              </a:ext>
            </a:extLst>
          </p:cNvPr>
          <p:cNvSpPr>
            <a:spLocks noGrp="1"/>
          </p:cNvSpPr>
          <p:nvPr>
            <p:ph type="ftr" sz="quarter" idx="11"/>
          </p:nvPr>
        </p:nvSpPr>
        <p:spPr/>
        <p:txBody>
          <a:bodyPr/>
          <a:lstStyle/>
          <a:p>
            <a:r>
              <a:rPr lang="en-US" dirty="0"/>
              <a:t>Unit 4: Environmental Hygiene: Biodiversity- Uses, threats and conservation</a:t>
            </a:r>
          </a:p>
        </p:txBody>
      </p:sp>
      <p:sp>
        <p:nvSpPr>
          <p:cNvPr id="8" name="Slide Number Placeholder 7">
            <a:extLst>
              <a:ext uri="{FF2B5EF4-FFF2-40B4-BE49-F238E27FC236}">
                <a16:creationId xmlns:a16="http://schemas.microsoft.com/office/drawing/2014/main" id="{9359CC2C-DAF8-4C72-BB0B-64EB78AF3BE5}"/>
              </a:ext>
            </a:extLst>
          </p:cNvPr>
          <p:cNvSpPr>
            <a:spLocks noGrp="1"/>
          </p:cNvSpPr>
          <p:nvPr>
            <p:ph type="sldNum" sz="quarter" idx="12"/>
          </p:nvPr>
        </p:nvSpPr>
        <p:spPr/>
        <p:txBody>
          <a:bodyPr/>
          <a:lstStyle/>
          <a:p>
            <a:fld id="{A4FDAF59-E1C9-4F2D-B85D-96C9BDFDD638}" type="slidenum">
              <a:rPr lang="en-US" smtClean="0"/>
              <a:t>5</a:t>
            </a:fld>
            <a:endParaRPr lang="en-US"/>
          </a:p>
        </p:txBody>
      </p:sp>
    </p:spTree>
    <p:extLst>
      <p:ext uri="{BB962C8B-B14F-4D97-AF65-F5344CB8AC3E}">
        <p14:creationId xmlns:p14="http://schemas.microsoft.com/office/powerpoint/2010/main" val="268901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Administrator\Desktop\Biodiversity\biodiversity.TIF"/>
          <p:cNvPicPr>
            <a:picLocks noGrp="1"/>
          </p:cNvPicPr>
          <p:nvPr>
            <p:ph idx="1"/>
          </p:nvPr>
        </p:nvPicPr>
        <p:blipFill>
          <a:blip r:embed="rId2"/>
          <a:srcRect r="33333" b="2051"/>
          <a:stretch>
            <a:fillRect/>
          </a:stretch>
        </p:blipFill>
        <p:spPr bwMode="auto">
          <a:xfrm>
            <a:off x="0" y="3349782"/>
            <a:ext cx="12192000" cy="3508217"/>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120162" y="40913"/>
            <a:ext cx="1524000" cy="1018342"/>
          </a:xfrm>
          <a:prstGeom prst="rect">
            <a:avLst/>
          </a:prstGeom>
        </p:spPr>
      </p:pic>
      <p:pic>
        <p:nvPicPr>
          <p:cNvPr id="6" name="Picture 5"/>
          <p:cNvPicPr>
            <a:picLocks noChangeAspect="1"/>
          </p:cNvPicPr>
          <p:nvPr/>
        </p:nvPicPr>
        <p:blipFill>
          <a:blip r:embed="rId4"/>
          <a:stretch>
            <a:fillRect/>
          </a:stretch>
        </p:blipFill>
        <p:spPr>
          <a:xfrm>
            <a:off x="10588869" y="0"/>
            <a:ext cx="1428750" cy="1031398"/>
          </a:xfrm>
          <a:prstGeom prst="rect">
            <a:avLst/>
          </a:prstGeom>
        </p:spPr>
      </p:pic>
      <p:sp>
        <p:nvSpPr>
          <p:cNvPr id="7" name="Content Placeholder 2"/>
          <p:cNvSpPr txBox="1">
            <a:spLocks/>
          </p:cNvSpPr>
          <p:nvPr/>
        </p:nvSpPr>
        <p:spPr>
          <a:xfrm>
            <a:off x="0" y="1177323"/>
            <a:ext cx="12192000" cy="219056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b="1" dirty="0">
                <a:solidFill>
                  <a:srgbClr val="FF0000"/>
                </a:solidFill>
                <a:latin typeface="Times New Roman" panose="02020603050405020304" pitchFamily="18" charset="0"/>
                <a:cs typeface="Times New Roman" panose="02020603050405020304" pitchFamily="18" charset="0"/>
              </a:rPr>
              <a:t>Interaction</a:t>
            </a:r>
            <a:r>
              <a:rPr lang="en-US" sz="2400" b="1" dirty="0">
                <a:latin typeface="Times New Roman" panose="02020603050405020304" pitchFamily="18" charset="0"/>
                <a:cs typeface="Times New Roman" panose="02020603050405020304" pitchFamily="18" charset="0"/>
              </a:rPr>
              <a:t> is the principal intrinsic mechanism that shapes the characteristics and functions of biodiversity.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These interactions are a </a:t>
            </a:r>
            <a:r>
              <a:rPr lang="en-US" sz="2400" b="1" dirty="0">
                <a:solidFill>
                  <a:srgbClr val="FF0000"/>
                </a:solidFill>
                <a:latin typeface="Times New Roman" panose="02020603050405020304" pitchFamily="18" charset="0"/>
                <a:cs typeface="Times New Roman" panose="02020603050405020304" pitchFamily="18" charset="0"/>
              </a:rPr>
              <a:t>hierarchical nature</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4918E719-A842-4FFE-9F14-C8A2CC442C02}"/>
              </a:ext>
            </a:extLst>
          </p:cNvPr>
          <p:cNvSpPr>
            <a:spLocks noGrp="1"/>
          </p:cNvSpPr>
          <p:nvPr>
            <p:ph type="dt" sz="half" idx="10"/>
          </p:nvPr>
        </p:nvSpPr>
        <p:spPr/>
        <p:txBody>
          <a:bodyPr/>
          <a:lstStyle/>
          <a:p>
            <a:fld id="{6DC206E7-6CEE-4C48-A6BB-49C2398EB35C}" type="datetime1">
              <a:rPr lang="en-US" smtClean="0"/>
              <a:t>4/11/2020</a:t>
            </a:fld>
            <a:endParaRPr lang="en-US"/>
          </a:p>
        </p:txBody>
      </p:sp>
      <p:sp>
        <p:nvSpPr>
          <p:cNvPr id="3" name="Footer Placeholder 2">
            <a:extLst>
              <a:ext uri="{FF2B5EF4-FFF2-40B4-BE49-F238E27FC236}">
                <a16:creationId xmlns:a16="http://schemas.microsoft.com/office/drawing/2014/main" id="{E04FBF24-0C43-47F9-9EE2-B215531F7F4D}"/>
              </a:ext>
            </a:extLst>
          </p:cNvPr>
          <p:cNvSpPr>
            <a:spLocks noGrp="1"/>
          </p:cNvSpPr>
          <p:nvPr>
            <p:ph type="ftr" sz="quarter" idx="11"/>
          </p:nvPr>
        </p:nvSpPr>
        <p:spPr/>
        <p:txBody>
          <a:bodyPr/>
          <a:lstStyle/>
          <a:p>
            <a:r>
              <a:rPr lang="en-US"/>
              <a:t>Unit 4: Environmental Hygiene: Biodiversity- Uses, threats and conservation</a:t>
            </a:r>
          </a:p>
        </p:txBody>
      </p:sp>
      <p:sp>
        <p:nvSpPr>
          <p:cNvPr id="8" name="Slide Number Placeholder 7">
            <a:extLst>
              <a:ext uri="{FF2B5EF4-FFF2-40B4-BE49-F238E27FC236}">
                <a16:creationId xmlns:a16="http://schemas.microsoft.com/office/drawing/2014/main" id="{691484F5-ABFA-4105-B647-28DE7FA86DBB}"/>
              </a:ext>
            </a:extLst>
          </p:cNvPr>
          <p:cNvSpPr>
            <a:spLocks noGrp="1"/>
          </p:cNvSpPr>
          <p:nvPr>
            <p:ph type="sldNum" sz="quarter" idx="12"/>
          </p:nvPr>
        </p:nvSpPr>
        <p:spPr/>
        <p:txBody>
          <a:bodyPr/>
          <a:lstStyle/>
          <a:p>
            <a:fld id="{A4FDAF59-E1C9-4F2D-B85D-96C9BDFDD638}" type="slidenum">
              <a:rPr lang="en-US" smtClean="0"/>
              <a:t>6</a:t>
            </a:fld>
            <a:endParaRPr lang="en-US"/>
          </a:p>
        </p:txBody>
      </p:sp>
    </p:spTree>
    <p:extLst>
      <p:ext uri="{BB962C8B-B14F-4D97-AF65-F5344CB8AC3E}">
        <p14:creationId xmlns:p14="http://schemas.microsoft.com/office/powerpoint/2010/main" val="245769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Administrator\Desktop\Biodiversity\fd 2.TIF"/>
          <p:cNvPicPr>
            <a:picLocks noGrp="1"/>
          </p:cNvPicPr>
          <p:nvPr>
            <p:ph idx="1"/>
          </p:nvPr>
        </p:nvPicPr>
        <p:blipFill>
          <a:blip r:embed="rId2"/>
          <a:srcRect l="5263" t="3963" r="8223"/>
          <a:stretch>
            <a:fillRect/>
          </a:stretch>
        </p:blipFill>
        <p:spPr bwMode="auto">
          <a:xfrm>
            <a:off x="1" y="1031398"/>
            <a:ext cx="12192000" cy="5713801"/>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120162" y="40913"/>
            <a:ext cx="1524000" cy="1018342"/>
          </a:xfrm>
          <a:prstGeom prst="rect">
            <a:avLst/>
          </a:prstGeom>
        </p:spPr>
      </p:pic>
      <p:pic>
        <p:nvPicPr>
          <p:cNvPr id="6" name="Picture 5"/>
          <p:cNvPicPr>
            <a:picLocks noChangeAspect="1"/>
          </p:cNvPicPr>
          <p:nvPr/>
        </p:nvPicPr>
        <p:blipFill>
          <a:blip r:embed="rId4"/>
          <a:stretch>
            <a:fillRect/>
          </a:stretch>
        </p:blipFill>
        <p:spPr>
          <a:xfrm>
            <a:off x="10588869" y="0"/>
            <a:ext cx="1428750" cy="1031398"/>
          </a:xfrm>
          <a:prstGeom prst="rect">
            <a:avLst/>
          </a:prstGeom>
        </p:spPr>
      </p:pic>
      <p:sp>
        <p:nvSpPr>
          <p:cNvPr id="2" name="Date Placeholder 1">
            <a:extLst>
              <a:ext uri="{FF2B5EF4-FFF2-40B4-BE49-F238E27FC236}">
                <a16:creationId xmlns:a16="http://schemas.microsoft.com/office/drawing/2014/main" id="{53CDDB48-74EC-40AA-93AF-67D1F188DF2F}"/>
              </a:ext>
            </a:extLst>
          </p:cNvPr>
          <p:cNvSpPr>
            <a:spLocks noGrp="1"/>
          </p:cNvSpPr>
          <p:nvPr>
            <p:ph type="dt" sz="half" idx="10"/>
          </p:nvPr>
        </p:nvSpPr>
        <p:spPr/>
        <p:txBody>
          <a:bodyPr/>
          <a:lstStyle/>
          <a:p>
            <a:fld id="{1B83C417-DBE7-4C4D-BA29-03AD26898318}" type="datetime1">
              <a:rPr lang="en-US" smtClean="0"/>
              <a:t>4/11/2020</a:t>
            </a:fld>
            <a:endParaRPr lang="en-US"/>
          </a:p>
        </p:txBody>
      </p:sp>
      <p:sp>
        <p:nvSpPr>
          <p:cNvPr id="3" name="Footer Placeholder 2">
            <a:extLst>
              <a:ext uri="{FF2B5EF4-FFF2-40B4-BE49-F238E27FC236}">
                <a16:creationId xmlns:a16="http://schemas.microsoft.com/office/drawing/2014/main" id="{C44C56BA-193E-409A-833D-A5E53FCF36D7}"/>
              </a:ext>
            </a:extLst>
          </p:cNvPr>
          <p:cNvSpPr>
            <a:spLocks noGrp="1"/>
          </p:cNvSpPr>
          <p:nvPr>
            <p:ph type="ftr" sz="quarter" idx="11"/>
          </p:nvPr>
        </p:nvSpPr>
        <p:spPr/>
        <p:txBody>
          <a:bodyPr/>
          <a:lstStyle/>
          <a:p>
            <a:r>
              <a:rPr lang="en-US"/>
              <a:t>Unit 4: Environmental Hygiene: Biodiversity- Uses, threats and conservation</a:t>
            </a:r>
          </a:p>
        </p:txBody>
      </p:sp>
      <p:sp>
        <p:nvSpPr>
          <p:cNvPr id="7" name="Slide Number Placeholder 6">
            <a:extLst>
              <a:ext uri="{FF2B5EF4-FFF2-40B4-BE49-F238E27FC236}">
                <a16:creationId xmlns:a16="http://schemas.microsoft.com/office/drawing/2014/main" id="{F9C56AD7-5374-410E-B0F2-5FBAF77A20E0}"/>
              </a:ext>
            </a:extLst>
          </p:cNvPr>
          <p:cNvSpPr>
            <a:spLocks noGrp="1"/>
          </p:cNvSpPr>
          <p:nvPr>
            <p:ph type="sldNum" sz="quarter" idx="12"/>
          </p:nvPr>
        </p:nvSpPr>
        <p:spPr/>
        <p:txBody>
          <a:bodyPr/>
          <a:lstStyle/>
          <a:p>
            <a:fld id="{A4FDAF59-E1C9-4F2D-B85D-96C9BDFDD638}" type="slidenum">
              <a:rPr lang="en-US" smtClean="0"/>
              <a:t>7</a:t>
            </a:fld>
            <a:endParaRPr lang="en-US"/>
          </a:p>
        </p:txBody>
      </p:sp>
    </p:spTree>
    <p:extLst>
      <p:ext uri="{BB962C8B-B14F-4D97-AF65-F5344CB8AC3E}">
        <p14:creationId xmlns:p14="http://schemas.microsoft.com/office/powerpoint/2010/main" val="289339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162" y="40913"/>
            <a:ext cx="8944707" cy="1018341"/>
          </a:xfrm>
          <a:solidFill>
            <a:schemeClr val="accent2"/>
          </a:solidFill>
        </p:spPr>
        <p:txBody>
          <a:bodyPr/>
          <a:lstStyle/>
          <a:p>
            <a:pPr algn="ctr"/>
            <a:r>
              <a:rPr lang="en-US" dirty="0"/>
              <a:t>Genetic diversity</a:t>
            </a:r>
          </a:p>
        </p:txBody>
      </p:sp>
      <p:sp>
        <p:nvSpPr>
          <p:cNvPr id="3" name="Content Placeholder 2"/>
          <p:cNvSpPr>
            <a:spLocks noGrp="1"/>
          </p:cNvSpPr>
          <p:nvPr>
            <p:ph idx="1"/>
          </p:nvPr>
        </p:nvSpPr>
        <p:spPr>
          <a:xfrm>
            <a:off x="120162" y="1100168"/>
            <a:ext cx="6706151" cy="5757832"/>
          </a:xfrm>
          <a:ln>
            <a:solidFill>
              <a:schemeClr val="accent1"/>
            </a:solidFill>
          </a:ln>
        </p:spPr>
        <p:txBody>
          <a:bodyPr>
            <a:normAutofit fontScale="92500"/>
          </a:bodyPr>
          <a:lstStyle/>
          <a:p>
            <a:pPr algn="just"/>
            <a:r>
              <a:rPr lang="en-US" sz="2400" b="1" dirty="0">
                <a:latin typeface="Times New Roman" panose="02020603050405020304" pitchFamily="18" charset="0"/>
                <a:cs typeface="Times New Roman" panose="02020603050405020304" pitchFamily="18" charset="0"/>
              </a:rPr>
              <a:t>Referred as the </a:t>
            </a:r>
            <a:r>
              <a:rPr lang="en-US" sz="2400" b="1" dirty="0">
                <a:solidFill>
                  <a:srgbClr val="FF0000"/>
                </a:solidFill>
                <a:latin typeface="Times New Roman" panose="02020603050405020304" pitchFamily="18" charset="0"/>
                <a:cs typeface="Times New Roman" panose="02020603050405020304" pitchFamily="18" charset="0"/>
              </a:rPr>
              <a:t>diversity within the species or intra or infra species diversity</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It encompasses the components of </a:t>
            </a:r>
            <a:r>
              <a:rPr lang="en-US" sz="2400" b="1" dirty="0">
                <a:solidFill>
                  <a:srgbClr val="FF0000"/>
                </a:solidFill>
                <a:latin typeface="Times New Roman" panose="02020603050405020304" pitchFamily="18" charset="0"/>
                <a:cs typeface="Times New Roman" panose="02020603050405020304" pitchFamily="18" charset="0"/>
              </a:rPr>
              <a:t>genetic coding </a:t>
            </a:r>
            <a:r>
              <a:rPr lang="en-US" sz="2400" b="1" dirty="0">
                <a:latin typeface="Times New Roman" panose="02020603050405020304" pitchFamily="18" charset="0"/>
                <a:cs typeface="Times New Roman" panose="02020603050405020304" pitchFamily="18" charset="0"/>
              </a:rPr>
              <a:t>that structures organisms (</a:t>
            </a:r>
            <a:r>
              <a:rPr lang="en-US" sz="2400" b="1" dirty="0">
                <a:solidFill>
                  <a:srgbClr val="FF0000"/>
                </a:solidFill>
                <a:latin typeface="Times New Roman" panose="02020603050405020304" pitchFamily="18" charset="0"/>
                <a:cs typeface="Times New Roman" panose="02020603050405020304" pitchFamily="18" charset="0"/>
              </a:rPr>
              <a:t>nucleotides, genes, chromosomes</a:t>
            </a:r>
            <a:r>
              <a:rPr lang="en-US" sz="2400" b="1" dirty="0">
                <a:latin typeface="Times New Roman" panose="02020603050405020304" pitchFamily="18" charset="0"/>
                <a:cs typeface="Times New Roman" panose="02020603050405020304" pitchFamily="18" charset="0"/>
              </a:rPr>
              <a:t>) and </a:t>
            </a:r>
            <a:r>
              <a:rPr lang="en-US" sz="2400" b="1" dirty="0">
                <a:solidFill>
                  <a:srgbClr val="FF0000"/>
                </a:solidFill>
                <a:latin typeface="Times New Roman" panose="02020603050405020304" pitchFamily="18" charset="0"/>
                <a:cs typeface="Times New Roman" panose="02020603050405020304" pitchFamily="18" charset="0"/>
              </a:rPr>
              <a:t>variation in the genetic make-up between individuals within a population </a:t>
            </a:r>
            <a:r>
              <a:rPr lang="en-US" sz="2400" b="1" dirty="0">
                <a:latin typeface="Times New Roman" panose="02020603050405020304" pitchFamily="18" charset="0"/>
                <a:cs typeface="Times New Roman" panose="02020603050405020304" pitchFamily="18" charset="0"/>
              </a:rPr>
              <a:t>and </a:t>
            </a:r>
            <a:r>
              <a:rPr lang="en-US" sz="2400" b="1" dirty="0">
                <a:solidFill>
                  <a:srgbClr val="FF0000"/>
                </a:solidFill>
                <a:latin typeface="Times New Roman" panose="02020603050405020304" pitchFamily="18" charset="0"/>
                <a:cs typeface="Times New Roman" panose="02020603050405020304" pitchFamily="18" charset="0"/>
              </a:rPr>
              <a:t>between populations</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 variation could be in </a:t>
            </a:r>
            <a:r>
              <a:rPr lang="en-US" sz="2400" b="1" dirty="0">
                <a:solidFill>
                  <a:srgbClr val="FF0000"/>
                </a:solidFill>
                <a:latin typeface="Times New Roman" panose="02020603050405020304" pitchFamily="18" charset="0"/>
                <a:cs typeface="Times New Roman" panose="02020603050405020304" pitchFamily="18" charset="0"/>
              </a:rPr>
              <a:t>alleles</a:t>
            </a:r>
            <a:r>
              <a:rPr lang="en-US" sz="2400" b="1" dirty="0">
                <a:latin typeface="Times New Roman" panose="02020603050405020304" pitchFamily="18" charset="0"/>
                <a:cs typeface="Times New Roman" panose="02020603050405020304" pitchFamily="18" charset="0"/>
              </a:rPr>
              <a:t> (different variants of same genes), in </a:t>
            </a:r>
            <a:r>
              <a:rPr lang="en-US" sz="2400" b="1" dirty="0">
                <a:solidFill>
                  <a:srgbClr val="FF0000"/>
                </a:solidFill>
                <a:latin typeface="Times New Roman" panose="02020603050405020304" pitchFamily="18" charset="0"/>
                <a:cs typeface="Times New Roman" panose="02020603050405020304" pitchFamily="18" charset="0"/>
              </a:rPr>
              <a:t>entire genes </a:t>
            </a:r>
            <a:r>
              <a:rPr lang="en-US" sz="2400" b="1" dirty="0">
                <a:latin typeface="Times New Roman" panose="02020603050405020304" pitchFamily="18" charset="0"/>
                <a:cs typeface="Times New Roman" panose="02020603050405020304" pitchFamily="18" charset="0"/>
              </a:rPr>
              <a:t>(the traits determining particular characteristics) or in </a:t>
            </a:r>
            <a:r>
              <a:rPr lang="en-US" sz="2400" b="1" dirty="0">
                <a:solidFill>
                  <a:srgbClr val="FF0000"/>
                </a:solidFill>
                <a:latin typeface="Times New Roman" panose="02020603050405020304" pitchFamily="18" charset="0"/>
                <a:cs typeface="Times New Roman" panose="02020603050405020304" pitchFamily="18" charset="0"/>
              </a:rPr>
              <a:t>chromosomal structures</a:t>
            </a:r>
            <a:r>
              <a:rPr lang="en-US" sz="2400" b="1" dirty="0">
                <a:latin typeface="Times New Roman" panose="02020603050405020304" pitchFamily="18" charset="0"/>
                <a:cs typeface="Times New Roman" panose="02020603050405020304" pitchFamily="18" charset="0"/>
              </a:rPr>
              <a:t>.</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This enables a population </a:t>
            </a:r>
            <a:r>
              <a:rPr lang="en-US" sz="2400" b="1" dirty="0">
                <a:solidFill>
                  <a:srgbClr val="FF0000"/>
                </a:solidFill>
                <a:latin typeface="Times New Roman" panose="02020603050405020304" pitchFamily="18" charset="0"/>
                <a:cs typeface="Times New Roman" panose="02020603050405020304" pitchFamily="18" charset="0"/>
              </a:rPr>
              <a:t>to adapt </a:t>
            </a:r>
            <a:r>
              <a:rPr lang="en-US" sz="2400" b="1" dirty="0">
                <a:latin typeface="Times New Roman" panose="02020603050405020304" pitchFamily="18" charset="0"/>
                <a:cs typeface="Times New Roman" panose="02020603050405020304" pitchFamily="18" charset="0"/>
              </a:rPr>
              <a:t>to its environment and to </a:t>
            </a:r>
            <a:r>
              <a:rPr lang="en-US" sz="2400" b="1" dirty="0">
                <a:solidFill>
                  <a:srgbClr val="FF0000"/>
                </a:solidFill>
                <a:latin typeface="Times New Roman" panose="02020603050405020304" pitchFamily="18" charset="0"/>
                <a:cs typeface="Times New Roman" panose="02020603050405020304" pitchFamily="18" charset="0"/>
              </a:rPr>
              <a:t>respond to natural selection</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pic>
        <p:nvPicPr>
          <p:cNvPr id="6" name="Picture 5"/>
          <p:cNvPicPr>
            <a:picLocks noChangeAspect="1"/>
          </p:cNvPicPr>
          <p:nvPr/>
        </p:nvPicPr>
        <p:blipFill>
          <a:blip r:embed="rId4"/>
          <a:stretch>
            <a:fillRect/>
          </a:stretch>
        </p:blipFill>
        <p:spPr>
          <a:xfrm>
            <a:off x="6894054" y="1100167"/>
            <a:ext cx="5205348" cy="2933195"/>
          </a:xfrm>
          <a:prstGeom prst="rect">
            <a:avLst/>
          </a:prstGeom>
        </p:spPr>
      </p:pic>
      <p:pic>
        <p:nvPicPr>
          <p:cNvPr id="2050" name="Picture 2" descr="Image result for Genetic Diversity alleles vari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053" y="4102132"/>
            <a:ext cx="5205348" cy="2755868"/>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0584749B-CEC3-4179-B9F0-4B4A081B9E8B}"/>
              </a:ext>
            </a:extLst>
          </p:cNvPr>
          <p:cNvSpPr>
            <a:spLocks noGrp="1"/>
          </p:cNvSpPr>
          <p:nvPr>
            <p:ph type="dt" sz="half" idx="10"/>
          </p:nvPr>
        </p:nvSpPr>
        <p:spPr/>
        <p:txBody>
          <a:bodyPr/>
          <a:lstStyle/>
          <a:p>
            <a:fld id="{EADD7F81-97FE-400B-981D-289C1B0C3529}" type="datetime1">
              <a:rPr lang="en-US" smtClean="0"/>
              <a:t>4/11/2020</a:t>
            </a:fld>
            <a:endParaRPr lang="en-US"/>
          </a:p>
        </p:txBody>
      </p:sp>
      <p:sp>
        <p:nvSpPr>
          <p:cNvPr id="8" name="Footer Placeholder 7">
            <a:extLst>
              <a:ext uri="{FF2B5EF4-FFF2-40B4-BE49-F238E27FC236}">
                <a16:creationId xmlns:a16="http://schemas.microsoft.com/office/drawing/2014/main" id="{392BC9D8-FBD1-4849-BC8A-71B4E185DDA6}"/>
              </a:ext>
            </a:extLst>
          </p:cNvPr>
          <p:cNvSpPr>
            <a:spLocks noGrp="1"/>
          </p:cNvSpPr>
          <p:nvPr>
            <p:ph type="ftr" sz="quarter" idx="11"/>
          </p:nvPr>
        </p:nvSpPr>
        <p:spPr/>
        <p:txBody>
          <a:bodyPr/>
          <a:lstStyle/>
          <a:p>
            <a:r>
              <a:rPr lang="en-US"/>
              <a:t>Unit 4: Environmental Hygiene: Biodiversity- Uses, threats and conservation</a:t>
            </a:r>
          </a:p>
        </p:txBody>
      </p:sp>
      <p:sp>
        <p:nvSpPr>
          <p:cNvPr id="9" name="Slide Number Placeholder 8">
            <a:extLst>
              <a:ext uri="{FF2B5EF4-FFF2-40B4-BE49-F238E27FC236}">
                <a16:creationId xmlns:a16="http://schemas.microsoft.com/office/drawing/2014/main" id="{61F43746-E190-4849-87B0-F68F09182756}"/>
              </a:ext>
            </a:extLst>
          </p:cNvPr>
          <p:cNvSpPr>
            <a:spLocks noGrp="1"/>
          </p:cNvSpPr>
          <p:nvPr>
            <p:ph type="sldNum" sz="quarter" idx="12"/>
          </p:nvPr>
        </p:nvSpPr>
        <p:spPr/>
        <p:txBody>
          <a:bodyPr/>
          <a:lstStyle/>
          <a:p>
            <a:fld id="{A4FDAF59-E1C9-4F2D-B85D-96C9BDFDD638}" type="slidenum">
              <a:rPr lang="en-US" smtClean="0"/>
              <a:t>8</a:t>
            </a:fld>
            <a:endParaRPr lang="en-US"/>
          </a:p>
        </p:txBody>
      </p:sp>
    </p:spTree>
    <p:extLst>
      <p:ext uri="{BB962C8B-B14F-4D97-AF65-F5344CB8AC3E}">
        <p14:creationId xmlns:p14="http://schemas.microsoft.com/office/powerpoint/2010/main" val="32036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68" y="1059255"/>
            <a:ext cx="6645897" cy="5798744"/>
          </a:xfrm>
          <a:ln>
            <a:solidFill>
              <a:schemeClr val="accent1"/>
            </a:solidFill>
          </a:ln>
        </p:spPr>
        <p:txBody>
          <a:bodyPr>
            <a:normAutofit fontScale="85000" lnSpcReduction="20000"/>
          </a:bodyPr>
          <a:lstStyle/>
          <a:p>
            <a:pPr algn="just"/>
            <a:r>
              <a:rPr lang="en-US" b="1" dirty="0">
                <a:latin typeface="Times New Roman" panose="02020603050405020304" pitchFamily="18" charset="0"/>
                <a:cs typeface="Times New Roman" panose="02020603050405020304" pitchFamily="18" charset="0"/>
              </a:rPr>
              <a:t>If a species has </a:t>
            </a:r>
            <a:r>
              <a:rPr lang="en-US" b="1" dirty="0">
                <a:solidFill>
                  <a:srgbClr val="FF0000"/>
                </a:solidFill>
                <a:latin typeface="Times New Roman" panose="02020603050405020304" pitchFamily="18" charset="0"/>
                <a:cs typeface="Times New Roman" panose="02020603050405020304" pitchFamily="18" charset="0"/>
              </a:rPr>
              <a:t>more</a:t>
            </a:r>
            <a:r>
              <a:rPr lang="en-US" b="1" dirty="0">
                <a:latin typeface="Times New Roman" panose="02020603050405020304" pitchFamily="18" charset="0"/>
                <a:cs typeface="Times New Roman" panose="02020603050405020304" pitchFamily="18" charset="0"/>
              </a:rPr>
              <a:t> genetic diversity, it can </a:t>
            </a:r>
            <a:r>
              <a:rPr lang="en-US" b="1" dirty="0">
                <a:solidFill>
                  <a:srgbClr val="FF0000"/>
                </a:solidFill>
                <a:latin typeface="Times New Roman" panose="02020603050405020304" pitchFamily="18" charset="0"/>
                <a:cs typeface="Times New Roman" panose="02020603050405020304" pitchFamily="18" charset="0"/>
              </a:rPr>
              <a:t>adapt better </a:t>
            </a:r>
            <a:r>
              <a:rPr lang="en-US" b="1" dirty="0">
                <a:latin typeface="Times New Roman" panose="02020603050405020304" pitchFamily="18" charset="0"/>
                <a:cs typeface="Times New Roman" panose="02020603050405020304" pitchFamily="18" charset="0"/>
              </a:rPr>
              <a:t>to the changed environmental conditions. </a:t>
            </a:r>
          </a:p>
          <a:p>
            <a:pPr algn="just"/>
            <a:endParaRPr lang="en-US" b="1" dirty="0">
              <a:latin typeface="Times New Roman" panose="02020603050405020304" pitchFamily="18" charset="0"/>
              <a:cs typeface="Times New Roman" panose="02020603050405020304" pitchFamily="18" charset="0"/>
            </a:endParaRPr>
          </a:p>
          <a:p>
            <a:pPr algn="just"/>
            <a:r>
              <a:rPr lang="en-US" b="1" dirty="0">
                <a:solidFill>
                  <a:srgbClr val="FF0000"/>
                </a:solidFill>
                <a:latin typeface="Times New Roman" panose="02020603050405020304" pitchFamily="18" charset="0"/>
                <a:cs typeface="Times New Roman" panose="02020603050405020304" pitchFamily="18" charset="0"/>
              </a:rPr>
              <a:t>Lower</a:t>
            </a:r>
            <a:r>
              <a:rPr lang="en-US" b="1" dirty="0">
                <a:latin typeface="Times New Roman" panose="02020603050405020304" pitchFamily="18" charset="0"/>
                <a:cs typeface="Times New Roman" panose="02020603050405020304" pitchFamily="18" charset="0"/>
              </a:rPr>
              <a:t> diversity in a species leads to </a:t>
            </a:r>
            <a:r>
              <a:rPr lang="en-US" b="1" dirty="0">
                <a:solidFill>
                  <a:srgbClr val="FF0000"/>
                </a:solidFill>
                <a:latin typeface="Times New Roman" panose="02020603050405020304" pitchFamily="18" charset="0"/>
                <a:cs typeface="Times New Roman" panose="02020603050405020304" pitchFamily="18" charset="0"/>
              </a:rPr>
              <a:t>uniformity</a:t>
            </a:r>
            <a:r>
              <a:rPr lang="en-US" b="1" dirty="0">
                <a:latin typeface="Times New Roman" panose="02020603050405020304" pitchFamily="18" charset="0"/>
                <a:cs typeface="Times New Roman" panose="02020603050405020304" pitchFamily="18" charset="0"/>
              </a:rPr>
              <a:t> and the amount of genetic variation is the basis of speciation (evolution of new species). </a:t>
            </a:r>
          </a:p>
          <a:p>
            <a:pPr algn="just"/>
            <a:endParaRPr lang="en-US"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It has a key role in the maintenance of diversity at species levels. </a:t>
            </a:r>
          </a:p>
          <a:p>
            <a:pPr algn="just"/>
            <a:endParaRPr lang="en-US"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Genetic diversity within a species often </a:t>
            </a:r>
            <a:r>
              <a:rPr lang="en-US" b="1" dirty="0">
                <a:solidFill>
                  <a:srgbClr val="FF0000"/>
                </a:solidFill>
                <a:latin typeface="Times New Roman" panose="02020603050405020304" pitchFamily="18" charset="0"/>
                <a:cs typeface="Times New Roman" panose="02020603050405020304" pitchFamily="18" charset="0"/>
              </a:rPr>
              <a:t>increases with environmental variability. </a:t>
            </a:r>
          </a:p>
          <a:p>
            <a:pPr algn="just"/>
            <a:endParaRPr lang="en-US" b="1" dirty="0">
              <a:solidFill>
                <a:srgbClr val="FF0000"/>
              </a:solidFill>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It can be measured by the methods based on </a:t>
            </a:r>
            <a:r>
              <a:rPr lang="en-US" b="1" dirty="0">
                <a:solidFill>
                  <a:srgbClr val="FF0000"/>
                </a:solidFill>
                <a:latin typeface="Times New Roman" panose="02020603050405020304" pitchFamily="18" charset="0"/>
                <a:cs typeface="Times New Roman" panose="02020603050405020304" pitchFamily="18" charset="0"/>
              </a:rPr>
              <a:t>DNA marker like RFLP, PCR, RAPD, APPCR, PFGE, microsatellite primed PCR and others</a:t>
            </a:r>
            <a:r>
              <a:rPr lang="en-US" b="1" dirty="0">
                <a:latin typeface="Times New Roman" panose="02020603050405020304" pitchFamily="18" charset="0"/>
                <a:cs typeface="Times New Roman" panose="02020603050405020304" pitchFamily="18" charset="0"/>
              </a:rPr>
              <a:t>.</a:t>
            </a:r>
          </a:p>
          <a:p>
            <a:pPr algn="just"/>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740166" y="4830630"/>
            <a:ext cx="5451834" cy="2027368"/>
          </a:xfrm>
          <a:prstGeom prst="rect">
            <a:avLst/>
          </a:prstGeom>
        </p:spPr>
      </p:pic>
      <p:pic>
        <p:nvPicPr>
          <p:cNvPr id="6" name="Picture 5"/>
          <p:cNvPicPr>
            <a:picLocks noChangeAspect="1"/>
          </p:cNvPicPr>
          <p:nvPr/>
        </p:nvPicPr>
        <p:blipFill>
          <a:blip r:embed="rId3"/>
          <a:stretch>
            <a:fillRect/>
          </a:stretch>
        </p:blipFill>
        <p:spPr>
          <a:xfrm>
            <a:off x="6806297" y="3302173"/>
            <a:ext cx="5344998" cy="1528456"/>
          </a:xfrm>
          <a:prstGeom prst="rect">
            <a:avLst/>
          </a:prstGeom>
        </p:spPr>
      </p:pic>
      <p:pic>
        <p:nvPicPr>
          <p:cNvPr id="7" name="Picture 6"/>
          <p:cNvPicPr>
            <a:picLocks noChangeAspect="1"/>
          </p:cNvPicPr>
          <p:nvPr/>
        </p:nvPicPr>
        <p:blipFill>
          <a:blip r:embed="rId4"/>
          <a:stretch>
            <a:fillRect/>
          </a:stretch>
        </p:blipFill>
        <p:spPr>
          <a:xfrm>
            <a:off x="120162" y="40913"/>
            <a:ext cx="1524000" cy="1018342"/>
          </a:xfrm>
          <a:prstGeom prst="rect">
            <a:avLst/>
          </a:prstGeom>
        </p:spPr>
      </p:pic>
      <p:pic>
        <p:nvPicPr>
          <p:cNvPr id="8" name="Picture 7"/>
          <p:cNvPicPr>
            <a:picLocks noChangeAspect="1"/>
          </p:cNvPicPr>
          <p:nvPr/>
        </p:nvPicPr>
        <p:blipFill>
          <a:blip r:embed="rId5"/>
          <a:stretch>
            <a:fillRect/>
          </a:stretch>
        </p:blipFill>
        <p:spPr>
          <a:xfrm>
            <a:off x="10588869" y="0"/>
            <a:ext cx="1428750" cy="1031398"/>
          </a:xfrm>
          <a:prstGeom prst="rect">
            <a:avLst/>
          </a:prstGeom>
        </p:spPr>
      </p:pic>
      <p:pic>
        <p:nvPicPr>
          <p:cNvPr id="2" name="Picture 1"/>
          <p:cNvPicPr>
            <a:picLocks noChangeAspect="1"/>
          </p:cNvPicPr>
          <p:nvPr/>
        </p:nvPicPr>
        <p:blipFill>
          <a:blip r:embed="rId6"/>
          <a:stretch>
            <a:fillRect/>
          </a:stretch>
        </p:blipFill>
        <p:spPr>
          <a:xfrm>
            <a:off x="6806297" y="1059255"/>
            <a:ext cx="5411130" cy="2215061"/>
          </a:xfrm>
          <a:prstGeom prst="rect">
            <a:avLst/>
          </a:prstGeom>
        </p:spPr>
      </p:pic>
      <p:sp>
        <p:nvSpPr>
          <p:cNvPr id="5" name="Date Placeholder 4">
            <a:extLst>
              <a:ext uri="{FF2B5EF4-FFF2-40B4-BE49-F238E27FC236}">
                <a16:creationId xmlns:a16="http://schemas.microsoft.com/office/drawing/2014/main" id="{FA4D8715-9940-4060-89DA-A44EE2003CEC}"/>
              </a:ext>
            </a:extLst>
          </p:cNvPr>
          <p:cNvSpPr>
            <a:spLocks noGrp="1"/>
          </p:cNvSpPr>
          <p:nvPr>
            <p:ph type="dt" sz="half" idx="10"/>
          </p:nvPr>
        </p:nvSpPr>
        <p:spPr/>
        <p:txBody>
          <a:bodyPr/>
          <a:lstStyle/>
          <a:p>
            <a:fld id="{5E4DF43B-FAD0-4BD7-ABB6-1477EFF17000}" type="datetime1">
              <a:rPr lang="en-US" smtClean="0"/>
              <a:t>4/11/2020</a:t>
            </a:fld>
            <a:endParaRPr lang="en-US"/>
          </a:p>
        </p:txBody>
      </p:sp>
      <p:sp>
        <p:nvSpPr>
          <p:cNvPr id="9" name="Footer Placeholder 8">
            <a:extLst>
              <a:ext uri="{FF2B5EF4-FFF2-40B4-BE49-F238E27FC236}">
                <a16:creationId xmlns:a16="http://schemas.microsoft.com/office/drawing/2014/main" id="{3735A9EB-E475-430E-839D-61F35BAF6A4F}"/>
              </a:ext>
            </a:extLst>
          </p:cNvPr>
          <p:cNvSpPr>
            <a:spLocks noGrp="1"/>
          </p:cNvSpPr>
          <p:nvPr>
            <p:ph type="ftr" sz="quarter" idx="11"/>
          </p:nvPr>
        </p:nvSpPr>
        <p:spPr/>
        <p:txBody>
          <a:bodyPr/>
          <a:lstStyle/>
          <a:p>
            <a:r>
              <a:rPr lang="en-US"/>
              <a:t>Unit 4: Environmental Hygiene: Biodiversity- Uses, threats and conservation</a:t>
            </a:r>
          </a:p>
        </p:txBody>
      </p:sp>
      <p:sp>
        <p:nvSpPr>
          <p:cNvPr id="10" name="Slide Number Placeholder 9">
            <a:extLst>
              <a:ext uri="{FF2B5EF4-FFF2-40B4-BE49-F238E27FC236}">
                <a16:creationId xmlns:a16="http://schemas.microsoft.com/office/drawing/2014/main" id="{4BAC630C-1581-40C2-A4C9-9E525E4F49BA}"/>
              </a:ext>
            </a:extLst>
          </p:cNvPr>
          <p:cNvSpPr>
            <a:spLocks noGrp="1"/>
          </p:cNvSpPr>
          <p:nvPr>
            <p:ph type="sldNum" sz="quarter" idx="12"/>
          </p:nvPr>
        </p:nvSpPr>
        <p:spPr/>
        <p:txBody>
          <a:bodyPr/>
          <a:lstStyle/>
          <a:p>
            <a:fld id="{A4FDAF59-E1C9-4F2D-B85D-96C9BDFDD638}" type="slidenum">
              <a:rPr lang="en-US" smtClean="0"/>
              <a:t>9</a:t>
            </a:fld>
            <a:endParaRPr lang="en-US"/>
          </a:p>
        </p:txBody>
      </p:sp>
    </p:spTree>
    <p:extLst>
      <p:ext uri="{BB962C8B-B14F-4D97-AF65-F5344CB8AC3E}">
        <p14:creationId xmlns:p14="http://schemas.microsoft.com/office/powerpoint/2010/main" val="2009861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2088</Words>
  <Application>Microsoft Office PowerPoint</Application>
  <PresentationFormat>Widescreen</PresentationFormat>
  <Paragraphs>246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Elements of bio-diversity</vt:lpstr>
      <vt:lpstr>PowerPoint Presentation</vt:lpstr>
      <vt:lpstr>PowerPoint Presentation</vt:lpstr>
      <vt:lpstr>PowerPoint Presentation</vt:lpstr>
      <vt:lpstr>Genetic diversity</vt:lpstr>
      <vt:lpstr>PowerPoint Presentation</vt:lpstr>
      <vt:lpstr>Species diversity</vt:lpstr>
      <vt:lpstr>PowerPoint Presentation</vt:lpstr>
      <vt:lpstr>Uses of Biodiversity </vt:lpstr>
      <vt:lpstr>Threats to biodiversity  </vt:lpstr>
      <vt:lpstr>PowerPoint Presentation</vt:lpstr>
      <vt:lpstr> Mega biodiversity and Hot Spots  </vt:lpstr>
      <vt:lpstr>Conservation of biodiversity </vt:lpstr>
      <vt:lpstr> In-situ Conservation  </vt:lpstr>
      <vt:lpstr>PowerPoint Presentation</vt:lpstr>
      <vt:lpstr>PowerPoint Presentation</vt:lpstr>
      <vt:lpstr>PowerPoint Presentation</vt:lpstr>
      <vt:lpstr>Ex-situ Conservation </vt:lpstr>
      <vt:lpstr>  Biodiversity conservation in India   </vt:lpstr>
      <vt:lpstr>Suggested Reading</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dranjayvet@gmail.com</dc:creator>
  <cp:lastModifiedBy>dranjayvet@gmail.com</cp:lastModifiedBy>
  <cp:revision>35</cp:revision>
  <dcterms:created xsi:type="dcterms:W3CDTF">2019-08-06T12:07:30Z</dcterms:created>
  <dcterms:modified xsi:type="dcterms:W3CDTF">2020-04-11T11:25:14Z</dcterms:modified>
</cp:coreProperties>
</file>