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8" r:id="rId4"/>
    <p:sldId id="282" r:id="rId5"/>
    <p:sldId id="261" r:id="rId6"/>
    <p:sldId id="259" r:id="rId7"/>
    <p:sldId id="260" r:id="rId8"/>
    <p:sldId id="283" r:id="rId9"/>
    <p:sldId id="262" r:id="rId10"/>
    <p:sldId id="284" r:id="rId11"/>
    <p:sldId id="263" r:id="rId12"/>
    <p:sldId id="285" r:id="rId13"/>
    <p:sldId id="264" r:id="rId14"/>
    <p:sldId id="286" r:id="rId15"/>
    <p:sldId id="265" r:id="rId16"/>
    <p:sldId id="287" r:id="rId17"/>
    <p:sldId id="266" r:id="rId18"/>
    <p:sldId id="289" r:id="rId19"/>
    <p:sldId id="288" r:id="rId20"/>
    <p:sldId id="267" r:id="rId21"/>
    <p:sldId id="268" r:id="rId22"/>
    <p:sldId id="290" r:id="rId23"/>
    <p:sldId id="269" r:id="rId24"/>
    <p:sldId id="291" r:id="rId25"/>
    <p:sldId id="270" r:id="rId26"/>
    <p:sldId id="292" r:id="rId27"/>
    <p:sldId id="271" r:id="rId28"/>
    <p:sldId id="272" r:id="rId29"/>
    <p:sldId id="279" r:id="rId30"/>
    <p:sldId id="273" r:id="rId31"/>
    <p:sldId id="293" r:id="rId32"/>
    <p:sldId id="275" r:id="rId33"/>
    <p:sldId id="294" r:id="rId34"/>
    <p:sldId id="277" r:id="rId35"/>
    <p:sldId id="295" r:id="rId36"/>
    <p:sldId id="278" r:id="rId37"/>
    <p:sldId id="296" r:id="rId38"/>
    <p:sldId id="297" r:id="rId39"/>
    <p:sldId id="274" r:id="rId40"/>
    <p:sldId id="276" r:id="rId41"/>
    <p:sldId id="298" r:id="rId42"/>
    <p:sldId id="28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401050" cy="1470025"/>
          </a:xfrm>
        </p:spPr>
        <p:txBody>
          <a:bodyPr>
            <a:noAutofit/>
          </a:bodyPr>
          <a:lstStyle/>
          <a:p>
            <a:pPr algn="just"/>
            <a:r>
              <a:rPr lang="en-IN" sz="3200" b="1" dirty="0" smtClean="0">
                <a:solidFill>
                  <a:schemeClr val="tx2"/>
                </a:solidFill>
                <a:latin typeface="Times New Roman" pitchFamily="18" charset="0"/>
                <a:cs typeface="Times New Roman" pitchFamily="18" charset="0"/>
              </a:rPr>
              <a:t>Unit III - ABATTOIR </a:t>
            </a:r>
            <a:r>
              <a:rPr lang="en-IN" sz="3200" b="1" dirty="0">
                <a:solidFill>
                  <a:schemeClr val="tx2"/>
                </a:solidFill>
                <a:latin typeface="Times New Roman" pitchFamily="18" charset="0"/>
                <a:cs typeface="Times New Roman" pitchFamily="18" charset="0"/>
              </a:rPr>
              <a:t>PRACTICES AND ANIMAL </a:t>
            </a:r>
            <a:r>
              <a:rPr lang="en-IN" sz="3200" b="1" dirty="0" smtClean="0">
                <a:solidFill>
                  <a:schemeClr val="tx2"/>
                </a:solidFill>
                <a:latin typeface="Times New Roman" pitchFamily="18" charset="0"/>
                <a:cs typeface="Times New Roman" pitchFamily="18" charset="0"/>
              </a:rPr>
              <a:t>BY-PRODUCTS </a:t>
            </a:r>
            <a:r>
              <a:rPr lang="en-IN" sz="3200" b="1" dirty="0">
                <a:solidFill>
                  <a:schemeClr val="tx2"/>
                </a:solidFill>
                <a:latin typeface="Times New Roman" pitchFamily="18" charset="0"/>
                <a:cs typeface="Times New Roman" pitchFamily="18" charset="0"/>
              </a:rPr>
              <a:t>TECHNOLOGY</a:t>
            </a:r>
          </a:p>
        </p:txBody>
      </p:sp>
      <p:sp>
        <p:nvSpPr>
          <p:cNvPr id="5" name="Subtitle 2"/>
          <p:cNvSpPr txBox="1">
            <a:spLocks noGrp="1"/>
          </p:cNvSpPr>
          <p:nvPr>
            <p:ph type="subTitle" idx="1"/>
          </p:nvPr>
        </p:nvSpPr>
        <p:spPr>
          <a:xfrm>
            <a:off x="1371600" y="4191000"/>
            <a:ext cx="6858000" cy="17526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b="1" dirty="0" smtClean="0">
                <a:solidFill>
                  <a:schemeClr val="tx1"/>
                </a:solidFill>
                <a:latin typeface="Times New Roman" pitchFamily="18" charset="0"/>
                <a:cs typeface="Times New Roman" pitchFamily="18" charset="0"/>
              </a:rPr>
              <a:t>Department of Livestock Products Technology</a:t>
            </a:r>
          </a:p>
          <a:p>
            <a:r>
              <a:rPr lang="en-IN" b="1" dirty="0" smtClean="0">
                <a:solidFill>
                  <a:schemeClr val="tx1"/>
                </a:solidFill>
                <a:latin typeface="Times New Roman" pitchFamily="18" charset="0"/>
                <a:cs typeface="Times New Roman" pitchFamily="18" charset="0"/>
              </a:rPr>
              <a:t>Bihar Veterinary College</a:t>
            </a:r>
          </a:p>
          <a:p>
            <a:r>
              <a:rPr lang="en-IN" b="1" dirty="0" smtClean="0">
                <a:solidFill>
                  <a:schemeClr val="tx1"/>
                </a:solidFill>
                <a:latin typeface="Times New Roman" pitchFamily="18" charset="0"/>
                <a:cs typeface="Times New Roman" pitchFamily="18" charset="0"/>
              </a:rPr>
              <a:t>Bihar Animal Sciences University</a:t>
            </a:r>
          </a:p>
          <a:p>
            <a:r>
              <a:rPr lang="en-IN" b="1" dirty="0" smtClean="0">
                <a:solidFill>
                  <a:schemeClr val="tx1"/>
                </a:solidFill>
                <a:latin typeface="Times New Roman" pitchFamily="18" charset="0"/>
                <a:cs typeface="Times New Roman" pitchFamily="18" charset="0"/>
              </a:rPr>
              <a:t>Patna-800014 (Bihar)</a:t>
            </a:r>
          </a:p>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168317"/>
            <a:ext cx="2857500" cy="150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
            <a:ext cx="1447800" cy="1527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0966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1" algn="just"/>
            <a:r>
              <a:rPr lang="en-US" dirty="0">
                <a:latin typeface="Times New Roman" pitchFamily="18" charset="0"/>
                <a:cs typeface="Times New Roman" pitchFamily="18" charset="0"/>
              </a:rPr>
              <a:t>Edible </a:t>
            </a:r>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is manufactured from fresh bones obtained from slaughtered and inspected animals under strict hygienic conditions.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Pure </a:t>
            </a:r>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is an amorphous and transparent substance devoid of any colour, taste and smell.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It is brittle when dry, softens on heating and then decomposes with burnt hair smell.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It swells in cold water absorbing 5 to 10 times its weight and dissolves on warming </a:t>
            </a:r>
            <a:r>
              <a:rPr lang="en-US" dirty="0" smtClean="0">
                <a:latin typeface="Times New Roman" pitchFamily="18" charset="0"/>
                <a:cs typeface="Times New Roman" pitchFamily="18" charset="0"/>
              </a:rPr>
              <a:t>up to </a:t>
            </a:r>
            <a:r>
              <a:rPr lang="en-US" dirty="0">
                <a:latin typeface="Times New Roman" pitchFamily="18" charset="0"/>
                <a:cs typeface="Times New Roman" pitchFamily="18" charset="0"/>
              </a:rPr>
              <a:t>30 °C. </a:t>
            </a: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389645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r>
              <a:rPr lang="en-US" sz="2800" b="1" dirty="0">
                <a:latin typeface="Times New Roman" pitchFamily="18" charset="0"/>
                <a:cs typeface="Times New Roman" pitchFamily="18" charset="0"/>
              </a:rPr>
              <a:t>Glue</a:t>
            </a:r>
            <a:endParaRPr lang="en-IN" sz="2800" b="1" dirty="0">
              <a:latin typeface="Times New Roman" pitchFamily="18" charset="0"/>
              <a:cs typeface="Times New Roman" pitchFamily="18" charset="0"/>
            </a:endParaRPr>
          </a:p>
          <a:p>
            <a:pPr lvl="1"/>
            <a:r>
              <a:rPr lang="en-US" dirty="0">
                <a:latin typeface="Times New Roman" pitchFamily="18" charset="0"/>
                <a:cs typeface="Times New Roman" pitchFamily="18" charset="0"/>
              </a:rPr>
              <a:t>Glue is the inferior </a:t>
            </a:r>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and is obtained in the same manner as </a:t>
            </a:r>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It is low-grade </a:t>
            </a:r>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with comparatively dark colour and has only inedible uses.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Chemically there is no difference between </a:t>
            </a:r>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and glue.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Glue is used as an important adhesive in plywood, furniture, sand paper, gummed tape, etc.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523942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b="1" dirty="0" err="1">
                <a:latin typeface="Times New Roman" pitchFamily="18" charset="0"/>
                <a:cs typeface="Times New Roman" pitchFamily="18" charset="0"/>
              </a:rPr>
              <a:t>Ossein</a:t>
            </a:r>
            <a:r>
              <a:rPr lang="en-US" b="1" dirty="0">
                <a:latin typeface="Times New Roman" pitchFamily="18" charset="0"/>
                <a:cs typeface="Times New Roman" pitchFamily="18" charset="0"/>
              </a:rPr>
              <a:t> : </a:t>
            </a:r>
            <a:r>
              <a:rPr lang="en-US" dirty="0">
                <a:latin typeface="Times New Roman" pitchFamily="18" charset="0"/>
                <a:cs typeface="Times New Roman" pitchFamily="18" charset="0"/>
              </a:rPr>
              <a:t>It is obtained by breaking the bones in weak acids, which dissolves the mineral components leaving the organic matter. </a:t>
            </a:r>
            <a:endParaRPr lang="en-IN" dirty="0">
              <a:latin typeface="Times New Roman" pitchFamily="18" charset="0"/>
              <a:cs typeface="Times New Roman" pitchFamily="18" charset="0"/>
            </a:endParaRPr>
          </a:p>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598774"/>
            <a:ext cx="3733800" cy="234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452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8229600" cy="1143000"/>
          </a:xfrm>
        </p:spPr>
        <p:txBody>
          <a:bodyPr>
            <a:normAutofit/>
          </a:bodyPr>
          <a:lstStyle/>
          <a:p>
            <a:r>
              <a:rPr lang="en-US" b="1" dirty="0" smtClean="0">
                <a:solidFill>
                  <a:schemeClr val="tx2"/>
                </a:solidFill>
                <a:latin typeface="Times New Roman" pitchFamily="18" charset="0"/>
                <a:cs typeface="Times New Roman" pitchFamily="18" charset="0"/>
              </a:rPr>
              <a:t>Steps in bone processing</a:t>
            </a: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46237"/>
            <a:ext cx="8077200" cy="4525963"/>
          </a:xfrm>
        </p:spPr>
        <p:txBody>
          <a:bodyPr>
            <a:noAutofit/>
          </a:bodyPr>
          <a:lstStyle/>
          <a:p>
            <a:pPr algn="just"/>
            <a:r>
              <a:rPr lang="en-IN" sz="2800" b="1" dirty="0" smtClean="0">
                <a:latin typeface="Times New Roman" pitchFamily="18" charset="0"/>
                <a:cs typeface="Times New Roman" pitchFamily="18" charset="0"/>
              </a:rPr>
              <a:t>Selection of bones:</a:t>
            </a:r>
            <a:r>
              <a:rPr lang="en-IN" sz="2800" dirty="0" smtClean="0">
                <a:latin typeface="Times New Roman" pitchFamily="18" charset="0"/>
                <a:cs typeface="Times New Roman" pitchFamily="18" charset="0"/>
              </a:rPr>
              <a:t> This </a:t>
            </a:r>
            <a:r>
              <a:rPr lang="en-IN" sz="2800" dirty="0">
                <a:latin typeface="Times New Roman" pitchFamily="18" charset="0"/>
                <a:cs typeface="Times New Roman" pitchFamily="18" charset="0"/>
              </a:rPr>
              <a:t>process involves selection of mainly six long </a:t>
            </a:r>
            <a:r>
              <a:rPr lang="en-IN" sz="2800" dirty="0" smtClean="0">
                <a:latin typeface="Times New Roman" pitchFamily="18" charset="0"/>
                <a:cs typeface="Times New Roman" pitchFamily="18" charset="0"/>
              </a:rPr>
              <a:t>bones-femur</a:t>
            </a:r>
            <a:r>
              <a:rPr lang="en-IN" sz="2800" dirty="0">
                <a:latin typeface="Times New Roman" pitchFamily="18" charset="0"/>
                <a:cs typeface="Times New Roman" pitchFamily="18" charset="0"/>
              </a:rPr>
              <a:t>, tibia, metatarsus, </a:t>
            </a:r>
            <a:r>
              <a:rPr lang="en-IN" sz="2800" dirty="0" err="1">
                <a:latin typeface="Times New Roman" pitchFamily="18" charset="0"/>
                <a:cs typeface="Times New Roman" pitchFamily="18" charset="0"/>
              </a:rPr>
              <a:t>humerus</a:t>
            </a:r>
            <a:r>
              <a:rPr lang="en-IN" sz="2800" dirty="0">
                <a:latin typeface="Times New Roman" pitchFamily="18" charset="0"/>
                <a:cs typeface="Times New Roman" pitchFamily="18" charset="0"/>
              </a:rPr>
              <a:t>, radius and ulna, metacarpus, </a:t>
            </a:r>
            <a:r>
              <a:rPr lang="en-IN" sz="2800" dirty="0" smtClean="0">
                <a:latin typeface="Times New Roman" pitchFamily="18" charset="0"/>
                <a:cs typeface="Times New Roman" pitchFamily="18" charset="0"/>
              </a:rPr>
              <a:t>etc.</a:t>
            </a:r>
          </a:p>
          <a:p>
            <a:pPr algn="just"/>
            <a:r>
              <a:rPr lang="en-IN" sz="2800" b="1" dirty="0" smtClean="0">
                <a:latin typeface="Times New Roman" pitchFamily="18" charset="0"/>
                <a:cs typeface="Times New Roman" pitchFamily="18" charset="0"/>
              </a:rPr>
              <a:t>Cutting : </a:t>
            </a:r>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first is to saw of the knuckles and kneecaps with a </a:t>
            </a:r>
            <a:r>
              <a:rPr lang="en-IN" sz="2800" dirty="0" smtClean="0">
                <a:latin typeface="Times New Roman" pitchFamily="18" charset="0"/>
                <a:cs typeface="Times New Roman" pitchFamily="18" charset="0"/>
              </a:rPr>
              <a:t> power driven </a:t>
            </a:r>
            <a:r>
              <a:rPr lang="en-IN" sz="2800" dirty="0">
                <a:latin typeface="Times New Roman" pitchFamily="18" charset="0"/>
                <a:cs typeface="Times New Roman" pitchFamily="18" charset="0"/>
              </a:rPr>
              <a:t>circular </a:t>
            </a:r>
            <a:r>
              <a:rPr lang="en-IN" sz="2800" dirty="0" smtClean="0">
                <a:latin typeface="Times New Roman" pitchFamily="18" charset="0"/>
                <a:cs typeface="Times New Roman" pitchFamily="18" charset="0"/>
              </a:rPr>
              <a:t>saw. </a:t>
            </a: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cutting is done through the line of the </a:t>
            </a:r>
            <a:r>
              <a:rPr lang="en-IN" sz="2800" dirty="0" smtClean="0">
                <a:latin typeface="Times New Roman" pitchFamily="18" charset="0"/>
                <a:cs typeface="Times New Roman" pitchFamily="18" charset="0"/>
              </a:rPr>
              <a:t>nerve hole</a:t>
            </a:r>
            <a:r>
              <a:rPr lang="en-IN" sz="2800" dirty="0">
                <a:latin typeface="Times New Roman" pitchFamily="18" charset="0"/>
                <a:cs typeface="Times New Roman" pitchFamily="18" charset="0"/>
              </a:rPr>
              <a:t>, the aim being to </a:t>
            </a:r>
            <a:r>
              <a:rPr lang="en-IN" sz="2800" dirty="0" smtClean="0">
                <a:latin typeface="Times New Roman" pitchFamily="18" charset="0"/>
                <a:cs typeface="Times New Roman" pitchFamily="18" charset="0"/>
              </a:rPr>
              <a:t> expose </a:t>
            </a:r>
            <a:r>
              <a:rPr lang="en-IN" sz="2800" dirty="0">
                <a:latin typeface="Times New Roman" pitchFamily="18" charset="0"/>
                <a:cs typeface="Times New Roman" pitchFamily="18" charset="0"/>
              </a:rPr>
              <a:t>the marrow to the direct action of hot </a:t>
            </a:r>
            <a:r>
              <a:rPr lang="en-IN" sz="2800" dirty="0" smtClean="0">
                <a:latin typeface="Times New Roman" pitchFamily="18" charset="0"/>
                <a:cs typeface="Times New Roman" pitchFamily="18" charset="0"/>
              </a:rPr>
              <a:t>water.</a:t>
            </a:r>
          </a:p>
          <a:p>
            <a:pPr algn="just"/>
            <a:r>
              <a:rPr lang="en-IN" sz="2800" b="1" dirty="0" smtClean="0">
                <a:latin typeface="Times New Roman" pitchFamily="18" charset="0"/>
                <a:cs typeface="Times New Roman" pitchFamily="18" charset="0"/>
              </a:rPr>
              <a:t>Heating/Cooking</a:t>
            </a:r>
            <a:r>
              <a:rPr lang="en-IN" sz="2800" dirty="0" smtClean="0">
                <a:latin typeface="Times New Roman" pitchFamily="18" charset="0"/>
                <a:cs typeface="Times New Roman" pitchFamily="18" charset="0"/>
              </a:rPr>
              <a:t>: Bones are put in water and heated up to 85°C for  6hrs.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96144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algn="just"/>
            <a:r>
              <a:rPr lang="en-IN" sz="2800" dirty="0">
                <a:latin typeface="Times New Roman" pitchFamily="18" charset="0"/>
                <a:cs typeface="Times New Roman" pitchFamily="18" charset="0"/>
              </a:rPr>
              <a:t>Fat and adhering materials rises to the top and is skimmed </a:t>
            </a:r>
            <a:r>
              <a:rPr lang="en-IN" sz="2800" dirty="0" smtClean="0">
                <a:latin typeface="Times New Roman" pitchFamily="18" charset="0"/>
                <a:cs typeface="Times New Roman" pitchFamily="18" charset="0"/>
              </a:rPr>
              <a:t>off.</a:t>
            </a:r>
          </a:p>
          <a:p>
            <a:pPr algn="just"/>
            <a:r>
              <a:rPr lang="en-IN" sz="2800" b="1" dirty="0" smtClean="0">
                <a:latin typeface="Times New Roman" pitchFamily="18" charset="0"/>
                <a:cs typeface="Times New Roman" pitchFamily="18" charset="0"/>
              </a:rPr>
              <a:t>Washing</a:t>
            </a:r>
            <a:r>
              <a:rPr lang="en-IN" sz="2800" b="1" dirty="0">
                <a:latin typeface="Times New Roman" pitchFamily="18" charset="0"/>
                <a:cs typeface="Times New Roman" pitchFamily="18" charset="0"/>
              </a:rPr>
              <a:t>:</a:t>
            </a:r>
            <a:r>
              <a:rPr lang="en-IN" sz="2800" dirty="0">
                <a:latin typeface="Times New Roman" pitchFamily="18" charset="0"/>
                <a:cs typeface="Times New Roman" pitchFamily="18" charset="0"/>
              </a:rPr>
              <a:t> After removal of fat, the bones are washed with warm water.</a:t>
            </a:r>
          </a:p>
          <a:p>
            <a:pPr algn="just"/>
            <a:r>
              <a:rPr lang="en-IN" sz="2800" b="1" dirty="0">
                <a:latin typeface="Times New Roman" pitchFamily="18" charset="0"/>
                <a:cs typeface="Times New Roman" pitchFamily="18" charset="0"/>
              </a:rPr>
              <a:t>Drying:</a:t>
            </a:r>
            <a:r>
              <a:rPr lang="en-IN" sz="2800" dirty="0">
                <a:latin typeface="Times New Roman" pitchFamily="18" charset="0"/>
                <a:cs typeface="Times New Roman" pitchFamily="18" charset="0"/>
              </a:rPr>
              <a:t> Bones are dried in sun on wire netting. In wet weather, drying is done in hot room. </a:t>
            </a:r>
          </a:p>
          <a:p>
            <a:pPr algn="just"/>
            <a:r>
              <a:rPr lang="en-IN" sz="2800" b="1" dirty="0">
                <a:latin typeface="Times New Roman" pitchFamily="18" charset="0"/>
                <a:cs typeface="Times New Roman" pitchFamily="18" charset="0"/>
              </a:rPr>
              <a:t>Crushing: </a:t>
            </a:r>
            <a:r>
              <a:rPr lang="en-US" sz="2800" dirty="0">
                <a:latin typeface="Times New Roman" pitchFamily="18" charset="0"/>
                <a:cs typeface="Times New Roman" pitchFamily="18" charset="0"/>
              </a:rPr>
              <a:t>The bones are crushed by a simple stone crusher to a size ranging from 1-2 cm cubes.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Crushed </a:t>
            </a:r>
            <a:r>
              <a:rPr lang="en-US" sz="2800" dirty="0">
                <a:latin typeface="Times New Roman" pitchFamily="18" charset="0"/>
                <a:cs typeface="Times New Roman" pitchFamily="18" charset="0"/>
              </a:rPr>
              <a:t>bone pieces, which pass through 0.2 cm mesh, are considered bone meal. </a:t>
            </a:r>
            <a:endParaRPr lang="en-IN" sz="2800" dirty="0">
              <a:latin typeface="Times New Roman" pitchFamily="18" charset="0"/>
              <a:cs typeface="Times New Roman" pitchFamily="18" charset="0"/>
            </a:endParaRPr>
          </a:p>
          <a:p>
            <a:pPr marL="0" indent="0" algn="just">
              <a:buNone/>
            </a:pPr>
            <a:endParaRPr lang="en-IN"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2517749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chemeClr val="tx2"/>
                </a:solidFill>
                <a:latin typeface="Times New Roman" pitchFamily="18" charset="0"/>
                <a:cs typeface="Times New Roman" pitchFamily="18" charset="0"/>
              </a:rPr>
              <a:t>Manufacture of gelatine and glue </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r>
              <a:rPr lang="en-US" sz="2800" b="1" dirty="0">
                <a:latin typeface="Times New Roman" pitchFamily="18" charset="0"/>
                <a:cs typeface="Times New Roman" pitchFamily="18" charset="0"/>
              </a:rPr>
              <a:t>Principle </a:t>
            </a:r>
            <a:endParaRPr lang="en-IN" sz="2800" b="1" dirty="0">
              <a:latin typeface="Times New Roman" pitchFamily="18" charset="0"/>
              <a:cs typeface="Times New Roman" pitchFamily="18" charset="0"/>
            </a:endParaRPr>
          </a:p>
          <a:p>
            <a:pPr lvl="1"/>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is produced by the action of hot or boiling water on collagen or </a:t>
            </a:r>
            <a:r>
              <a:rPr lang="en-US" dirty="0" err="1">
                <a:latin typeface="Times New Roman" pitchFamily="18" charset="0"/>
                <a:cs typeface="Times New Roman" pitchFamily="18" charset="0"/>
              </a:rPr>
              <a:t>ossein</a:t>
            </a:r>
            <a:r>
              <a:rPr lang="en-US" dirty="0">
                <a:latin typeface="Times New Roman" pitchFamily="18" charset="0"/>
                <a:cs typeface="Times New Roman" pitchFamily="18" charset="0"/>
              </a:rPr>
              <a:t> by the process of hydrolysis </a:t>
            </a:r>
            <a:endParaRPr lang="en-IN" dirty="0">
              <a:latin typeface="Times New Roman" pitchFamily="18" charset="0"/>
              <a:cs typeface="Times New Roman" pitchFamily="18" charset="0"/>
            </a:endParaRPr>
          </a:p>
          <a:p>
            <a:pPr lvl="0"/>
            <a:r>
              <a:rPr lang="en-US" sz="2800" b="1" dirty="0">
                <a:latin typeface="Times New Roman" pitchFamily="18" charset="0"/>
                <a:cs typeface="Times New Roman" pitchFamily="18" charset="0"/>
              </a:rPr>
              <a:t>Procedure</a:t>
            </a:r>
            <a:r>
              <a:rPr lang="en-US" sz="2800" b="1" i="1" dirty="0">
                <a:latin typeface="Times New Roman" pitchFamily="18" charset="0"/>
                <a:cs typeface="Times New Roman" pitchFamily="18" charset="0"/>
              </a:rPr>
              <a:t> </a:t>
            </a:r>
            <a:endParaRPr lang="en-IN" sz="2800" b="1" dirty="0">
              <a:latin typeface="Times New Roman" pitchFamily="18" charset="0"/>
              <a:cs typeface="Times New Roman" pitchFamily="18" charset="0"/>
            </a:endParaRPr>
          </a:p>
          <a:p>
            <a:pPr marL="457200" lvl="1" indent="0">
              <a:buNone/>
            </a:pPr>
            <a:r>
              <a:rPr lang="en-US" i="1" dirty="0" smtClean="0">
                <a:latin typeface="Times New Roman" pitchFamily="18" charset="0"/>
                <a:cs typeface="Times New Roman" pitchFamily="18" charset="0"/>
              </a:rPr>
              <a:t>1. Washing</a:t>
            </a:r>
            <a:r>
              <a:rPr lang="en-US" b="1" i="1"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2" algn="just"/>
            <a:r>
              <a:rPr lang="en-US" sz="2800" dirty="0">
                <a:latin typeface="Times New Roman" pitchFamily="18" charset="0"/>
                <a:cs typeface="Times New Roman" pitchFamily="18" charset="0"/>
              </a:rPr>
              <a:t>Defatted and uniformly crushed bones to a size of 1-2 cm are washed with water. </a:t>
            </a:r>
            <a:endParaRPr lang="en-IN" sz="2800" dirty="0">
              <a:latin typeface="Times New Roman" pitchFamily="18" charset="0"/>
              <a:cs typeface="Times New Roman" pitchFamily="18" charset="0"/>
            </a:endParaRPr>
          </a:p>
          <a:p>
            <a:pPr lvl="2" algn="just"/>
            <a:r>
              <a:rPr lang="en-US" sz="2800" dirty="0">
                <a:latin typeface="Times New Roman" pitchFamily="18" charset="0"/>
                <a:cs typeface="Times New Roman" pitchFamily="18" charset="0"/>
              </a:rPr>
              <a:t>Similarly, the glue stock is washed and soaked with water.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292619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2" algn="just"/>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decreased by prolonged exposure to sun or brined or limed (saturated </a:t>
            </a:r>
            <a:r>
              <a:rPr lang="en-US" sz="2800" dirty="0" err="1">
                <a:latin typeface="Times New Roman" pitchFamily="18" charset="0"/>
                <a:cs typeface="Times New Roman" pitchFamily="18" charset="0"/>
              </a:rPr>
              <a:t>Ca</a:t>
            </a:r>
            <a:r>
              <a:rPr lang="en-US" sz="2800" dirty="0">
                <a:latin typeface="Times New Roman" pitchFamily="18" charset="0"/>
                <a:cs typeface="Times New Roman" pitchFamily="18" charset="0"/>
              </a:rPr>
              <a:t>(OH)</a:t>
            </a:r>
            <a:r>
              <a:rPr lang="en-US" sz="2800" baseline="-25000" dirty="0">
                <a:latin typeface="Times New Roman" pitchFamily="18" charset="0"/>
                <a:cs typeface="Times New Roman" pitchFamily="18" charset="0"/>
              </a:rPr>
              <a:t>2 </a:t>
            </a:r>
            <a:r>
              <a:rPr lang="en-US" sz="2800" dirty="0">
                <a:latin typeface="Times New Roman" pitchFamily="18" charset="0"/>
                <a:cs typeface="Times New Roman" pitchFamily="18" charset="0"/>
              </a:rPr>
              <a:t>solution, 10% by weight) for several weeks to remove the non\collagenous material and fat. </a:t>
            </a:r>
            <a:endParaRPr lang="en-IN" sz="2800" dirty="0">
              <a:latin typeface="Times New Roman" pitchFamily="18" charset="0"/>
              <a:cs typeface="Times New Roman" pitchFamily="18" charset="0"/>
            </a:endParaRPr>
          </a:p>
          <a:p>
            <a:pPr marL="457200" lvl="1" indent="0">
              <a:buNone/>
            </a:pPr>
            <a:r>
              <a:rPr lang="en-US" i="1" dirty="0" smtClean="0">
                <a:latin typeface="Times New Roman" pitchFamily="18" charset="0"/>
                <a:cs typeface="Times New Roman" pitchFamily="18" charset="0"/>
              </a:rPr>
              <a:t>2</a:t>
            </a:r>
            <a:r>
              <a:rPr lang="en-US" i="1" dirty="0">
                <a:latin typeface="Times New Roman" pitchFamily="18" charset="0"/>
                <a:cs typeface="Times New Roman" pitchFamily="18" charset="0"/>
              </a:rPr>
              <a:t>. Demineralization</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          Then </a:t>
            </a:r>
            <a:r>
              <a:rPr lang="en-US" sz="2800" dirty="0">
                <a:latin typeface="Times New Roman" pitchFamily="18" charset="0"/>
                <a:cs typeface="Times New Roman" pitchFamily="18" charset="0"/>
              </a:rPr>
              <a:t>it is washed and is demineralized by </a:t>
            </a:r>
            <a:r>
              <a:rPr lang="en-US" sz="2800" dirty="0" smtClean="0">
                <a:latin typeface="Times New Roman" pitchFamily="18" charset="0"/>
                <a:cs typeface="Times New Roman" pitchFamily="18" charset="0"/>
              </a:rPr>
              <a:t>  </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soaking </a:t>
            </a:r>
            <a:r>
              <a:rPr lang="en-US" sz="2800" dirty="0">
                <a:latin typeface="Times New Roman" pitchFamily="18" charset="0"/>
                <a:cs typeface="Times New Roman" pitchFamily="18" charset="0"/>
              </a:rPr>
              <a:t>in 4-10% </a:t>
            </a:r>
            <a:r>
              <a:rPr lang="en-US" sz="2800" dirty="0" err="1">
                <a:latin typeface="Times New Roman" pitchFamily="18" charset="0"/>
                <a:cs typeface="Times New Roman" pitchFamily="18" charset="0"/>
              </a:rPr>
              <a:t>HCl</a:t>
            </a:r>
            <a:r>
              <a:rPr lang="en-US" sz="2800" dirty="0">
                <a:latin typeface="Times New Roman" pitchFamily="18" charset="0"/>
                <a:cs typeface="Times New Roman" pitchFamily="18" charset="0"/>
              </a:rPr>
              <a:t> for 1-2 </a:t>
            </a:r>
            <a:r>
              <a:rPr lang="en-US" sz="2800" dirty="0" smtClean="0">
                <a:latin typeface="Times New Roman" pitchFamily="18" charset="0"/>
                <a:cs typeface="Times New Roman" pitchFamily="18" charset="0"/>
              </a:rPr>
              <a:t>days</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It is washed with water to yield a clean, soft stock or </a:t>
            </a:r>
            <a:r>
              <a:rPr lang="en-US" sz="2800" dirty="0" err="1">
                <a:latin typeface="Times New Roman" pitchFamily="18" charset="0"/>
                <a:cs typeface="Times New Roman" pitchFamily="18" charset="0"/>
              </a:rPr>
              <a:t>ossein</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765271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93837"/>
            <a:ext cx="8229600" cy="4525963"/>
          </a:xfrm>
        </p:spPr>
        <p:txBody>
          <a:bodyPr>
            <a:noAutofit/>
          </a:bodyPr>
          <a:lstStyle/>
          <a:p>
            <a:pPr marL="457200" lvl="1" indent="0">
              <a:buNone/>
            </a:pPr>
            <a:r>
              <a:rPr lang="en-US" i="1" dirty="0" smtClean="0">
                <a:latin typeface="Times New Roman" pitchFamily="18" charset="0"/>
                <a:cs typeface="Times New Roman" pitchFamily="18" charset="0"/>
              </a:rPr>
              <a:t>3. Extraction</a:t>
            </a:r>
            <a:r>
              <a:rPr lang="en-US" dirty="0" smtClean="0">
                <a:latin typeface="Times New Roman" pitchFamily="18" charset="0"/>
                <a:cs typeface="Times New Roman" pitchFamily="18" charset="0"/>
              </a:rPr>
              <a:t> </a:t>
            </a:r>
            <a:r>
              <a:rPr lang="en-US" i="1" dirty="0">
                <a:latin typeface="Times New Roman" pitchFamily="18" charset="0"/>
                <a:cs typeface="Times New Roman" pitchFamily="18" charset="0"/>
              </a:rPr>
              <a:t>or</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cooking </a:t>
            </a:r>
            <a:endParaRPr lang="en-IN" dirty="0">
              <a:latin typeface="Times New Roman" pitchFamily="18" charset="0"/>
              <a:cs typeface="Times New Roman" pitchFamily="18" charset="0"/>
            </a:endParaRPr>
          </a:p>
          <a:p>
            <a:pPr lvl="2"/>
            <a:r>
              <a:rPr lang="en-US" sz="2800" dirty="0" smtClean="0">
                <a:latin typeface="Times New Roman" pitchFamily="18" charset="0"/>
                <a:cs typeface="Times New Roman" pitchFamily="18" charset="0"/>
              </a:rPr>
              <a:t>60°C </a:t>
            </a:r>
            <a:r>
              <a:rPr lang="en-US" sz="2800" dirty="0">
                <a:latin typeface="Times New Roman" pitchFamily="18" charset="0"/>
                <a:cs typeface="Times New Roman" pitchFamily="18" charset="0"/>
              </a:rPr>
              <a:t>highest quality </a:t>
            </a:r>
            <a:r>
              <a:rPr lang="en-US" sz="2800" dirty="0" err="1" smtClean="0">
                <a:latin typeface="Times New Roman" pitchFamily="18" charset="0"/>
                <a:cs typeface="Times New Roman" pitchFamily="18" charset="0"/>
              </a:rPr>
              <a:t>gelatine</a:t>
            </a:r>
            <a:r>
              <a:rPr lang="en-US"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It is done by controlled hydrolysis to recover different grades of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Extraction is done in steam-jacketed pans and it takes place in several runs of 3-5 hours at successively higher temperatures. </a:t>
            </a:r>
            <a:endParaRPr lang="en-IN" sz="2800"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No direct flame is used.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689093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2"/>
            <a:r>
              <a:rPr lang="en-US" sz="2800" dirty="0">
                <a:latin typeface="Times New Roman" pitchFamily="18" charset="0"/>
                <a:cs typeface="Times New Roman" pitchFamily="18" charset="0"/>
              </a:rPr>
              <a:t>The heat treatment yields glue as follows </a:t>
            </a:r>
            <a:endParaRPr lang="en-IN" sz="2800" dirty="0">
              <a:latin typeface="Times New Roman" pitchFamily="18" charset="0"/>
              <a:cs typeface="Times New Roman" pitchFamily="18" charset="0"/>
            </a:endParaRPr>
          </a:p>
          <a:p>
            <a:pPr lvl="3"/>
            <a:r>
              <a:rPr lang="en-US" sz="2800" dirty="0">
                <a:latin typeface="Times New Roman" pitchFamily="18" charset="0"/>
                <a:cs typeface="Times New Roman" pitchFamily="18" charset="0"/>
              </a:rPr>
              <a:t>At 60°C yields highest quality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3"/>
            <a:r>
              <a:rPr lang="en-US" sz="2800" dirty="0">
                <a:latin typeface="Times New Roman" pitchFamily="18" charset="0"/>
                <a:cs typeface="Times New Roman" pitchFamily="18" charset="0"/>
              </a:rPr>
              <a:t>At 65-70°C yields medium quality </a:t>
            </a:r>
            <a:r>
              <a:rPr lang="en-US" sz="2800" dirty="0" err="1">
                <a:latin typeface="Times New Roman" pitchFamily="18" charset="0"/>
                <a:cs typeface="Times New Roman" pitchFamily="18" charset="0"/>
              </a:rPr>
              <a:t>gelatine</a:t>
            </a:r>
            <a:endParaRPr lang="en-IN" sz="2800" dirty="0">
              <a:latin typeface="Times New Roman" pitchFamily="18" charset="0"/>
              <a:cs typeface="Times New Roman" pitchFamily="18" charset="0"/>
            </a:endParaRPr>
          </a:p>
          <a:p>
            <a:pPr lvl="3"/>
            <a:r>
              <a:rPr lang="en-US" sz="2800" dirty="0">
                <a:latin typeface="Times New Roman" pitchFamily="18" charset="0"/>
                <a:cs typeface="Times New Roman" pitchFamily="18" charset="0"/>
              </a:rPr>
              <a:t>At 80°C yields low quality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3"/>
            <a:r>
              <a:rPr lang="en-US" sz="2800" dirty="0">
                <a:latin typeface="Times New Roman" pitchFamily="18" charset="0"/>
                <a:cs typeface="Times New Roman" pitchFamily="18" charset="0"/>
              </a:rPr>
              <a:t>At boiling point (100°C) yields glue. </a:t>
            </a:r>
            <a:endParaRPr lang="en-IN" sz="2800" dirty="0">
              <a:latin typeface="Times New Roman" pitchFamily="18" charset="0"/>
              <a:cs typeface="Times New Roman" pitchFamily="18" charset="0"/>
            </a:endParaRPr>
          </a:p>
          <a:p>
            <a:pPr lvl="1">
              <a:buFont typeface="Arial" pitchFamily="34" charset="0"/>
              <a:buChar char="•"/>
            </a:pPr>
            <a:r>
              <a:rPr lang="en-US" dirty="0">
                <a:latin typeface="Times New Roman" pitchFamily="18" charset="0"/>
                <a:cs typeface="Times New Roman" pitchFamily="18" charset="0"/>
              </a:rPr>
              <a:t>Residue is pressed and dried for use as livestock feed or fertilizer. </a:t>
            </a:r>
            <a:endParaRPr lang="en-US" dirty="0" smtClean="0">
              <a:latin typeface="Times New Roman" pitchFamily="18" charset="0"/>
              <a:cs typeface="Times New Roman" pitchFamily="18" charset="0"/>
            </a:endParaRPr>
          </a:p>
          <a:p>
            <a:pPr marL="457200" lvl="1" indent="0">
              <a:buNone/>
            </a:pPr>
            <a:r>
              <a:rPr lang="en-US" i="1" dirty="0" smtClean="0">
                <a:latin typeface="Times New Roman" pitchFamily="18" charset="0"/>
                <a:cs typeface="Times New Roman" pitchFamily="18" charset="0"/>
              </a:rPr>
              <a:t>4</a:t>
            </a:r>
            <a:r>
              <a:rPr lang="en-US" i="1" dirty="0">
                <a:latin typeface="Times New Roman" pitchFamily="18" charset="0"/>
                <a:cs typeface="Times New Roman" pitchFamily="18" charset="0"/>
              </a:rPr>
              <a:t>. Filtration</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The liquor or soup is drawn off from each cooking by pressure filtered to increase clarity. </a:t>
            </a:r>
            <a:endParaRPr lang="en-IN" sz="2800" dirty="0">
              <a:latin typeface="Times New Roman" pitchFamily="18" charset="0"/>
              <a:cs typeface="Times New Roman" pitchFamily="18" charset="0"/>
            </a:endParaRPr>
          </a:p>
          <a:p>
            <a:pPr lvl="2"/>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337715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457200" lvl="1" indent="0">
              <a:buNone/>
            </a:pPr>
            <a:r>
              <a:rPr lang="en-US" i="1" dirty="0" smtClean="0">
                <a:latin typeface="Times New Roman" pitchFamily="18" charset="0"/>
                <a:cs typeface="Times New Roman" pitchFamily="18" charset="0"/>
              </a:rPr>
              <a:t>5</a:t>
            </a:r>
            <a:r>
              <a:rPr lang="en-US" i="1" dirty="0">
                <a:latin typeface="Times New Roman" pitchFamily="18" charset="0"/>
                <a:cs typeface="Times New Roman" pitchFamily="18" charset="0"/>
              </a:rPr>
              <a:t>. Concentration</a:t>
            </a:r>
            <a:r>
              <a:rPr lang="en-US" b="1"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The liquid extracts are vacuum evaporated to yield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of 30-40% concentration. </a:t>
            </a:r>
            <a:endParaRPr lang="en-IN" sz="2800" dirty="0">
              <a:latin typeface="Times New Roman" pitchFamily="18" charset="0"/>
              <a:cs typeface="Times New Roman" pitchFamily="18" charset="0"/>
            </a:endParaRPr>
          </a:p>
          <a:p>
            <a:pPr marL="457200" lvl="1" indent="0">
              <a:buNone/>
            </a:pPr>
            <a:r>
              <a:rPr lang="en-US" i="1" dirty="0">
                <a:latin typeface="Times New Roman" pitchFamily="18" charset="0"/>
                <a:cs typeface="Times New Roman" pitchFamily="18" charset="0"/>
              </a:rPr>
              <a:t>6. Drying</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The concentrated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is spread on a thin sheet of a large drum, which is heated by steam</a:t>
            </a:r>
            <a:r>
              <a:rPr lang="en-US" sz="2800" i="1" dirty="0">
                <a:latin typeface="Times New Roman" pitchFamily="18" charset="0"/>
                <a:cs typeface="Times New Roman" pitchFamily="18" charset="0"/>
              </a:rPr>
              <a:t> (spray drying)</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2"/>
            <a:r>
              <a:rPr lang="en-US" sz="2800" dirty="0">
                <a:latin typeface="Times New Roman" pitchFamily="18" charset="0"/>
                <a:cs typeface="Times New Roman" pitchFamily="18" charset="0"/>
              </a:rPr>
              <a:t>Then the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cut and removed in few minutes with the help of a knife. </a:t>
            </a:r>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239296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chemeClr val="tx2"/>
                </a:solidFill>
                <a:latin typeface="Times New Roman" pitchFamily="18" charset="0"/>
                <a:cs typeface="Times New Roman" pitchFamily="18" charset="0"/>
              </a:rPr>
              <a:t>B</a:t>
            </a:r>
            <a:r>
              <a:rPr lang="en-IN" b="1" dirty="0" smtClean="0">
                <a:solidFill>
                  <a:schemeClr val="tx2"/>
                </a:solidFill>
                <a:latin typeface="Times New Roman" pitchFamily="18" charset="0"/>
                <a:cs typeface="Times New Roman" pitchFamily="18" charset="0"/>
              </a:rPr>
              <a:t>one</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IN" sz="2800" dirty="0" smtClean="0">
                <a:latin typeface="Times New Roman" pitchFamily="18" charset="0"/>
                <a:cs typeface="Times New Roman" pitchFamily="18" charset="0"/>
              </a:rPr>
              <a:t>Bone </a:t>
            </a:r>
            <a:r>
              <a:rPr lang="en-IN" sz="2800" dirty="0">
                <a:latin typeface="Times New Roman" pitchFamily="18" charset="0"/>
                <a:cs typeface="Times New Roman" pitchFamily="18" charset="0"/>
              </a:rPr>
              <a:t>constitute almost 15% of the weight </a:t>
            </a:r>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of dressed </a:t>
            </a:r>
            <a:r>
              <a:rPr lang="en-IN" sz="2800" dirty="0" smtClean="0">
                <a:latin typeface="Times New Roman" pitchFamily="18" charset="0"/>
                <a:cs typeface="Times New Roman" pitchFamily="18" charset="0"/>
              </a:rPr>
              <a:t>carcass</a:t>
            </a:r>
          </a:p>
          <a:p>
            <a:r>
              <a:rPr lang="en-IN" sz="2800" dirty="0" smtClean="0">
                <a:latin typeface="Times New Roman" pitchFamily="18" charset="0"/>
                <a:cs typeface="Times New Roman" pitchFamily="18" charset="0"/>
              </a:rPr>
              <a:t>It may vary according to breed, age, health status, etc.</a:t>
            </a:r>
          </a:p>
          <a:p>
            <a:r>
              <a:rPr lang="en-IN" sz="2800" dirty="0" smtClean="0">
                <a:latin typeface="Times New Roman" pitchFamily="18" charset="0"/>
                <a:cs typeface="Times New Roman" pitchFamily="18" charset="0"/>
              </a:rPr>
              <a:t>On live weight basis, bones form 12-30% in cattle, buffalo and pig; 20-30% in sheep and goat</a:t>
            </a:r>
            <a:endParaRPr lang="en-IN" sz="2800" dirty="0">
              <a:latin typeface="Times New Roman" pitchFamily="18" charset="0"/>
              <a:cs typeface="Times New Roman" pitchFamily="18" charset="0"/>
            </a:endParaRPr>
          </a:p>
          <a:p>
            <a:r>
              <a:rPr lang="en-IN" sz="2800" dirty="0" smtClean="0">
                <a:latin typeface="Times New Roman" pitchFamily="18" charset="0"/>
                <a:cs typeface="Times New Roman" pitchFamily="18" charset="0"/>
              </a:rPr>
              <a:t>In bone, </a:t>
            </a:r>
            <a:r>
              <a:rPr lang="en-IN" sz="2800" dirty="0">
                <a:latin typeface="Times New Roman" pitchFamily="18" charset="0"/>
                <a:cs typeface="Times New Roman" pitchFamily="18" charset="0"/>
              </a:rPr>
              <a:t>organic and inorganic </a:t>
            </a:r>
            <a:r>
              <a:rPr lang="en-IN" sz="2800" dirty="0" smtClean="0">
                <a:latin typeface="Times New Roman" pitchFamily="18" charset="0"/>
                <a:cs typeface="Times New Roman" pitchFamily="18" charset="0"/>
              </a:rPr>
              <a:t>matter are  in </a:t>
            </a:r>
            <a:r>
              <a:rPr lang="en-IN" sz="2800" dirty="0">
                <a:latin typeface="Times New Roman" pitchFamily="18" charset="0"/>
                <a:cs typeface="Times New Roman" pitchFamily="18" charset="0"/>
              </a:rPr>
              <a:t>1:2 ratio</a:t>
            </a:r>
          </a:p>
          <a:p>
            <a:r>
              <a:rPr lang="en-IN" sz="2800" dirty="0" smtClean="0">
                <a:latin typeface="Times New Roman" pitchFamily="18" charset="0"/>
                <a:cs typeface="Times New Roman" pitchFamily="18" charset="0"/>
              </a:rPr>
              <a:t>Bone </a:t>
            </a:r>
            <a:r>
              <a:rPr lang="en-IN" sz="2800" dirty="0">
                <a:latin typeface="Times New Roman" pitchFamily="18" charset="0"/>
                <a:cs typeface="Times New Roman" pitchFamily="18" charset="0"/>
              </a:rPr>
              <a:t>collagen (</a:t>
            </a:r>
            <a:r>
              <a:rPr lang="en-IN" sz="2800" dirty="0" err="1">
                <a:latin typeface="Times New Roman" pitchFamily="18" charset="0"/>
                <a:cs typeface="Times New Roman" pitchFamily="18" charset="0"/>
              </a:rPr>
              <a:t>ossein</a:t>
            </a:r>
            <a:r>
              <a:rPr lang="en-IN" sz="2800" dirty="0">
                <a:latin typeface="Times New Roman" pitchFamily="18" charset="0"/>
                <a:cs typeface="Times New Roman" pitchFamily="18" charset="0"/>
              </a:rPr>
              <a:t>) is main organic </a:t>
            </a:r>
            <a:r>
              <a:rPr lang="en-IN" sz="2800" dirty="0" smtClean="0">
                <a:latin typeface="Times New Roman" pitchFamily="18" charset="0"/>
                <a:cs typeface="Times New Roman" pitchFamily="18" charset="0"/>
              </a:rPr>
              <a:t> constituent</a:t>
            </a:r>
          </a:p>
          <a:p>
            <a:r>
              <a:rPr lang="en-IN" sz="2800" dirty="0" smtClean="0">
                <a:latin typeface="Times New Roman" pitchFamily="18" charset="0"/>
                <a:cs typeface="Times New Roman" pitchFamily="18" charset="0"/>
              </a:rPr>
              <a:t>Major </a:t>
            </a:r>
            <a:r>
              <a:rPr lang="en-IN" sz="2800" dirty="0">
                <a:latin typeface="Times New Roman" pitchFamily="18" charset="0"/>
                <a:cs typeface="Times New Roman" pitchFamily="18" charset="0"/>
              </a:rPr>
              <a:t>inorganic matter </a:t>
            </a:r>
            <a:r>
              <a:rPr lang="en-IN" sz="2800" dirty="0" smtClean="0">
                <a:latin typeface="Times New Roman" pitchFamily="18" charset="0"/>
                <a:cs typeface="Times New Roman" pitchFamily="18" charset="0"/>
              </a:rPr>
              <a:t>consists of 33% Calcium-   15% Phosphorus</a:t>
            </a:r>
          </a:p>
          <a:p>
            <a:r>
              <a:rPr lang="en-IN" sz="2800" dirty="0" smtClean="0">
                <a:latin typeface="Times New Roman" pitchFamily="18" charset="0"/>
                <a:cs typeface="Times New Roman" pitchFamily="18" charset="0"/>
              </a:rPr>
              <a:t>Bone </a:t>
            </a:r>
            <a:r>
              <a:rPr lang="en-IN" sz="2800" dirty="0">
                <a:latin typeface="Times New Roman" pitchFamily="18" charset="0"/>
                <a:cs typeface="Times New Roman" pitchFamily="18" charset="0"/>
              </a:rPr>
              <a:t>marrow (red and yellow) consists 96% fat</a:t>
            </a:r>
          </a:p>
          <a:p>
            <a:endParaRPr lang="en-IN"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41698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685800"/>
          </a:xfrm>
        </p:spPr>
        <p:txBody>
          <a:bodyPr>
            <a:normAutofit/>
          </a:bodyPr>
          <a:lstStyle/>
          <a:p>
            <a:r>
              <a:rPr lang="en-IN" sz="3200" b="1" dirty="0" smtClean="0">
                <a:solidFill>
                  <a:schemeClr val="tx2"/>
                </a:solidFill>
                <a:latin typeface="Times New Roman" pitchFamily="18" charset="0"/>
                <a:cs typeface="Times New Roman" pitchFamily="18" charset="0"/>
              </a:rPr>
              <a:t>Flow  diagram for preparation of gelatine</a:t>
            </a:r>
            <a:endParaRPr lang="en-IN" sz="3200" b="1" dirty="0">
              <a:solidFill>
                <a:schemeClr val="tx2"/>
              </a:solidFill>
              <a:latin typeface="Times New Roman" pitchFamily="18" charset="0"/>
              <a:cs typeface="Times New Roman" pitchFamily="18" charset="0"/>
            </a:endParaRPr>
          </a:p>
        </p:txBody>
      </p:sp>
      <p:pic>
        <p:nvPicPr>
          <p:cNvPr id="6" name="Picture 5" descr="Gelatine"/>
          <p:cNvPicPr/>
          <p:nvPr/>
        </p:nvPicPr>
        <p:blipFill>
          <a:blip r:embed="rId2"/>
          <a:srcRect/>
          <a:stretch>
            <a:fillRect/>
          </a:stretch>
        </p:blipFill>
        <p:spPr bwMode="auto">
          <a:xfrm>
            <a:off x="2743200" y="735106"/>
            <a:ext cx="3486150" cy="6096000"/>
          </a:xfrm>
          <a:prstGeom prst="rect">
            <a:avLst/>
          </a:prstGeom>
          <a:noFill/>
          <a:ln w="9525">
            <a:noFill/>
            <a:miter lim="800000"/>
            <a:headEnd/>
            <a:tailEnd/>
          </a:ln>
        </p:spPr>
      </p:pic>
    </p:spTree>
    <p:extLst>
      <p:ext uri="{BB962C8B-B14F-4D97-AF65-F5344CB8AC3E}">
        <p14:creationId xmlns:p14="http://schemas.microsoft.com/office/powerpoint/2010/main" val="2721484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solidFill>
                  <a:schemeClr val="tx2"/>
                </a:solidFill>
                <a:latin typeface="Times New Roman" pitchFamily="18" charset="0"/>
                <a:cs typeface="Times New Roman" pitchFamily="18" charset="0"/>
              </a:rPr>
              <a:t>General information on gelatine </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It is difficult to make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or even glue of good quality under rural conditions and therefore rural abattoirs are advised to collect the glue stock and sell the stock to glue or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manufacturers.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So the fresh glue stocks have to be preserved before delivery.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These can be dried in air or wet or dry salted.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may be sold in sheets, broken to flakes or powdered as per the requirement of the user </a:t>
            </a:r>
            <a:r>
              <a:rPr lang="en-US" sz="2800" dirty="0" smtClean="0">
                <a:latin typeface="Times New Roman" pitchFamily="18" charset="0"/>
                <a:cs typeface="Times New Roman" pitchFamily="18" charset="0"/>
              </a:rPr>
              <a:t>industry.</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672995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gn="just"/>
            <a:r>
              <a:rPr lang="en-US" sz="2800" b="1" dirty="0">
                <a:latin typeface="Times New Roman" pitchFamily="18" charset="0"/>
                <a:cs typeface="Times New Roman" pitchFamily="18" charset="0"/>
              </a:rPr>
              <a:t>Glue stock: </a:t>
            </a:r>
            <a:r>
              <a:rPr lang="en-US" sz="2800" dirty="0">
                <a:latin typeface="Times New Roman" pitchFamily="18" charset="0"/>
                <a:cs typeface="Times New Roman" pitchFamily="18" charset="0"/>
              </a:rPr>
              <a:t>The rejected hides and skins, hide trimmings such as marks, snouts, ears, shanks, skin from (slunk) unborn animals, tendons, sinews, horn pith, casings and loose connective tissues are materials which can be used to produce glue or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a:t>
            </a:r>
          </a:p>
          <a:p>
            <a:pPr lvl="0" algn="just"/>
            <a:r>
              <a:rPr lang="en-US" sz="2800" dirty="0">
                <a:latin typeface="Times New Roman" pitchFamily="18" charset="0"/>
                <a:cs typeface="Times New Roman" pitchFamily="18" charset="0"/>
              </a:rPr>
              <a:t>Zinc </a:t>
            </a:r>
            <a:r>
              <a:rPr lang="en-US" sz="2800" dirty="0" err="1">
                <a:latin typeface="Times New Roman" pitchFamily="18" charset="0"/>
                <a:cs typeface="Times New Roman" pitchFamily="18" charset="0"/>
              </a:rPr>
              <a:t>sulphate</a:t>
            </a:r>
            <a:r>
              <a:rPr lang="en-US" sz="2800" dirty="0">
                <a:latin typeface="Times New Roman" pitchFamily="18" charset="0"/>
                <a:cs typeface="Times New Roman" pitchFamily="18" charset="0"/>
              </a:rPr>
              <a:t> is used as preservative to extend its keeping quality. </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3205998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r>
              <a:rPr lang="en-US" b="1" dirty="0" smtClean="0">
                <a:solidFill>
                  <a:schemeClr val="tx2"/>
                </a:solidFill>
                <a:latin typeface="Times New Roman" pitchFamily="18" charset="0"/>
                <a:cs typeface="Times New Roman" pitchFamily="18" charset="0"/>
              </a:rPr>
              <a:t>Uses </a:t>
            </a:r>
            <a:r>
              <a:rPr lang="en-US" b="1" dirty="0">
                <a:solidFill>
                  <a:schemeClr val="tx2"/>
                </a:solidFill>
                <a:latin typeface="Times New Roman" pitchFamily="18" charset="0"/>
                <a:cs typeface="Times New Roman" pitchFamily="18" charset="0"/>
              </a:rPr>
              <a:t>of </a:t>
            </a:r>
            <a:r>
              <a:rPr lang="en-US" b="1" dirty="0" err="1">
                <a:solidFill>
                  <a:schemeClr val="tx2"/>
                </a:solidFill>
                <a:latin typeface="Times New Roman" pitchFamily="18" charset="0"/>
                <a:cs typeface="Times New Roman" pitchFamily="18" charset="0"/>
              </a:rPr>
              <a:t>gelatine</a:t>
            </a:r>
            <a:r>
              <a:rPr lang="en-US" b="1" dirty="0">
                <a:solidFill>
                  <a:schemeClr val="tx2"/>
                </a:solidFill>
                <a:latin typeface="Times New Roman" pitchFamily="18" charset="0"/>
                <a:cs typeface="Times New Roman" pitchFamily="18" charset="0"/>
              </a:rPr>
              <a:t> </a:t>
            </a:r>
            <a:r>
              <a:rPr lang="en-IN" dirty="0">
                <a:solidFill>
                  <a:schemeClr val="tx2"/>
                </a:solidFill>
                <a:latin typeface="Times New Roman" pitchFamily="18" charset="0"/>
                <a:cs typeface="Times New Roman" pitchFamily="18" charset="0"/>
              </a:rPr>
              <a:t/>
            </a:r>
            <a:br>
              <a:rPr lang="en-IN" dirty="0">
                <a:solidFill>
                  <a:schemeClr val="tx2"/>
                </a:solidFill>
                <a:latin typeface="Times New Roman" pitchFamily="18" charset="0"/>
                <a:cs typeface="Times New Roman" pitchFamily="18" charset="0"/>
              </a:rPr>
            </a:b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err="1" smtClean="0">
                <a:latin typeface="Times New Roman" pitchFamily="18" charset="0"/>
                <a:cs typeface="Times New Roman" pitchFamily="18" charset="0"/>
              </a:rPr>
              <a:t>Gelatine</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is used in food industry for making brown pies, ice cream, jellies and soft chocolates making as foaming agent.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As capsules in medicine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As binder in tablets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As plasma extender in blood transfusion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As a sizing agent in textile and leather industry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In photography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403442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gn="just"/>
            <a:r>
              <a:rPr lang="en-US" sz="2800" dirty="0">
                <a:latin typeface="Times New Roman" pitchFamily="18" charset="0"/>
                <a:cs typeface="Times New Roman" pitchFamily="18" charset="0"/>
              </a:rPr>
              <a:t>As culture medium for bacteria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Used in the manufacture of smokeless gunpowder.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Now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is also manufactured from pig’s skin in Germany.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100 parts of beef bones yields 6 parts of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100 parts of veal bones yields 50 parts of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3764744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tx2"/>
                </a:solidFill>
                <a:latin typeface="Times New Roman" pitchFamily="18" charset="0"/>
                <a:cs typeface="Times New Roman" pitchFamily="18" charset="0"/>
              </a:rPr>
              <a:t>Bone meal</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Bone pieces of </a:t>
            </a:r>
            <a:r>
              <a:rPr lang="en-US" sz="2800" dirty="0" smtClean="0">
                <a:latin typeface="Times New Roman" pitchFamily="18" charset="0"/>
                <a:cs typeface="Times New Roman" pitchFamily="18" charset="0"/>
              </a:rPr>
              <a:t>less </a:t>
            </a:r>
            <a:r>
              <a:rPr lang="en-US" sz="2800" dirty="0">
                <a:latin typeface="Times New Roman" pitchFamily="18" charset="0"/>
                <a:cs typeface="Times New Roman" pitchFamily="18" charset="0"/>
              </a:rPr>
              <a:t>than 2 mm size constitute bone meal.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Sterilized bone meal a good source of phosphate supplement in livestock feed.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Animals deprived of adequate phosphorus in feed and fodders suffer from </a:t>
            </a:r>
            <a:r>
              <a:rPr lang="en-US" sz="2800" dirty="0" err="1">
                <a:latin typeface="Times New Roman" pitchFamily="18" charset="0"/>
                <a:cs typeface="Times New Roman" pitchFamily="18" charset="0"/>
              </a:rPr>
              <a:t>osteophagia</a:t>
            </a:r>
            <a:r>
              <a:rPr lang="en-US" sz="2800" dirty="0">
                <a:latin typeface="Times New Roman" pitchFamily="18" charset="0"/>
                <a:cs typeface="Times New Roman" pitchFamily="18" charset="0"/>
              </a:rPr>
              <a:t>, osteoporosis, rickets, etc.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Collection of desert bones and their conversion to bone meal is an economically viable proposition.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770338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It should be noted that sterilization of such bones is a must.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yield of bone meal is one third of that of raw bones (1:3).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Quality of bone meal is determined by the presence of phosphorus and calcium that should ideally be present in the ratio of 1:2</a:t>
            </a:r>
            <a:r>
              <a:rPr lang="en-US" sz="2800" dirty="0" smtClean="0">
                <a:latin typeface="Times New Roman" pitchFamily="18" charset="0"/>
                <a:cs typeface="Times New Roman" pitchFamily="18" charset="0"/>
              </a:rPr>
              <a:t>.</a:t>
            </a:r>
          </a:p>
          <a:p>
            <a:pPr marL="0" indent="0" algn="just">
              <a:buNone/>
            </a:pPr>
            <a:r>
              <a:rPr lang="en-US" sz="2800" b="1" dirty="0">
                <a:latin typeface="Times New Roman" pitchFamily="18" charset="0"/>
                <a:cs typeface="Times New Roman" pitchFamily="18" charset="0"/>
              </a:rPr>
              <a:t>Uses of bone meal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Used as mineral supplement in stock feeding or as phosphate fertilizer.</a:t>
            </a:r>
            <a:endParaRPr lang="en-IN" sz="2800" dirty="0">
              <a:latin typeface="Times New Roman" pitchFamily="18" charset="0"/>
              <a:cs typeface="Times New Roman" pitchFamily="18" charset="0"/>
            </a:endParaRPr>
          </a:p>
          <a:p>
            <a:pPr lvl="0" algn="just"/>
            <a:endParaRPr lang="en-US" sz="2800" dirty="0" smtClean="0">
              <a:latin typeface="Times New Roman" pitchFamily="18" charset="0"/>
              <a:cs typeface="Times New Roman" pitchFamily="18" charset="0"/>
            </a:endParaRPr>
          </a:p>
          <a:p>
            <a:pPr lvl="0" algn="just"/>
            <a:endParaRPr lang="en-IN" sz="2800" dirty="0"/>
          </a:p>
        </p:txBody>
      </p:sp>
    </p:spTree>
    <p:extLst>
      <p:ext uri="{BB962C8B-B14F-4D97-AF65-F5344CB8AC3E}">
        <p14:creationId xmlns:p14="http://schemas.microsoft.com/office/powerpoint/2010/main" val="9687503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i="1" dirty="0">
                <a:latin typeface="Times New Roman" pitchFamily="18" charset="0"/>
                <a:cs typeface="Times New Roman" pitchFamily="18" charset="0"/>
              </a:rPr>
              <a:t>The average composition of bone meal is</a:t>
            </a:r>
            <a:r>
              <a:rPr lang="en-US" sz="2800" dirty="0">
                <a:latin typeface="Times New Roman" pitchFamily="18" charset="0"/>
                <a:cs typeface="Times New Roman" pitchFamily="18" charset="0"/>
              </a:rPr>
              <a:t>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Calcium : 30.5%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Phosphorus : 15.5%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Protein : 7.0%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Fat : 1.0% </a:t>
            </a:r>
            <a:endParaRPr lang="en-IN" dirty="0">
              <a:latin typeface="Times New Roman" pitchFamily="18" charset="0"/>
              <a:cs typeface="Times New Roman" pitchFamily="18" charset="0"/>
            </a:endParaRPr>
          </a:p>
          <a:p>
            <a:pPr lvl="0" algn="just"/>
            <a:r>
              <a:rPr lang="en-US" sz="2800" b="1" dirty="0" smtClean="0">
                <a:latin typeface="Times New Roman" pitchFamily="18" charset="0"/>
                <a:cs typeface="Times New Roman" pitchFamily="18" charset="0"/>
              </a:rPr>
              <a:t>Cattle lick: </a:t>
            </a:r>
            <a:r>
              <a:rPr lang="en-US" sz="2800" dirty="0" smtClean="0">
                <a:latin typeface="Times New Roman" pitchFamily="18" charset="0"/>
                <a:cs typeface="Times New Roman" pitchFamily="18" charset="0"/>
              </a:rPr>
              <a:t>Generally prepared from bone meal; consists of 66 parts bone meal, 33 parts red oxide (contains iron), 1 part Copper </a:t>
            </a:r>
            <a:r>
              <a:rPr lang="en-US" sz="2800" dirty="0" err="1" smtClean="0">
                <a:latin typeface="Times New Roman" pitchFamily="18" charset="0"/>
                <a:cs typeface="Times New Roman" pitchFamily="18" charset="0"/>
              </a:rPr>
              <a:t>sulphate</a:t>
            </a:r>
            <a:r>
              <a:rPr lang="en-US" sz="2800" dirty="0" smtClean="0">
                <a:latin typeface="Times New Roman" pitchFamily="18" charset="0"/>
                <a:cs typeface="Times New Roman" pitchFamily="18" charset="0"/>
              </a:rPr>
              <a:t>, potassium or sodium iodide, cobalt nitrite, </a:t>
            </a:r>
            <a:r>
              <a:rPr lang="en-US" sz="2800" dirty="0" err="1" smtClean="0">
                <a:latin typeface="Times New Roman" pitchFamily="18" charset="0"/>
                <a:cs typeface="Times New Roman" pitchFamily="18" charset="0"/>
              </a:rPr>
              <a:t>sulphate</a:t>
            </a:r>
            <a:r>
              <a:rPr lang="en-US" sz="2800" dirty="0" smtClean="0">
                <a:latin typeface="Times New Roman" pitchFamily="18" charset="0"/>
                <a:cs typeface="Times New Roman" pitchFamily="18" charset="0"/>
              </a:rPr>
              <a:t> or chloride or other trace elements.</a:t>
            </a:r>
            <a:endParaRPr lang="en-IN" sz="2800" dirty="0">
              <a:latin typeface="Times New Roman" pitchFamily="18" charset="0"/>
              <a:cs typeface="Times New Roman" pitchFamily="18" charset="0"/>
            </a:endParaRPr>
          </a:p>
          <a:p>
            <a:pPr lvl="0"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129100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chemeClr val="tx2"/>
                </a:solidFill>
                <a:latin typeface="Times New Roman" pitchFamily="18" charset="0"/>
                <a:cs typeface="Times New Roman" pitchFamily="18" charset="0"/>
              </a:rPr>
              <a:t>Flow diagram for preparation of bone meal</a:t>
            </a:r>
            <a:endParaRPr lang="en-IN" sz="3200" b="1" dirty="0">
              <a:solidFill>
                <a:schemeClr val="tx2"/>
              </a:solidFill>
              <a:latin typeface="Times New Roman" pitchFamily="18" charset="0"/>
              <a:cs typeface="Times New Roman" pitchFamily="18" charset="0"/>
            </a:endParaRPr>
          </a:p>
        </p:txBody>
      </p:sp>
      <p:pic>
        <p:nvPicPr>
          <p:cNvPr id="4" name="Picture 3" descr="Bone meal"/>
          <p:cNvPicPr/>
          <p:nvPr/>
        </p:nvPicPr>
        <p:blipFill>
          <a:blip r:embed="rId2"/>
          <a:srcRect/>
          <a:stretch>
            <a:fillRect/>
          </a:stretch>
        </p:blipFill>
        <p:spPr bwMode="auto">
          <a:xfrm>
            <a:off x="1600200" y="1681162"/>
            <a:ext cx="5715000" cy="4719638"/>
          </a:xfrm>
          <a:prstGeom prst="rect">
            <a:avLst/>
          </a:prstGeom>
          <a:noFill/>
          <a:ln w="9525">
            <a:noFill/>
            <a:miter lim="800000"/>
            <a:headEnd/>
            <a:tailEnd/>
          </a:ln>
        </p:spPr>
      </p:pic>
    </p:spTree>
    <p:extLst>
      <p:ext uri="{BB962C8B-B14F-4D97-AF65-F5344CB8AC3E}">
        <p14:creationId xmlns:p14="http://schemas.microsoft.com/office/powerpoint/2010/main" val="34579996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IN" sz="3600" b="1" dirty="0">
                <a:solidFill>
                  <a:schemeClr val="tx2"/>
                </a:solidFill>
                <a:latin typeface="Times New Roman" pitchFamily="18" charset="0"/>
                <a:cs typeface="Times New Roman" pitchFamily="18" charset="0"/>
              </a:rPr>
              <a:t>Processing of Bones for Inedible Uses</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371600"/>
            <a:ext cx="8229600" cy="5486400"/>
          </a:xfrm>
        </p:spPr>
      </p:pic>
    </p:spTree>
    <p:extLst>
      <p:ext uri="{BB962C8B-B14F-4D97-AF65-F5344CB8AC3E}">
        <p14:creationId xmlns:p14="http://schemas.microsoft.com/office/powerpoint/2010/main" val="2561313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chemeClr val="tx2"/>
                </a:solidFill>
                <a:latin typeface="Times New Roman" pitchFamily="18" charset="0"/>
                <a:cs typeface="Times New Roman" pitchFamily="18" charset="0"/>
              </a:rPr>
              <a:t/>
            </a:r>
            <a:br>
              <a:rPr lang="en-IN" b="1" dirty="0" smtClean="0">
                <a:solidFill>
                  <a:schemeClr val="tx2"/>
                </a:solidFill>
                <a:latin typeface="Times New Roman" pitchFamily="18" charset="0"/>
                <a:cs typeface="Times New Roman" pitchFamily="18" charset="0"/>
              </a:rPr>
            </a:br>
            <a:r>
              <a:rPr lang="en-IN" b="1" dirty="0" smtClean="0">
                <a:solidFill>
                  <a:schemeClr val="tx2"/>
                </a:solidFill>
                <a:latin typeface="Times New Roman" pitchFamily="18" charset="0"/>
                <a:cs typeface="Times New Roman" pitchFamily="18" charset="0"/>
              </a:rPr>
              <a:t>Types of bone</a:t>
            </a:r>
            <a:br>
              <a:rPr lang="en-IN" b="1" dirty="0" smtClean="0">
                <a:solidFill>
                  <a:schemeClr val="tx2"/>
                </a:solidFill>
                <a:latin typeface="Times New Roman" pitchFamily="18" charset="0"/>
                <a:cs typeface="Times New Roman" pitchFamily="18" charset="0"/>
              </a:rPr>
            </a:b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buNone/>
            </a:pPr>
            <a:r>
              <a:rPr lang="en-IN" sz="2800" b="1" dirty="0" smtClean="0">
                <a:latin typeface="Times New Roman" pitchFamily="18" charset="0"/>
                <a:cs typeface="Times New Roman" pitchFamily="18" charset="0"/>
              </a:rPr>
              <a:t>Green /fresh bone</a:t>
            </a:r>
            <a:endParaRPr lang="en-IN" sz="2800" b="1" dirty="0">
              <a:latin typeface="Times New Roman" pitchFamily="18" charset="0"/>
              <a:cs typeface="Times New Roman" pitchFamily="18" charset="0"/>
            </a:endParaRPr>
          </a:p>
          <a:p>
            <a:r>
              <a:rPr lang="en-IN" sz="2800" dirty="0">
                <a:latin typeface="Times New Roman" pitchFamily="18" charset="0"/>
                <a:cs typeface="Times New Roman" pitchFamily="18" charset="0"/>
              </a:rPr>
              <a:t> Freshly acquired bone from slaughter house</a:t>
            </a:r>
          </a:p>
          <a:p>
            <a:r>
              <a:rPr lang="en-IN" sz="2800" dirty="0">
                <a:latin typeface="Times New Roman" pitchFamily="18" charset="0"/>
                <a:cs typeface="Times New Roman" pitchFamily="18" charset="0"/>
              </a:rPr>
              <a:t> Heavy and contains high moisture, fat and protein</a:t>
            </a:r>
          </a:p>
          <a:p>
            <a:pPr marL="0" indent="0">
              <a:buNone/>
            </a:pPr>
            <a:r>
              <a:rPr lang="en-IN" sz="2800" b="1" i="1" dirty="0" smtClean="0">
                <a:latin typeface="Times New Roman" pitchFamily="18" charset="0"/>
                <a:cs typeface="Times New Roman" pitchFamily="18" charset="0"/>
              </a:rPr>
              <a:t>Composition of green bone</a:t>
            </a:r>
            <a:endParaRPr lang="en-IN" sz="2800" b="1" i="1" dirty="0">
              <a:latin typeface="Times New Roman" pitchFamily="18" charset="0"/>
              <a:cs typeface="Times New Roman" pitchFamily="18" charset="0"/>
            </a:endParaRPr>
          </a:p>
          <a:p>
            <a:r>
              <a:rPr lang="en-IN" sz="2800" dirty="0">
                <a:latin typeface="Times New Roman" pitchFamily="18" charset="0"/>
                <a:cs typeface="Times New Roman" pitchFamily="18" charset="0"/>
              </a:rPr>
              <a:t>Moisture: 50%</a:t>
            </a:r>
          </a:p>
          <a:p>
            <a:r>
              <a:rPr lang="en-IN" sz="2800" dirty="0">
                <a:latin typeface="Times New Roman" pitchFamily="18" charset="0"/>
                <a:cs typeface="Times New Roman" pitchFamily="18" charset="0"/>
              </a:rPr>
              <a:t>Bone marrow: 15%</a:t>
            </a:r>
          </a:p>
          <a:p>
            <a:r>
              <a:rPr lang="en-IN" sz="2800" dirty="0">
                <a:latin typeface="Times New Roman" pitchFamily="18" charset="0"/>
                <a:cs typeface="Times New Roman" pitchFamily="18" charset="0"/>
              </a:rPr>
              <a:t>Organic mater: 12%</a:t>
            </a:r>
          </a:p>
          <a:p>
            <a:r>
              <a:rPr lang="en-IN" sz="2800" dirty="0">
                <a:latin typeface="Times New Roman" pitchFamily="18" charset="0"/>
                <a:cs typeface="Times New Roman" pitchFamily="18" charset="0"/>
              </a:rPr>
              <a:t>Inorganic mater: 23%</a:t>
            </a:r>
          </a:p>
          <a:p>
            <a:endParaRPr lang="en-IN"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100" y="3352800"/>
            <a:ext cx="33147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8301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tx2"/>
                </a:solidFill>
                <a:latin typeface="Times New Roman" pitchFamily="18" charset="0"/>
                <a:cs typeface="Times New Roman" pitchFamily="18" charset="0"/>
              </a:rPr>
              <a:t>Horn and hoofs</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r>
              <a:rPr lang="en-US" sz="2800" dirty="0">
                <a:latin typeface="Times New Roman" pitchFamily="18" charset="0"/>
                <a:cs typeface="Times New Roman" pitchFamily="18" charset="0"/>
              </a:rPr>
              <a:t>Horns vary in size, shape colour and curvature according to the breed, age, sex, etc. </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The term horn in everyday language is commonly applied to both the horn pith, the inner part and the horn proper and these are used for different purposes. </a:t>
            </a:r>
            <a:endParaRPr lang="en-IN"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Horn pith is also called horn core and similar to bone. </a:t>
            </a:r>
            <a:endParaRPr lang="en-IN" sz="2800" dirty="0">
              <a:latin typeface="Times New Roman" pitchFamily="18" charset="0"/>
              <a:cs typeface="Times New Roman" pitchFamily="18" charset="0"/>
            </a:endParaRPr>
          </a:p>
          <a:p>
            <a:pPr lvl="1"/>
            <a:r>
              <a:rPr lang="en-US" dirty="0">
                <a:latin typeface="Times New Roman" pitchFamily="18" charset="0"/>
                <a:cs typeface="Times New Roman" pitchFamily="18" charset="0"/>
              </a:rPr>
              <a:t>It contains more </a:t>
            </a:r>
            <a:r>
              <a:rPr lang="en-US" dirty="0" err="1">
                <a:latin typeface="Times New Roman" pitchFamily="18" charset="0"/>
                <a:cs typeface="Times New Roman" pitchFamily="18" charset="0"/>
              </a:rPr>
              <a:t>ossein</a:t>
            </a:r>
            <a:r>
              <a:rPr lang="en-US" dirty="0">
                <a:latin typeface="Times New Roman" pitchFamily="18" charset="0"/>
                <a:cs typeface="Times New Roman" pitchFamily="18" charset="0"/>
              </a:rPr>
              <a:t>.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As a result it is a very valuable raw material for gelatin production. </a:t>
            </a:r>
            <a:endParaRPr lang="en-IN"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2068015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1"/>
            <a:r>
              <a:rPr lang="en-US" dirty="0">
                <a:latin typeface="Times New Roman" pitchFamily="18" charset="0"/>
                <a:cs typeface="Times New Roman" pitchFamily="18" charset="0"/>
              </a:rPr>
              <a:t>Alternatively may be used for the production of bone meal.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The Horn, on the other hand, has as its main component keratin. </a:t>
            </a:r>
            <a:endParaRPr lang="en-IN" dirty="0">
              <a:latin typeface="Times New Roman" pitchFamily="18" charset="0"/>
              <a:cs typeface="Times New Roman" pitchFamily="18" charset="0"/>
            </a:endParaRPr>
          </a:p>
          <a:p>
            <a:pPr lvl="1"/>
            <a:r>
              <a:rPr lang="en-US" dirty="0">
                <a:latin typeface="Times New Roman" pitchFamily="18" charset="0"/>
                <a:cs typeface="Times New Roman" pitchFamily="18" charset="0"/>
              </a:rPr>
              <a:t>It is unpalatable and indigestible as stock feed; horns should not be used in the production of bone meal. </a:t>
            </a:r>
            <a:endParaRPr lang="en-IN" dirty="0">
              <a:latin typeface="Times New Roman" pitchFamily="18" charset="0"/>
              <a:cs typeface="Times New Roman" pitchFamily="18" charset="0"/>
            </a:endParaRPr>
          </a:p>
          <a:p>
            <a:endParaRPr lang="en-IN" dirty="0"/>
          </a:p>
        </p:txBody>
      </p:sp>
    </p:spTree>
    <p:extLst>
      <p:ext uri="{BB962C8B-B14F-4D97-AF65-F5344CB8AC3E}">
        <p14:creationId xmlns:p14="http://schemas.microsoft.com/office/powerpoint/2010/main" val="30887130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tx2"/>
                </a:solidFill>
                <a:latin typeface="Times New Roman" pitchFamily="18" charset="0"/>
                <a:cs typeface="Times New Roman" pitchFamily="18" charset="0"/>
              </a:rPr>
              <a:t>Utilization of horns</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After the animal is slaughtered, the horns are cut off with a saw or a cleaver at their base.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horn pith can be removed by steaming for a few moments or by immersing the horn in hot water at approximately </a:t>
            </a:r>
            <a:r>
              <a:rPr lang="en-US" sz="2800" dirty="0" smtClean="0">
                <a:latin typeface="Times New Roman" pitchFamily="18" charset="0"/>
                <a:cs typeface="Times New Roman" pitchFamily="18" charset="0"/>
              </a:rPr>
              <a:t>65.6°C.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After this, a blow from a hammer will separate the pith from the horn.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horns are used for the manufacture of articles like buttons, knife handles, combs, snuffboxes, toys and fancy articles. </a:t>
            </a:r>
            <a:endParaRPr lang="en-IN"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657688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The most valuable part is the pith (its tip) and therefore any horn showing the slightest damage to this part should be discarded.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Hence, it is worthwhile, separating the good horns suitable for manufacture from those, which are only good for grinding into meal.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Hoofs (shine bones) are used for similar purposes to horns and are removed from the feet in the same way that is by steaming and immersing in warm water.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hoofs must be dried carefully without direct heat or sun. </a:t>
            </a:r>
            <a:endParaRPr lang="en-IN" sz="2800"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4006631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solidFill>
                  <a:schemeClr val="tx2"/>
                </a:solidFill>
                <a:latin typeface="Times New Roman" pitchFamily="18" charset="0"/>
                <a:cs typeface="Times New Roman" pitchFamily="18" charset="0"/>
              </a:rPr>
              <a:t>Neats</a:t>
            </a:r>
            <a:r>
              <a:rPr lang="en-IN" b="1" dirty="0" smtClean="0">
                <a:solidFill>
                  <a:schemeClr val="tx2"/>
                </a:solidFill>
                <a:latin typeface="Times New Roman" pitchFamily="18" charset="0"/>
                <a:cs typeface="Times New Roman" pitchFamily="18" charset="0"/>
              </a:rPr>
              <a:t> foot oil</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This is pale, golden yellow oil prepared from cattle feet.</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This oil does not solidify or gets dry even at freezing temperatures.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average yield is approximately 0.75 to 1 pint of oil from one animal.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oil is used for dressing leather, lubricant for delicate machineries in textile industry and in </a:t>
            </a:r>
            <a:r>
              <a:rPr lang="en-US" sz="2800" dirty="0" err="1">
                <a:latin typeface="Times New Roman" pitchFamily="18" charset="0"/>
                <a:cs typeface="Times New Roman" pitchFamily="18" charset="0"/>
              </a:rPr>
              <a:t>aeroplane</a:t>
            </a:r>
            <a:r>
              <a:rPr lang="en-US" sz="2800" dirty="0">
                <a:latin typeface="Times New Roman" pitchFamily="18" charset="0"/>
                <a:cs typeface="Times New Roman" pitchFamily="18" charset="0"/>
              </a:rPr>
              <a:t> machinery, ships, costly watches, etc.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37830234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lgn="just"/>
            <a:r>
              <a:rPr lang="en-US" sz="2800" dirty="0">
                <a:latin typeface="Times New Roman" pitchFamily="18" charset="0"/>
                <a:cs typeface="Times New Roman" pitchFamily="18" charset="0"/>
              </a:rPr>
              <a:t>The oil is also used widely in the preparation of ointments in pharmaceutical laboratories and fetches higher price.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It fetches a very high price but yield per animal is only a few millimeters.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The production of </a:t>
            </a:r>
            <a:r>
              <a:rPr lang="en-US" sz="2800" dirty="0" err="1">
                <a:latin typeface="Times New Roman" pitchFamily="18" charset="0"/>
                <a:cs typeface="Times New Roman" pitchFamily="18" charset="0"/>
              </a:rPr>
              <a:t>neats</a:t>
            </a:r>
            <a:r>
              <a:rPr lang="en-US" sz="2800" dirty="0">
                <a:latin typeface="Times New Roman" pitchFamily="18" charset="0"/>
                <a:cs typeface="Times New Roman" pitchFamily="18" charset="0"/>
              </a:rPr>
              <a:t> foot oil is economic only in places, which are adjacent to the large abattoirs. </a:t>
            </a:r>
            <a:endParaRPr lang="en-IN" sz="2800" dirty="0">
              <a:latin typeface="Times New Roman" pitchFamily="18" charset="0"/>
              <a:cs typeface="Times New Roman" pitchFamily="18" charset="0"/>
            </a:endParaRPr>
          </a:p>
          <a:p>
            <a:endParaRPr lang="en-IN" sz="2800" dirty="0"/>
          </a:p>
          <a:p>
            <a:endParaRPr lang="en-IN" sz="2800" dirty="0"/>
          </a:p>
        </p:txBody>
      </p:sp>
    </p:spTree>
    <p:extLst>
      <p:ext uri="{BB962C8B-B14F-4D97-AF65-F5344CB8AC3E}">
        <p14:creationId xmlns:p14="http://schemas.microsoft.com/office/powerpoint/2010/main" val="15567591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solidFill>
                  <a:schemeClr val="tx2"/>
                </a:solidFill>
                <a:latin typeface="Times New Roman" pitchFamily="18" charset="0"/>
                <a:cs typeface="Times New Roman" pitchFamily="18" charset="0"/>
              </a:rPr>
              <a:t>Procedure for </a:t>
            </a:r>
            <a:r>
              <a:rPr lang="en-IN" sz="3600" b="1" dirty="0" err="1" smtClean="0">
                <a:solidFill>
                  <a:schemeClr val="tx2"/>
                </a:solidFill>
                <a:latin typeface="Times New Roman" pitchFamily="18" charset="0"/>
                <a:cs typeface="Times New Roman" pitchFamily="18" charset="0"/>
              </a:rPr>
              <a:t>Neats</a:t>
            </a:r>
            <a:r>
              <a:rPr lang="en-IN" sz="3600" b="1" dirty="0" smtClean="0">
                <a:solidFill>
                  <a:schemeClr val="tx2"/>
                </a:solidFill>
                <a:latin typeface="Times New Roman" pitchFamily="18" charset="0"/>
                <a:cs typeface="Times New Roman" pitchFamily="18" charset="0"/>
              </a:rPr>
              <a:t> foot oil preparation</a:t>
            </a:r>
            <a:endParaRPr lang="en-IN" sz="3600"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lvl="0" indent="0" algn="just">
              <a:buNone/>
            </a:pPr>
            <a:r>
              <a:rPr lang="en-US" sz="2800" dirty="0">
                <a:latin typeface="Times New Roman" pitchFamily="18" charset="0"/>
                <a:cs typeface="Times New Roman" pitchFamily="18" charset="0"/>
              </a:rPr>
              <a:t>The preparation of </a:t>
            </a:r>
            <a:r>
              <a:rPr lang="en-US" sz="2800" dirty="0" err="1">
                <a:latin typeface="Times New Roman" pitchFamily="18" charset="0"/>
                <a:cs typeface="Times New Roman" pitchFamily="18" charset="0"/>
              </a:rPr>
              <a:t>neats</a:t>
            </a:r>
            <a:r>
              <a:rPr lang="en-US" sz="2800" dirty="0">
                <a:latin typeface="Times New Roman" pitchFamily="18" charset="0"/>
                <a:cs typeface="Times New Roman" pitchFamily="18" charset="0"/>
              </a:rPr>
              <a:t> foot oil involves the following procedure. </a:t>
            </a:r>
            <a:endParaRPr lang="en-IN" sz="2800"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Collection and cleaning of the hoofs: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hoofs are cut off from the feet, fresh from the killing floor and washed to free from blood, dirt, etc. </a:t>
            </a:r>
            <a:endParaRPr lang="en-IN"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Scalding: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hoofs are immersed in boiling water for sometime and shell is removed with the help of a hammer.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2370563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lvl="1" algn="just"/>
            <a:r>
              <a:rPr lang="en-US" dirty="0">
                <a:latin typeface="Times New Roman" pitchFamily="18" charset="0"/>
                <a:cs typeface="Times New Roman" pitchFamily="18" charset="0"/>
              </a:rPr>
              <a:t>Thus, shin bones are fully exposed. </a:t>
            </a:r>
            <a:endParaRPr lang="en-IN"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Cooking or extraction: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Shinbones are cooked in water at 85°C for about 8 hours in open tank or large kettle.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oil will come floating on the top. </a:t>
            </a:r>
            <a:endParaRPr lang="en-IN"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Purification: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Floating </a:t>
            </a:r>
            <a:r>
              <a:rPr lang="en-US" dirty="0" err="1">
                <a:latin typeface="Times New Roman" pitchFamily="18" charset="0"/>
                <a:cs typeface="Times New Roman" pitchFamily="18" charset="0"/>
              </a:rPr>
              <a:t>neats</a:t>
            </a:r>
            <a:r>
              <a:rPr lang="en-US" dirty="0">
                <a:latin typeface="Times New Roman" pitchFamily="18" charset="0"/>
                <a:cs typeface="Times New Roman" pitchFamily="18" charset="0"/>
              </a:rPr>
              <a:t> foot oil is taken in another kettle and again heated at 85°C for 8 hours.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impurities are allowed to settle for 2 hours and the oil is filtered out. </a:t>
            </a:r>
            <a:endParaRPr lang="en-IN" dirty="0">
              <a:latin typeface="Times New Roman" pitchFamily="18" charset="0"/>
              <a:cs typeface="Times New Roman" pitchFamily="18" charset="0"/>
            </a:endParaRPr>
          </a:p>
          <a:p>
            <a:endParaRPr lang="en-IN" sz="2800" dirty="0"/>
          </a:p>
        </p:txBody>
      </p:sp>
    </p:spTree>
    <p:extLst>
      <p:ext uri="{BB962C8B-B14F-4D97-AF65-F5344CB8AC3E}">
        <p14:creationId xmlns:p14="http://schemas.microsoft.com/office/powerpoint/2010/main" val="24809750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lgn="just"/>
            <a:r>
              <a:rPr lang="en-US" sz="2800" b="1" dirty="0">
                <a:latin typeface="Times New Roman" pitchFamily="18" charset="0"/>
                <a:cs typeface="Times New Roman" pitchFamily="18" charset="0"/>
              </a:rPr>
              <a:t>Dehydration: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moisture is removed from </a:t>
            </a:r>
            <a:r>
              <a:rPr lang="en-US" dirty="0" err="1">
                <a:latin typeface="Times New Roman" pitchFamily="18" charset="0"/>
                <a:cs typeface="Times New Roman" pitchFamily="18" charset="0"/>
              </a:rPr>
              <a:t>neats</a:t>
            </a:r>
            <a:r>
              <a:rPr lang="en-US" dirty="0">
                <a:latin typeface="Times New Roman" pitchFamily="18" charset="0"/>
                <a:cs typeface="Times New Roman" pitchFamily="18" charset="0"/>
              </a:rPr>
              <a:t> foot oil by heating at 100°C for nearly 2 hours. </a:t>
            </a:r>
            <a:endParaRPr lang="en-IN" dirty="0">
              <a:latin typeface="Times New Roman" pitchFamily="18" charset="0"/>
              <a:cs typeface="Times New Roman" pitchFamily="18" charset="0"/>
            </a:endParaRPr>
          </a:p>
          <a:p>
            <a:pPr lvl="0" algn="just"/>
            <a:r>
              <a:rPr lang="en-US" sz="2800" b="1" dirty="0">
                <a:latin typeface="Times New Roman" pitchFamily="18" charset="0"/>
                <a:cs typeface="Times New Roman" pitchFamily="18" charset="0"/>
              </a:rPr>
              <a:t>Packaging: </a:t>
            </a:r>
            <a:endParaRPr lang="en-IN" sz="2800" b="1"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It is done in suitable containers. </a:t>
            </a:r>
            <a:endParaRPr lang="en-IN" dirty="0">
              <a:latin typeface="Times New Roman" pitchFamily="18" charset="0"/>
              <a:cs typeface="Times New Roman" pitchFamily="18" charset="0"/>
            </a:endParaRPr>
          </a:p>
          <a:p>
            <a:endParaRPr lang="en-IN"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077138"/>
            <a:ext cx="3657600" cy="2704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0386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r>
              <a:rPr lang="en-US" b="1" dirty="0" smtClean="0">
                <a:solidFill>
                  <a:schemeClr val="tx2"/>
                </a:solidFill>
                <a:latin typeface="Times New Roman" pitchFamily="18" charset="0"/>
                <a:cs typeface="Times New Roman" pitchFamily="18" charset="0"/>
              </a:rPr>
              <a:t>Horn </a:t>
            </a:r>
            <a:r>
              <a:rPr lang="en-US" b="1" dirty="0">
                <a:solidFill>
                  <a:schemeClr val="tx2"/>
                </a:solidFill>
                <a:latin typeface="Times New Roman" pitchFamily="18" charset="0"/>
                <a:cs typeface="Times New Roman" pitchFamily="18" charset="0"/>
              </a:rPr>
              <a:t>and hoof meal</a:t>
            </a:r>
            <a:r>
              <a:rPr lang="en-US" dirty="0">
                <a:solidFill>
                  <a:schemeClr val="tx2"/>
                </a:solidFill>
                <a:latin typeface="Times New Roman" pitchFamily="18" charset="0"/>
                <a:cs typeface="Times New Roman" pitchFamily="18" charset="0"/>
              </a:rPr>
              <a:t> </a:t>
            </a:r>
            <a:r>
              <a:rPr lang="en-IN" sz="4000" dirty="0">
                <a:solidFill>
                  <a:schemeClr val="tx2"/>
                </a:solidFill>
                <a:latin typeface="Times New Roman" pitchFamily="18" charset="0"/>
                <a:cs typeface="Times New Roman" pitchFamily="18" charset="0"/>
              </a:rPr>
              <a:t/>
            </a:r>
            <a:br>
              <a:rPr lang="en-IN" sz="4000" dirty="0">
                <a:solidFill>
                  <a:schemeClr val="tx2"/>
                </a:solidFill>
                <a:latin typeface="Times New Roman" pitchFamily="18" charset="0"/>
                <a:cs typeface="Times New Roman" pitchFamily="18" charset="0"/>
              </a:rPr>
            </a:b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1"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horn and hoofs of cattle are steamed digested crushed and disintegrated for preparation of horn and hoof meal.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This contains from 16 to 17% nitrogen and is specially used as manure in tea gardens, coffee plantations.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The horn and hoof meal should not be mixed with cattle feed bone meal because it is partially indigestible to livestock and unpalatable but may be mixed with bone meal, which is used as a fertilizer. </a:t>
            </a:r>
            <a:endParaRPr lang="en-IN"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455832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IN" sz="2800" b="1" dirty="0">
                <a:latin typeface="Times New Roman" pitchFamily="18" charset="0"/>
                <a:cs typeface="Times New Roman" pitchFamily="18" charset="0"/>
              </a:rPr>
              <a:t>Desert bone</a:t>
            </a:r>
          </a:p>
          <a:p>
            <a:r>
              <a:rPr lang="en-IN" sz="2800" dirty="0">
                <a:latin typeface="Times New Roman" pitchFamily="18" charset="0"/>
                <a:cs typeface="Times New Roman" pitchFamily="18" charset="0"/>
              </a:rPr>
              <a:t> Belongs to fallen animals and decomposed bone</a:t>
            </a:r>
          </a:p>
          <a:p>
            <a:r>
              <a:rPr lang="en-IN" sz="2800" dirty="0">
                <a:latin typeface="Times New Roman" pitchFamily="18" charset="0"/>
                <a:cs typeface="Times New Roman" pitchFamily="18" charset="0"/>
              </a:rPr>
              <a:t> Exposed to bacteria, insects and other atmospheric action for long time</a:t>
            </a:r>
          </a:p>
          <a:p>
            <a:r>
              <a:rPr lang="en-IN" sz="2800" dirty="0">
                <a:latin typeface="Times New Roman" pitchFamily="18" charset="0"/>
                <a:cs typeface="Times New Roman" pitchFamily="18" charset="0"/>
              </a:rPr>
              <a:t> Devoid of meat, fat and tendon</a:t>
            </a:r>
          </a:p>
          <a:p>
            <a:r>
              <a:rPr lang="en-IN" sz="2800" dirty="0">
                <a:latin typeface="Times New Roman" pitchFamily="18" charset="0"/>
                <a:cs typeface="Times New Roman" pitchFamily="18" charset="0"/>
              </a:rPr>
              <a:t> Light in weight and contains only dried </a:t>
            </a:r>
            <a:r>
              <a:rPr lang="en-IN" sz="2800" dirty="0" err="1">
                <a:latin typeface="Times New Roman" pitchFamily="18" charset="0"/>
                <a:cs typeface="Times New Roman" pitchFamily="18" charset="0"/>
              </a:rPr>
              <a:t>ossein</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Ca</a:t>
            </a:r>
            <a:r>
              <a:rPr lang="en-IN" sz="2800" dirty="0">
                <a:latin typeface="Times New Roman" pitchFamily="18" charset="0"/>
                <a:cs typeface="Times New Roman" pitchFamily="18" charset="0"/>
              </a:rPr>
              <a:t>, P and lesser minerals</a:t>
            </a:r>
          </a:p>
          <a:p>
            <a:endParaRPr lang="en-IN"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609815"/>
            <a:ext cx="3000375" cy="199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6464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latin typeface="Times New Roman" pitchFamily="18" charset="0"/>
                <a:cs typeface="Times New Roman" pitchFamily="18" charset="0"/>
              </a:rPr>
              <a:t>Horn and hoof meal</a:t>
            </a:r>
            <a:r>
              <a:rPr lang="en-US" dirty="0">
                <a:solidFill>
                  <a:schemeClr val="tx2"/>
                </a:solidFill>
                <a:latin typeface="Times New Roman" pitchFamily="18" charset="0"/>
                <a:cs typeface="Times New Roman" pitchFamily="18" charset="0"/>
              </a:rPr>
              <a:t> </a:t>
            </a:r>
            <a:r>
              <a:rPr lang="en-IN" sz="4000" dirty="0" smtClean="0">
                <a:solidFill>
                  <a:schemeClr val="tx2"/>
                </a:solidFill>
                <a:latin typeface="Times New Roman" pitchFamily="18" charset="0"/>
                <a:cs typeface="Times New Roman" pitchFamily="18" charset="0"/>
              </a:rPr>
              <a:t>-</a:t>
            </a:r>
            <a:r>
              <a:rPr lang="en-IN" sz="4000" b="1" dirty="0" smtClean="0">
                <a:solidFill>
                  <a:schemeClr val="tx2"/>
                </a:solidFill>
                <a:latin typeface="Times New Roman" pitchFamily="18" charset="0"/>
                <a:cs typeface="Times New Roman" pitchFamily="18" charset="0"/>
              </a:rPr>
              <a:t>As a fertilizer</a:t>
            </a:r>
            <a:endParaRPr lang="en-IN" b="1" dirty="0"/>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Horns and hoofs of sheep and goats and hoofs from pigs are usually allowed to go waste.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It can also be profitably processed wherever facilities for the production of bone meal exist, that is, either wet-or dry-rendering machinery. </a:t>
            </a:r>
            <a:endParaRPr lang="en-IN" sz="2800"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Horns and hoofs from cattle, sheep, goats and pigs are digested in the renderer for 8 hours, dried and milled to a fine powder.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This meal is not used as livestock feed supplement due to its </a:t>
            </a:r>
            <a:r>
              <a:rPr lang="en-US" dirty="0" err="1">
                <a:latin typeface="Times New Roman" pitchFamily="18" charset="0"/>
                <a:cs typeface="Times New Roman" pitchFamily="18" charset="0"/>
              </a:rPr>
              <a:t>unpalatablity</a:t>
            </a:r>
            <a:r>
              <a:rPr lang="en-US" dirty="0">
                <a:latin typeface="Times New Roman" pitchFamily="18" charset="0"/>
                <a:cs typeface="Times New Roman" pitchFamily="18" charset="0"/>
              </a:rPr>
              <a:t> and very poor digestibility. </a:t>
            </a:r>
            <a:endParaRPr lang="en-IN"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0361476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1" algn="just"/>
            <a:r>
              <a:rPr lang="en-US" dirty="0">
                <a:latin typeface="Times New Roman" pitchFamily="18" charset="0"/>
                <a:cs typeface="Times New Roman" pitchFamily="18" charset="0"/>
              </a:rPr>
              <a:t>However, horn and hoof meal enriches the fertility of the soil because of its high nitrogen content.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This fertilizer commands a price approximately 50 percent higher than bone meal. </a:t>
            </a:r>
            <a:endParaRPr lang="en-IN" dirty="0">
              <a:latin typeface="Times New Roman" pitchFamily="18" charset="0"/>
              <a:cs typeface="Times New Roman" pitchFamily="18" charset="0"/>
            </a:endParaRPr>
          </a:p>
          <a:p>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757008"/>
            <a:ext cx="4343400" cy="2655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9604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362200"/>
            <a:ext cx="8229600" cy="1143000"/>
          </a:xfrm>
        </p:spPr>
        <p:txBody>
          <a:bodyPr>
            <a:normAutofit/>
          </a:bodyPr>
          <a:lstStyle/>
          <a:p>
            <a:r>
              <a:rPr lang="en-IN" sz="6000" b="1" dirty="0" smtClean="0">
                <a:latin typeface="Times New Roman" pitchFamily="18" charset="0"/>
                <a:cs typeface="Times New Roman" pitchFamily="18" charset="0"/>
              </a:rPr>
              <a:t>Thank You</a:t>
            </a:r>
            <a:endParaRPr lang="en-IN" sz="6000" b="1" dirty="0">
              <a:latin typeface="Times New Roman" pitchFamily="18" charset="0"/>
              <a:cs typeface="Times New Roman" pitchFamily="18" charset="0"/>
            </a:endParaRPr>
          </a:p>
        </p:txBody>
      </p:sp>
    </p:spTree>
    <p:extLst>
      <p:ext uri="{BB962C8B-B14F-4D97-AF65-F5344CB8AC3E}">
        <p14:creationId xmlns:p14="http://schemas.microsoft.com/office/powerpoint/2010/main" val="2765506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latin typeface="Times New Roman" pitchFamily="18" charset="0"/>
                <a:cs typeface="Times New Roman" pitchFamily="18" charset="0"/>
              </a:rPr>
              <a:t/>
            </a:r>
            <a:br>
              <a:rPr lang="en-US" b="1" dirty="0" smtClean="0">
                <a:solidFill>
                  <a:schemeClr val="tx2"/>
                </a:solidFill>
                <a:latin typeface="Times New Roman" pitchFamily="18" charset="0"/>
                <a:cs typeface="Times New Roman" pitchFamily="18" charset="0"/>
              </a:rPr>
            </a:br>
            <a:r>
              <a:rPr lang="en-US" b="1" dirty="0" smtClean="0">
                <a:solidFill>
                  <a:schemeClr val="tx2"/>
                </a:solidFill>
                <a:latin typeface="Times New Roman" pitchFamily="18" charset="0"/>
                <a:cs typeface="Times New Roman" pitchFamily="18" charset="0"/>
              </a:rPr>
              <a:t>Uses </a:t>
            </a:r>
            <a:r>
              <a:rPr lang="en-US" b="1" dirty="0">
                <a:solidFill>
                  <a:schemeClr val="tx2"/>
                </a:solidFill>
                <a:latin typeface="Times New Roman" pitchFamily="18" charset="0"/>
                <a:cs typeface="Times New Roman" pitchFamily="18" charset="0"/>
              </a:rPr>
              <a:t>of bones</a:t>
            </a:r>
            <a:r>
              <a:rPr lang="en-US" dirty="0">
                <a:solidFill>
                  <a:schemeClr val="tx2"/>
                </a:solidFill>
                <a:latin typeface="Times New Roman" pitchFamily="18" charset="0"/>
                <a:cs typeface="Times New Roman" pitchFamily="18" charset="0"/>
              </a:rPr>
              <a:t> </a:t>
            </a:r>
            <a:r>
              <a:rPr lang="en-IN" dirty="0">
                <a:solidFill>
                  <a:schemeClr val="tx2"/>
                </a:solidFill>
                <a:latin typeface="Times New Roman" pitchFamily="18" charset="0"/>
                <a:cs typeface="Times New Roman" pitchFamily="18" charset="0"/>
              </a:rPr>
              <a:t/>
            </a:r>
            <a:br>
              <a:rPr lang="en-IN" dirty="0">
                <a:solidFill>
                  <a:schemeClr val="tx2"/>
                </a:solidFill>
                <a:latin typeface="Times New Roman" pitchFamily="18" charset="0"/>
                <a:cs typeface="Times New Roman" pitchFamily="18" charset="0"/>
              </a:rPr>
            </a:b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M</a:t>
            </a:r>
            <a:r>
              <a:rPr lang="en-US" sz="2800" dirty="0" smtClean="0">
                <a:latin typeface="Times New Roman" pitchFamily="18" charset="0"/>
                <a:cs typeface="Times New Roman" pitchFamily="18" charset="0"/>
              </a:rPr>
              <a:t>anufacture </a:t>
            </a:r>
            <a:r>
              <a:rPr lang="en-US" sz="2800" dirty="0">
                <a:latin typeface="Times New Roman" pitchFamily="18" charset="0"/>
                <a:cs typeface="Times New Roman" pitchFamily="18" charset="0"/>
              </a:rPr>
              <a:t>of dice, buttons and knife handles.</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Today plastic has replaced bones for </a:t>
            </a:r>
            <a:r>
              <a:rPr lang="en-US" sz="2800" dirty="0" smtClean="0">
                <a:latin typeface="Times New Roman" pitchFamily="18" charset="0"/>
                <a:cs typeface="Times New Roman" pitchFamily="18" charset="0"/>
              </a:rPr>
              <a:t>various purposes</a:t>
            </a:r>
          </a:p>
          <a:p>
            <a:pPr lvl="0"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o </a:t>
            </a:r>
            <a:r>
              <a:rPr lang="en-US" sz="2800" dirty="0">
                <a:latin typeface="Times New Roman" pitchFamily="18" charset="0"/>
                <a:cs typeface="Times New Roman" pitchFamily="18" charset="0"/>
              </a:rPr>
              <a:t>recover different components like fat, protein and inorganic material. </a:t>
            </a:r>
            <a:endParaRPr lang="en-IN"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Owing to its high calcium and phosphorus content, bone meal is used as a constituent of poultry feeds and as a fertilizer. </a:t>
            </a:r>
            <a:endParaRPr lang="en-IN" sz="2800" dirty="0">
              <a:latin typeface="Times New Roman" pitchFamily="18" charset="0"/>
              <a:cs typeface="Times New Roman" pitchFamily="18" charset="0"/>
            </a:endParaRPr>
          </a:p>
          <a:p>
            <a:pPr algn="just"/>
            <a:r>
              <a:rPr lang="en-US" sz="2800" dirty="0" err="1">
                <a:latin typeface="Times New Roman" pitchFamily="18" charset="0"/>
                <a:cs typeface="Times New Roman" pitchFamily="18" charset="0"/>
              </a:rPr>
              <a:t>Calcined</a:t>
            </a:r>
            <a:r>
              <a:rPr lang="en-US" sz="2800" dirty="0">
                <a:latin typeface="Times New Roman" pitchFamily="18" charset="0"/>
                <a:cs typeface="Times New Roman" pitchFamily="18" charset="0"/>
              </a:rPr>
              <a:t> bone, obtained by roasting in air, is used in the manufacture of high-class pottery and china, in the refining of silver and in copper smelting.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254367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chemeClr val="tx2"/>
                </a:solidFill>
                <a:latin typeface="Times New Roman" pitchFamily="18" charset="0"/>
                <a:cs typeface="Times New Roman" pitchFamily="18" charset="0"/>
              </a:rPr>
              <a:t/>
            </a:r>
            <a:br>
              <a:rPr lang="en-IN" b="1" dirty="0" smtClean="0">
                <a:solidFill>
                  <a:schemeClr val="tx2"/>
                </a:solidFill>
                <a:latin typeface="Times New Roman" pitchFamily="18" charset="0"/>
                <a:cs typeface="Times New Roman" pitchFamily="18" charset="0"/>
              </a:rPr>
            </a:br>
            <a:r>
              <a:rPr lang="en-IN" b="1" dirty="0" smtClean="0">
                <a:solidFill>
                  <a:schemeClr val="tx2"/>
                </a:solidFill>
                <a:latin typeface="Times New Roman" pitchFamily="18" charset="0"/>
                <a:cs typeface="Times New Roman" pitchFamily="18" charset="0"/>
              </a:rPr>
              <a:t>Raw Materials for gelatine and glue </a:t>
            </a:r>
            <a:r>
              <a:rPr lang="en-IN" b="1" dirty="0">
                <a:solidFill>
                  <a:schemeClr val="tx2"/>
                </a:solidFill>
                <a:latin typeface="Times New Roman" pitchFamily="18" charset="0"/>
                <a:cs typeface="Times New Roman" pitchFamily="18" charset="0"/>
              </a:rPr>
              <a:t/>
            </a:r>
            <a:br>
              <a:rPr lang="en-IN" b="1" dirty="0">
                <a:solidFill>
                  <a:schemeClr val="tx2"/>
                </a:solidFill>
                <a:latin typeface="Times New Roman" pitchFamily="18" charset="0"/>
                <a:cs typeface="Times New Roman" pitchFamily="18" charset="0"/>
              </a:rPr>
            </a:br>
            <a:endParaRPr lang="en-IN"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IN" sz="2800" dirty="0">
                <a:latin typeface="Times New Roman" pitchFamily="18" charset="0"/>
                <a:cs typeface="Times New Roman" pitchFamily="18" charset="0"/>
              </a:rPr>
              <a:t>C</a:t>
            </a:r>
            <a:r>
              <a:rPr lang="en-IN" sz="2800" dirty="0" smtClean="0">
                <a:latin typeface="Times New Roman" pitchFamily="18" charset="0"/>
                <a:cs typeface="Times New Roman" pitchFamily="18" charset="0"/>
              </a:rPr>
              <a:t>ollagen </a:t>
            </a:r>
            <a:r>
              <a:rPr lang="en-IN" sz="2800" dirty="0">
                <a:latin typeface="Times New Roman" pitchFamily="18" charset="0"/>
                <a:cs typeface="Times New Roman" pitchFamily="18" charset="0"/>
              </a:rPr>
              <a:t>is 30% of the animal body's total organic matter, or 60% of the animal body's </a:t>
            </a:r>
            <a:r>
              <a:rPr lang="en-IN" sz="2800" dirty="0" smtClean="0">
                <a:latin typeface="Times New Roman" pitchFamily="18" charset="0"/>
                <a:cs typeface="Times New Roman" pitchFamily="18" charset="0"/>
              </a:rPr>
              <a:t>protein.</a:t>
            </a:r>
          </a:p>
          <a:p>
            <a:pPr algn="just"/>
            <a:r>
              <a:rPr lang="en-IN" sz="2800" dirty="0" smtClean="0">
                <a:latin typeface="Times New Roman" pitchFamily="18" charset="0"/>
                <a:cs typeface="Times New Roman" pitchFamily="18" charset="0"/>
              </a:rPr>
              <a:t> </a:t>
            </a:r>
            <a:r>
              <a:rPr lang="en-IN" sz="2800" dirty="0">
                <a:latin typeface="Times New Roman" pitchFamily="18" charset="0"/>
                <a:cs typeface="Times New Roman" pitchFamily="18" charset="0"/>
              </a:rPr>
              <a:t>T</a:t>
            </a:r>
            <a:r>
              <a:rPr lang="en-IN" sz="2800" dirty="0" smtClean="0">
                <a:latin typeface="Times New Roman" pitchFamily="18" charset="0"/>
                <a:cs typeface="Times New Roman" pitchFamily="18" charset="0"/>
              </a:rPr>
              <a:t>issues containing collagen could </a:t>
            </a:r>
            <a:r>
              <a:rPr lang="en-IN" sz="2800" dirty="0">
                <a:latin typeface="Times New Roman" pitchFamily="18" charset="0"/>
                <a:cs typeface="Times New Roman" pitchFamily="18" charset="0"/>
              </a:rPr>
              <a:t>be extracted for glue </a:t>
            </a:r>
            <a:r>
              <a:rPr lang="en-IN" sz="2800" dirty="0" smtClean="0">
                <a:latin typeface="Times New Roman" pitchFamily="18" charset="0"/>
                <a:cs typeface="Times New Roman" pitchFamily="18" charset="0"/>
              </a:rPr>
              <a:t>and gelatine</a:t>
            </a:r>
            <a:r>
              <a:rPr lang="en-IN" sz="2800" dirty="0">
                <a:latin typeface="Times New Roman" pitchFamily="18" charset="0"/>
                <a:cs typeface="Times New Roman" pitchFamily="18" charset="0"/>
              </a:rPr>
              <a:t>. e</a:t>
            </a:r>
            <a:r>
              <a:rPr lang="en-IN" sz="2800" dirty="0" smtClean="0">
                <a:latin typeface="Times New Roman" pitchFamily="18" charset="0"/>
                <a:cs typeface="Times New Roman" pitchFamily="18" charset="0"/>
              </a:rPr>
              <a:t>.g. hides </a:t>
            </a:r>
            <a:r>
              <a:rPr lang="en-IN" sz="2800" dirty="0">
                <a:latin typeface="Times New Roman" pitchFamily="18" charset="0"/>
                <a:cs typeface="Times New Roman" pitchFamily="18" charset="0"/>
              </a:rPr>
              <a:t>or skins (including pigskins) and bones.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other sources, </a:t>
            </a:r>
            <a:r>
              <a:rPr lang="en-IN" sz="2800" dirty="0" smtClean="0">
                <a:latin typeface="Times New Roman" pitchFamily="18" charset="0"/>
                <a:cs typeface="Times New Roman" pitchFamily="18" charset="0"/>
              </a:rPr>
              <a:t>even though </a:t>
            </a:r>
            <a:r>
              <a:rPr lang="en-IN" sz="2800" dirty="0">
                <a:latin typeface="Times New Roman" pitchFamily="18" charset="0"/>
                <a:cs typeface="Times New Roman" pitchFamily="18" charset="0"/>
              </a:rPr>
              <a:t>feasible, are usually utilized only in small quantities. </a:t>
            </a:r>
            <a:endParaRPr lang="en-IN" sz="2800"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Contrary </a:t>
            </a:r>
            <a:r>
              <a:rPr lang="en-IN" sz="2800" dirty="0">
                <a:latin typeface="Times New Roman" pitchFamily="18" charset="0"/>
                <a:cs typeface="Times New Roman" pitchFamily="18" charset="0"/>
              </a:rPr>
              <a:t>to popular opinion hoofs, horns, hair, feathers, and eggshell waste do not yield gelatine.</a:t>
            </a:r>
          </a:p>
        </p:txBody>
      </p:sp>
    </p:spTree>
    <p:extLst>
      <p:ext uri="{BB962C8B-B14F-4D97-AF65-F5344CB8AC3E}">
        <p14:creationId xmlns:p14="http://schemas.microsoft.com/office/powerpoint/2010/main" val="307317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tx2"/>
                </a:solidFill>
                <a:latin typeface="Times New Roman" pitchFamily="18" charset="0"/>
                <a:cs typeface="Times New Roman" pitchFamily="18" charset="0"/>
              </a:rPr>
              <a:t>M</a:t>
            </a:r>
            <a:r>
              <a:rPr lang="en-US" sz="4000" b="1" dirty="0" smtClean="0">
                <a:solidFill>
                  <a:schemeClr val="tx2"/>
                </a:solidFill>
                <a:latin typeface="Times New Roman" pitchFamily="18" charset="0"/>
                <a:cs typeface="Times New Roman" pitchFamily="18" charset="0"/>
              </a:rPr>
              <a:t>ethods of bone processing</a:t>
            </a:r>
            <a:endParaRPr lang="en-IN" sz="40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endParaRPr lang="en-IN" dirty="0"/>
          </a:p>
          <a:p>
            <a:pPr lvl="1">
              <a:lnSpc>
                <a:spcPct val="120000"/>
              </a:lnSpc>
            </a:pPr>
            <a:r>
              <a:rPr lang="en-US" sz="11200" b="1" dirty="0">
                <a:latin typeface="Times New Roman" pitchFamily="18" charset="0"/>
                <a:cs typeface="Times New Roman" pitchFamily="18" charset="0"/>
              </a:rPr>
              <a:t>Processing under pressure </a:t>
            </a:r>
            <a:endParaRPr lang="en-IN" sz="11200" b="1" dirty="0">
              <a:latin typeface="Times New Roman" pitchFamily="18" charset="0"/>
              <a:cs typeface="Times New Roman" pitchFamily="18" charset="0"/>
            </a:endParaRPr>
          </a:p>
          <a:p>
            <a:pPr lvl="2">
              <a:lnSpc>
                <a:spcPct val="120000"/>
              </a:lnSpc>
            </a:pPr>
            <a:r>
              <a:rPr lang="en-US" sz="11200" dirty="0">
                <a:latin typeface="Times New Roman" pitchFamily="18" charset="0"/>
                <a:cs typeface="Times New Roman" pitchFamily="18" charset="0"/>
              </a:rPr>
              <a:t>In this method the bones with all adhering meat and tendons together with other </a:t>
            </a:r>
            <a:r>
              <a:rPr lang="en-US" sz="11200" dirty="0" err="1">
                <a:latin typeface="Times New Roman" pitchFamily="18" charset="0"/>
                <a:cs typeface="Times New Roman" pitchFamily="18" charset="0"/>
              </a:rPr>
              <a:t>offals</a:t>
            </a:r>
            <a:r>
              <a:rPr lang="en-US" sz="11200" dirty="0">
                <a:latin typeface="Times New Roman" pitchFamily="18" charset="0"/>
                <a:cs typeface="Times New Roman" pitchFamily="18" charset="0"/>
              </a:rPr>
              <a:t> are processed under pressure to obtain bone and other meat meal. </a:t>
            </a:r>
            <a:endParaRPr lang="en-IN" sz="11200" dirty="0">
              <a:latin typeface="Times New Roman" pitchFamily="18" charset="0"/>
              <a:cs typeface="Times New Roman" pitchFamily="18" charset="0"/>
            </a:endParaRPr>
          </a:p>
          <a:p>
            <a:pPr lvl="1">
              <a:lnSpc>
                <a:spcPct val="120000"/>
              </a:lnSpc>
            </a:pPr>
            <a:r>
              <a:rPr lang="en-US" sz="11200" b="1" dirty="0">
                <a:latin typeface="Times New Roman" pitchFamily="18" charset="0"/>
                <a:cs typeface="Times New Roman" pitchFamily="18" charset="0"/>
              </a:rPr>
              <a:t>Boiling bones in open kettle </a:t>
            </a:r>
            <a:endParaRPr lang="en-IN" sz="11200" b="1" dirty="0">
              <a:latin typeface="Times New Roman" pitchFamily="18" charset="0"/>
              <a:cs typeface="Times New Roman" pitchFamily="18" charset="0"/>
            </a:endParaRPr>
          </a:p>
          <a:p>
            <a:pPr lvl="2">
              <a:lnSpc>
                <a:spcPct val="120000"/>
              </a:lnSpc>
            </a:pPr>
            <a:r>
              <a:rPr lang="en-US" sz="11200" dirty="0">
                <a:latin typeface="Times New Roman" pitchFamily="18" charset="0"/>
                <a:cs typeface="Times New Roman" pitchFamily="18" charset="0"/>
              </a:rPr>
              <a:t>In this method all adhering material is freed by dissolving a small part of the </a:t>
            </a:r>
            <a:r>
              <a:rPr lang="en-US" sz="11200" dirty="0" err="1">
                <a:latin typeface="Times New Roman" pitchFamily="18" charset="0"/>
                <a:cs typeface="Times New Roman" pitchFamily="18" charset="0"/>
              </a:rPr>
              <a:t>ossein</a:t>
            </a:r>
            <a:r>
              <a:rPr lang="en-US" sz="11200" dirty="0">
                <a:latin typeface="Times New Roman" pitchFamily="18" charset="0"/>
                <a:cs typeface="Times New Roman" pitchFamily="18" charset="0"/>
              </a:rPr>
              <a:t>. </a:t>
            </a:r>
            <a:endParaRPr lang="en-IN" sz="11200" dirty="0">
              <a:latin typeface="Times New Roman" pitchFamily="18" charset="0"/>
              <a:cs typeface="Times New Roman" pitchFamily="18" charset="0"/>
            </a:endParaRPr>
          </a:p>
          <a:p>
            <a:pPr lvl="2">
              <a:lnSpc>
                <a:spcPct val="120000"/>
              </a:lnSpc>
            </a:pPr>
            <a:r>
              <a:rPr lang="en-US" sz="11200" dirty="0">
                <a:latin typeface="Times New Roman" pitchFamily="18" charset="0"/>
                <a:cs typeface="Times New Roman" pitchFamily="18" charset="0"/>
              </a:rPr>
              <a:t>The bones are then lifted from the boiling liquid and milled to produce raw bone meal. </a:t>
            </a:r>
            <a:endParaRPr lang="en-IN" sz="11200" dirty="0">
              <a:latin typeface="Times New Roman" pitchFamily="18" charset="0"/>
              <a:cs typeface="Times New Roman" pitchFamily="18" charset="0"/>
            </a:endParaRPr>
          </a:p>
        </p:txBody>
      </p:sp>
    </p:spTree>
    <p:extLst>
      <p:ext uri="{BB962C8B-B14F-4D97-AF65-F5344CB8AC3E}">
        <p14:creationId xmlns:p14="http://schemas.microsoft.com/office/powerpoint/2010/main" val="196778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25000" lnSpcReduction="20000"/>
          </a:bodyPr>
          <a:lstStyle/>
          <a:p>
            <a:pPr lvl="1">
              <a:lnSpc>
                <a:spcPct val="120000"/>
              </a:lnSpc>
            </a:pPr>
            <a:r>
              <a:rPr lang="en-US" sz="11200" b="1" dirty="0">
                <a:latin typeface="Times New Roman" pitchFamily="18" charset="0"/>
                <a:cs typeface="Times New Roman" pitchFamily="18" charset="0"/>
              </a:rPr>
              <a:t>Boiling bones under pressure </a:t>
            </a:r>
            <a:endParaRPr lang="en-IN" sz="11200" b="1" dirty="0">
              <a:latin typeface="Times New Roman" pitchFamily="18" charset="0"/>
              <a:cs typeface="Times New Roman" pitchFamily="18" charset="0"/>
            </a:endParaRPr>
          </a:p>
          <a:p>
            <a:pPr lvl="2">
              <a:lnSpc>
                <a:spcPct val="120000"/>
              </a:lnSpc>
            </a:pPr>
            <a:r>
              <a:rPr lang="en-US" sz="11200" dirty="0">
                <a:latin typeface="Times New Roman" pitchFamily="18" charset="0"/>
                <a:cs typeface="Times New Roman" pitchFamily="18" charset="0"/>
              </a:rPr>
              <a:t>In this method the </a:t>
            </a:r>
            <a:r>
              <a:rPr lang="en-US" sz="11200" dirty="0" err="1">
                <a:latin typeface="Times New Roman" pitchFamily="18" charset="0"/>
                <a:cs typeface="Times New Roman" pitchFamily="18" charset="0"/>
              </a:rPr>
              <a:t>ossein</a:t>
            </a:r>
            <a:r>
              <a:rPr lang="en-US" sz="11200" dirty="0">
                <a:latin typeface="Times New Roman" pitchFamily="18" charset="0"/>
                <a:cs typeface="Times New Roman" pitchFamily="18" charset="0"/>
              </a:rPr>
              <a:t> gets free and this protein is used in meat meal production and milling the bones for steamed bone meal. </a:t>
            </a:r>
            <a:endParaRPr lang="en-IN" sz="11200" dirty="0"/>
          </a:p>
          <a:p>
            <a:pPr lvl="1">
              <a:lnSpc>
                <a:spcPct val="120000"/>
              </a:lnSpc>
            </a:pPr>
            <a:r>
              <a:rPr lang="en-US" sz="11200" b="1" dirty="0" smtClean="0">
                <a:latin typeface="Times New Roman" pitchFamily="18" charset="0"/>
                <a:cs typeface="Times New Roman" pitchFamily="18" charset="0"/>
              </a:rPr>
              <a:t>Conserving </a:t>
            </a:r>
            <a:r>
              <a:rPr lang="en-US" sz="11200" b="1" dirty="0">
                <a:latin typeface="Times New Roman" pitchFamily="18" charset="0"/>
                <a:cs typeface="Times New Roman" pitchFamily="18" charset="0"/>
              </a:rPr>
              <a:t>the </a:t>
            </a:r>
            <a:r>
              <a:rPr lang="en-US" sz="11200" b="1" dirty="0" err="1">
                <a:latin typeface="Times New Roman" pitchFamily="18" charset="0"/>
                <a:cs typeface="Times New Roman" pitchFamily="18" charset="0"/>
              </a:rPr>
              <a:t>ossein</a:t>
            </a:r>
            <a:r>
              <a:rPr lang="en-US" sz="11200" b="1" dirty="0">
                <a:latin typeface="Times New Roman" pitchFamily="18" charset="0"/>
                <a:cs typeface="Times New Roman" pitchFamily="18" charset="0"/>
              </a:rPr>
              <a:t> for </a:t>
            </a:r>
            <a:r>
              <a:rPr lang="en-US" sz="11200" b="1" dirty="0" err="1">
                <a:latin typeface="Times New Roman" pitchFamily="18" charset="0"/>
                <a:cs typeface="Times New Roman" pitchFamily="18" charset="0"/>
              </a:rPr>
              <a:t>gelatine</a:t>
            </a:r>
            <a:r>
              <a:rPr lang="en-US" sz="11200" b="1" dirty="0">
                <a:latin typeface="Times New Roman" pitchFamily="18" charset="0"/>
                <a:cs typeface="Times New Roman" pitchFamily="18" charset="0"/>
              </a:rPr>
              <a:t> manufacture </a:t>
            </a:r>
            <a:endParaRPr lang="en-IN" sz="11200" b="1" dirty="0">
              <a:latin typeface="Times New Roman" pitchFamily="18" charset="0"/>
              <a:cs typeface="Times New Roman" pitchFamily="18" charset="0"/>
            </a:endParaRPr>
          </a:p>
          <a:p>
            <a:pPr lvl="2">
              <a:lnSpc>
                <a:spcPct val="120000"/>
              </a:lnSpc>
            </a:pPr>
            <a:r>
              <a:rPr lang="en-US" sz="11200" dirty="0">
                <a:latin typeface="Times New Roman" pitchFamily="18" charset="0"/>
                <a:cs typeface="Times New Roman" pitchFamily="18" charset="0"/>
              </a:rPr>
              <a:t>By subjecting the bones to prolonged cooking in open vats avoid boiling by not exceeding 87.8°C (190°F).</a:t>
            </a:r>
            <a:endParaRPr lang="en-IN" sz="11200" dirty="0">
              <a:latin typeface="Times New Roman" pitchFamily="18" charset="0"/>
              <a:cs typeface="Times New Roman" pitchFamily="18" charset="0"/>
            </a:endParaRPr>
          </a:p>
          <a:p>
            <a:pPr lvl="2">
              <a:lnSpc>
                <a:spcPct val="120000"/>
              </a:lnSpc>
            </a:pPr>
            <a:r>
              <a:rPr lang="en-US" sz="11200" dirty="0">
                <a:latin typeface="Times New Roman" pitchFamily="18" charset="0"/>
                <a:cs typeface="Times New Roman" pitchFamily="18" charset="0"/>
              </a:rPr>
              <a:t>This results in the loss of the fat while preserving the </a:t>
            </a:r>
            <a:r>
              <a:rPr lang="en-US" sz="11200" dirty="0" err="1">
                <a:latin typeface="Times New Roman" pitchFamily="18" charset="0"/>
                <a:cs typeface="Times New Roman" pitchFamily="18" charset="0"/>
              </a:rPr>
              <a:t>ossein</a:t>
            </a:r>
            <a:r>
              <a:rPr lang="en-US" sz="11200" dirty="0" smtClean="0">
                <a:latin typeface="Times New Roman" pitchFamily="18" charset="0"/>
                <a:cs typeface="Times New Roman" pitchFamily="18" charset="0"/>
              </a:rPr>
              <a:t>.</a:t>
            </a:r>
            <a:endParaRPr lang="en-IN" sz="11200" dirty="0">
              <a:latin typeface="Times New Roman" pitchFamily="18" charset="0"/>
              <a:cs typeface="Times New Roman" pitchFamily="18" charset="0"/>
            </a:endParaRPr>
          </a:p>
        </p:txBody>
      </p:sp>
    </p:spTree>
    <p:extLst>
      <p:ext uri="{BB962C8B-B14F-4D97-AF65-F5344CB8AC3E}">
        <p14:creationId xmlns:p14="http://schemas.microsoft.com/office/powerpoint/2010/main" val="1782743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tx2"/>
                </a:solidFill>
                <a:latin typeface="Times New Roman" pitchFamily="18" charset="0"/>
                <a:cs typeface="Times New Roman" pitchFamily="18" charset="0"/>
              </a:rPr>
              <a:t>Utilization of bone from abattoir</a:t>
            </a:r>
            <a:endParaRPr lang="en-IN" b="1"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lvl="0" algn="just"/>
            <a:r>
              <a:rPr lang="en-US" sz="2800" dirty="0">
                <a:latin typeface="Times New Roman" pitchFamily="18" charset="0"/>
                <a:cs typeface="Times New Roman" pitchFamily="18" charset="0"/>
              </a:rPr>
              <a:t>Bones contain 33 to 36% of organic substance, bone collagen or </a:t>
            </a:r>
            <a:r>
              <a:rPr lang="en-US" sz="2800" dirty="0" err="1">
                <a:latin typeface="Times New Roman" pitchFamily="18" charset="0"/>
                <a:cs typeface="Times New Roman" pitchFamily="18" charset="0"/>
              </a:rPr>
              <a:t>ossein</a:t>
            </a:r>
            <a:r>
              <a:rPr lang="en-US" sz="2800" dirty="0">
                <a:latin typeface="Times New Roman" pitchFamily="18" charset="0"/>
                <a:cs typeface="Times New Roman" pitchFamily="18" charset="0"/>
              </a:rPr>
              <a:t>, which is the mother substance for </a:t>
            </a:r>
            <a:r>
              <a:rPr lang="en-US" sz="2800" dirty="0" err="1">
                <a:latin typeface="Times New Roman" pitchFamily="18" charset="0"/>
                <a:cs typeface="Times New Roman" pitchFamily="18" charset="0"/>
              </a:rPr>
              <a:t>gelatine</a:t>
            </a:r>
            <a:r>
              <a:rPr lang="en-US" sz="2800" dirty="0">
                <a:latin typeface="Times New Roman" pitchFamily="18" charset="0"/>
                <a:cs typeface="Times New Roman" pitchFamily="18" charset="0"/>
              </a:rPr>
              <a:t> and glue. </a:t>
            </a:r>
            <a:endParaRPr lang="en-IN" sz="2800" dirty="0">
              <a:latin typeface="Times New Roman" pitchFamily="18" charset="0"/>
              <a:cs typeface="Times New Roman" pitchFamily="18" charset="0"/>
            </a:endParaRPr>
          </a:p>
          <a:p>
            <a:pPr lvl="0" algn="just"/>
            <a:r>
              <a:rPr lang="en-US" sz="2800" b="1" dirty="0" err="1">
                <a:latin typeface="Times New Roman" pitchFamily="18" charset="0"/>
                <a:cs typeface="Times New Roman" pitchFamily="18" charset="0"/>
              </a:rPr>
              <a:t>Gelatine</a:t>
            </a:r>
            <a:r>
              <a:rPr lang="en-US" sz="2800" b="1" dirty="0">
                <a:latin typeface="Times New Roman" pitchFamily="18" charset="0"/>
                <a:cs typeface="Times New Roman" pitchFamily="18" charset="0"/>
              </a:rPr>
              <a:t> </a:t>
            </a:r>
            <a:endParaRPr lang="en-IN" sz="2800" b="1" dirty="0">
              <a:latin typeface="Times New Roman" pitchFamily="18" charset="0"/>
              <a:cs typeface="Times New Roman" pitchFamily="18" charset="0"/>
            </a:endParaRPr>
          </a:p>
          <a:p>
            <a:pPr lvl="1" algn="just"/>
            <a:r>
              <a:rPr lang="en-US" dirty="0" err="1">
                <a:latin typeface="Times New Roman" pitchFamily="18" charset="0"/>
                <a:cs typeface="Times New Roman" pitchFamily="18" charset="0"/>
              </a:rPr>
              <a:t>Gelatine</a:t>
            </a:r>
            <a:r>
              <a:rPr lang="en-US" dirty="0">
                <a:latin typeface="Times New Roman" pitchFamily="18" charset="0"/>
                <a:cs typeface="Times New Roman" pitchFamily="18" charset="0"/>
              </a:rPr>
              <a:t> can be obtained by boiling </a:t>
            </a:r>
            <a:r>
              <a:rPr lang="en-US" dirty="0" err="1">
                <a:latin typeface="Times New Roman" pitchFamily="18" charset="0"/>
                <a:cs typeface="Times New Roman" pitchFamily="18" charset="0"/>
              </a:rPr>
              <a:t>ossein</a:t>
            </a:r>
            <a:r>
              <a:rPr lang="en-US" dirty="0">
                <a:latin typeface="Times New Roman" pitchFamily="18" charset="0"/>
                <a:cs typeface="Times New Roman" pitchFamily="18" charset="0"/>
              </a:rPr>
              <a:t> or by boiling degraded bones in water acidified with Hydrochloric acid, which separates the gelatinous substances. </a:t>
            </a:r>
            <a:endParaRPr lang="en-IN" dirty="0">
              <a:latin typeface="Times New Roman" pitchFamily="18" charset="0"/>
              <a:cs typeface="Times New Roman" pitchFamily="18" charset="0"/>
            </a:endParaRPr>
          </a:p>
          <a:p>
            <a:pPr lvl="1" algn="just"/>
            <a:r>
              <a:rPr lang="en-US" dirty="0">
                <a:latin typeface="Times New Roman" pitchFamily="18" charset="0"/>
                <a:cs typeface="Times New Roman" pitchFamily="18" charset="0"/>
              </a:rPr>
              <a:t>It is a derived protein of albuminoidal class, which has both – edible and inedible (technical) uses. </a:t>
            </a:r>
            <a:endParaRPr lang="en-IN" dirty="0">
              <a:latin typeface="Times New Roman" pitchFamily="18" charset="0"/>
              <a:cs typeface="Times New Roman" pitchFamily="18" charset="0"/>
            </a:endParaRP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139583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2511</Words>
  <Application>Microsoft Office PowerPoint</Application>
  <PresentationFormat>On-screen Show (4:3)</PresentationFormat>
  <Paragraphs>200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Unit III - ABATTOIR PRACTICES AND ANIMAL BY-PRODUCTS TECHNOLOGY</vt:lpstr>
      <vt:lpstr>Bone</vt:lpstr>
      <vt:lpstr> Types of bone </vt:lpstr>
      <vt:lpstr>PowerPoint Presentation</vt:lpstr>
      <vt:lpstr> Uses of bones  </vt:lpstr>
      <vt:lpstr> Raw Materials for gelatine and glue  </vt:lpstr>
      <vt:lpstr>Methods of bone processing</vt:lpstr>
      <vt:lpstr>PowerPoint Presentation</vt:lpstr>
      <vt:lpstr>Utilization of bone from abattoir</vt:lpstr>
      <vt:lpstr>PowerPoint Presentation</vt:lpstr>
      <vt:lpstr>PowerPoint Presentation</vt:lpstr>
      <vt:lpstr>PowerPoint Presentation</vt:lpstr>
      <vt:lpstr>Steps in bone processing</vt:lpstr>
      <vt:lpstr>PowerPoint Presentation</vt:lpstr>
      <vt:lpstr>Manufacture of gelatine and glue </vt:lpstr>
      <vt:lpstr>PowerPoint Presentation</vt:lpstr>
      <vt:lpstr>PowerPoint Presentation</vt:lpstr>
      <vt:lpstr>PowerPoint Presentation</vt:lpstr>
      <vt:lpstr>PowerPoint Presentation</vt:lpstr>
      <vt:lpstr>Flow  diagram for preparation of gelatine</vt:lpstr>
      <vt:lpstr>General information on gelatine </vt:lpstr>
      <vt:lpstr>PowerPoint Presentation</vt:lpstr>
      <vt:lpstr> Uses of gelatine  </vt:lpstr>
      <vt:lpstr>PowerPoint Presentation</vt:lpstr>
      <vt:lpstr>Bone meal</vt:lpstr>
      <vt:lpstr>PowerPoint Presentation</vt:lpstr>
      <vt:lpstr>PowerPoint Presentation</vt:lpstr>
      <vt:lpstr>Flow diagram for preparation of bone meal</vt:lpstr>
      <vt:lpstr>Processing of Bones for Inedible Uses</vt:lpstr>
      <vt:lpstr>Horn and hoofs</vt:lpstr>
      <vt:lpstr>PowerPoint Presentation</vt:lpstr>
      <vt:lpstr>Utilization of horns</vt:lpstr>
      <vt:lpstr>PowerPoint Presentation</vt:lpstr>
      <vt:lpstr>Neats foot oil</vt:lpstr>
      <vt:lpstr>PowerPoint Presentation</vt:lpstr>
      <vt:lpstr>Procedure for Neats foot oil preparation</vt:lpstr>
      <vt:lpstr>PowerPoint Presentation</vt:lpstr>
      <vt:lpstr>PowerPoint Presentation</vt:lpstr>
      <vt:lpstr> Horn and hoof meal  </vt:lpstr>
      <vt:lpstr>Horn and hoof meal -As a fertilizer</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Bone, glue and gelatin</dc:title>
  <dc:creator>ROHIT</dc:creator>
  <cp:lastModifiedBy>ROHIT</cp:lastModifiedBy>
  <cp:revision>28</cp:revision>
  <dcterms:created xsi:type="dcterms:W3CDTF">2006-08-16T00:00:00Z</dcterms:created>
  <dcterms:modified xsi:type="dcterms:W3CDTF">2020-03-30T06:32:33Z</dcterms:modified>
</cp:coreProperties>
</file>