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1" r:id="rId3"/>
    <p:sldId id="338" r:id="rId4"/>
    <p:sldId id="339" r:id="rId5"/>
    <p:sldId id="333" r:id="rId6"/>
    <p:sldId id="340" r:id="rId7"/>
    <p:sldId id="341" r:id="rId8"/>
    <p:sldId id="342" r:id="rId9"/>
    <p:sldId id="343" r:id="rId10"/>
    <p:sldId id="344" r:id="rId11"/>
    <p:sldId id="345" r:id="rId12"/>
    <p:sldId id="303" r:id="rId13"/>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333399"/>
    <a:srgbClr val="FFCC66"/>
    <a:srgbClr val="FF9933"/>
    <a:srgbClr val="57B2B9"/>
    <a:srgbClr val="FF6699"/>
    <a:srgbClr val="A50021"/>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173" autoAdjust="0"/>
    <p:restoredTop sz="94717" autoAdjust="0"/>
  </p:normalViewPr>
  <p:slideViewPr>
    <p:cSldViewPr>
      <p:cViewPr>
        <p:scale>
          <a:sx n="93" d="100"/>
          <a:sy n="93" d="100"/>
        </p:scale>
        <p:origin x="-24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381000"/>
            <a:ext cx="7315200" cy="29718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228600" y="609600"/>
            <a:ext cx="8686800" cy="2819400"/>
          </a:xfrm>
        </p:spPr>
        <p:txBody>
          <a:bodyPr/>
          <a:lstStyle/>
          <a:p>
            <a:pPr eaLnBrk="1" hangingPunct="1">
              <a:defRPr/>
            </a:pPr>
            <a:r>
              <a:rPr lang="en-US" b="1" dirty="0" smtClean="0">
                <a:solidFill>
                  <a:srgbClr val="FF0000"/>
                </a:solidFill>
              </a:rPr>
              <a:t/>
            </a:r>
            <a:br>
              <a:rPr lang="en-US" b="1" dirty="0" smtClean="0">
                <a:solidFill>
                  <a:srgbClr val="FF0000"/>
                </a:solidFill>
              </a:rPr>
            </a:br>
            <a:r>
              <a:rPr lang="en-IN" sz="4000" b="1" dirty="0" smtClean="0">
                <a:solidFill>
                  <a:srgbClr val="FF0000"/>
                </a:solidFill>
              </a:rPr>
              <a:t>Butter Manufacturing Machines</a:t>
            </a:r>
            <a:r>
              <a:rPr lang="en-US" sz="5400" b="1" dirty="0" smtClean="0">
                <a:solidFill>
                  <a:srgbClr val="FF0000"/>
                </a:solidFill>
              </a:rPr>
              <a:t/>
            </a:r>
            <a:br>
              <a:rPr lang="en-US" sz="5400" b="1" dirty="0" smtClean="0">
                <a:solidFill>
                  <a:srgbClr val="FF0000"/>
                </a:solidFill>
              </a:rPr>
            </a:br>
            <a:r>
              <a:rPr lang="en-US" sz="2800" b="1" dirty="0" smtClean="0">
                <a:solidFill>
                  <a:srgbClr val="FF0000"/>
                </a:solidFill>
              </a:rPr>
              <a:t>Dairy Process Engineering (DTE -212)</a:t>
            </a:r>
            <a:endParaRPr lang="en-US" sz="2800" b="1" dirty="0" smtClean="0">
              <a:solidFill>
                <a:srgbClr val="FF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dirty="0" smtClean="0">
                <a:solidFill>
                  <a:srgbClr val="A50021"/>
                </a:solidFill>
              </a:rPr>
              <a:t>Dr. J. </a:t>
            </a:r>
            <a:r>
              <a:rPr lang="en-US" b="1" dirty="0" err="1" smtClean="0">
                <a:solidFill>
                  <a:srgbClr val="A50021"/>
                </a:solidFill>
              </a:rPr>
              <a:t>Badshah</a:t>
            </a:r>
            <a:endParaRPr lang="en-US" b="1" dirty="0" smtClean="0">
              <a:solidFill>
                <a:srgbClr val="A50021"/>
              </a:solidFill>
            </a:endParaRPr>
          </a:p>
          <a:p>
            <a:pPr eaLnBrk="1" hangingPunct="1">
              <a:lnSpc>
                <a:spcPct val="90000"/>
              </a:lnSpc>
            </a:pPr>
            <a:r>
              <a:rPr lang="en-US" sz="2000" b="1" dirty="0" smtClean="0"/>
              <a:t>University Professor – cum - Chief Scientist</a:t>
            </a:r>
          </a:p>
          <a:p>
            <a:pPr eaLnBrk="1" hangingPunct="1">
              <a:lnSpc>
                <a:spcPct val="90000"/>
              </a:lnSpc>
            </a:pPr>
            <a:r>
              <a:rPr lang="en-US" sz="2000" b="1" dirty="0" smtClean="0"/>
              <a:t>Dairy Engineering Department</a:t>
            </a:r>
          </a:p>
          <a:p>
            <a:pPr eaLnBrk="1" hangingPunct="1">
              <a:lnSpc>
                <a:spcPct val="90000"/>
              </a:lnSpc>
            </a:pPr>
            <a:r>
              <a:rPr lang="en-US" sz="2000" b="1" dirty="0" smtClean="0"/>
              <a:t>Sanjay Gandhi Institute of Dairy Science &amp; Technology, </a:t>
            </a:r>
            <a:r>
              <a:rPr lang="en-US" sz="2000" b="1" dirty="0" err="1" smtClean="0"/>
              <a:t>Jagdeopath</a:t>
            </a:r>
            <a:r>
              <a:rPr lang="en-US" sz="2000" b="1" dirty="0" smtClean="0"/>
              <a:t>, Patna</a:t>
            </a:r>
          </a:p>
          <a:p>
            <a:pPr eaLnBrk="1" hangingPunct="1">
              <a:lnSpc>
                <a:spcPct val="90000"/>
              </a:lnSpc>
            </a:pPr>
            <a:r>
              <a:rPr lang="en-US" sz="1800" b="1" dirty="0" smtClean="0"/>
              <a:t>(Bihar Animal Sciences University, Patna)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2800" b="1" dirty="0" smtClean="0">
                <a:solidFill>
                  <a:srgbClr val="C00000"/>
                </a:solidFill>
              </a:rPr>
              <a:t>Alfa Process</a:t>
            </a:r>
            <a:endParaRPr lang="en-US" sz="2800" dirty="0">
              <a:solidFill>
                <a:srgbClr val="C00000"/>
              </a:solidFill>
            </a:endParaRPr>
          </a:p>
        </p:txBody>
      </p:sp>
      <p:sp>
        <p:nvSpPr>
          <p:cNvPr id="3" name="Content Placeholder 2"/>
          <p:cNvSpPr>
            <a:spLocks noGrp="1"/>
          </p:cNvSpPr>
          <p:nvPr>
            <p:ph idx="1"/>
          </p:nvPr>
        </p:nvSpPr>
        <p:spPr>
          <a:xfrm>
            <a:off x="457200" y="1066800"/>
            <a:ext cx="8229600" cy="5486400"/>
          </a:xfrm>
        </p:spPr>
        <p:txBody>
          <a:bodyPr/>
          <a:lstStyle/>
          <a:p>
            <a:pPr>
              <a:buFont typeface="Wingdings" pitchFamily="2" charset="2"/>
              <a:buChar char="Ø"/>
            </a:pPr>
            <a:r>
              <a:rPr lang="en-US" sz="2000" dirty="0" smtClean="0">
                <a:solidFill>
                  <a:srgbClr val="002060"/>
                </a:solidFill>
              </a:rPr>
              <a:t>It is a concentration and phase inversion process by cooling. Cream of 30% fat is pasteurized at 90°C, degassed, cooled to 45 – 50°C and separated at this temperature in a cream separator to 82% fat. The cream, which is still in the form of oil in water emulsion, but it is almost the composition of butter. In this cream fat globules are so closely packed that their fat globule membranes are in contact with each other. </a:t>
            </a:r>
            <a:endParaRPr lang="en-US" sz="2000" dirty="0" smtClean="0"/>
          </a:p>
          <a:p>
            <a:pPr algn="just">
              <a:buFont typeface="Wingdings" pitchFamily="2" charset="2"/>
              <a:buChar char="Ø"/>
            </a:pPr>
            <a:r>
              <a:rPr lang="en-US" sz="2000" dirty="0" smtClean="0">
                <a:solidFill>
                  <a:srgbClr val="FF0000"/>
                </a:solidFill>
              </a:rPr>
              <a:t>As fat crystallizes and fat crystals perforate the fat globule membrane and free fat is released out. Rubbing together of the fat globules helps this process as they move in the cooler. Thus phase inversion takes place and water-in-oil emulsion (butter) is formed. It contains all the fat globule membrane material, thus it has high phospholipids content and no buttermilk is produced in this process.</a:t>
            </a:r>
            <a:endParaRPr lang="en-US" sz="2000" smtClean="0">
              <a:solidFill>
                <a:srgbClr val="FF0000"/>
              </a:solidFill>
            </a:endParaRPr>
          </a:p>
          <a:p>
            <a:pPr algn="just">
              <a:buNone/>
            </a:pPr>
            <a:endParaRPr lang="en-US" sz="2000" dirty="0" smtClean="0">
              <a:solidFill>
                <a:srgbClr val="FF0000"/>
              </a:solidFill>
            </a:endParaRPr>
          </a:p>
          <a:p>
            <a:pPr algn="just">
              <a:buFont typeface="Wingdings" pitchFamily="2" charset="2"/>
              <a:buChar char="Ø"/>
            </a:pPr>
            <a:r>
              <a:rPr lang="en-US" sz="2000" dirty="0" smtClean="0">
                <a:solidFill>
                  <a:srgbClr val="002060"/>
                </a:solidFill>
              </a:rPr>
              <a:t>The Alfa process was developed in Germany and Sweden. The Alfa-Laval (Sweden) butter making process consists of the following major steps (McDowell, 1953).</a:t>
            </a:r>
          </a:p>
          <a:p>
            <a:pPr>
              <a:buNone/>
            </a:pPr>
            <a:r>
              <a:rPr lang="en-US" sz="2000" dirty="0" smtClean="0"/>
              <a:t/>
            </a:r>
            <a:br>
              <a:rPr lang="en-US" sz="2000" dirty="0" smtClean="0"/>
            </a:br>
            <a:endParaRPr lang="en-US" sz="2000" dirty="0" smtClean="0">
              <a:solidFill>
                <a:srgbClr val="FF0000"/>
              </a:solidFill>
            </a:endParaRPr>
          </a:p>
          <a:p>
            <a:pPr algn="just"/>
            <a:endParaRPr lang="en-US"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2800" b="1" dirty="0" smtClean="0">
                <a:solidFill>
                  <a:srgbClr val="FF0000"/>
                </a:solidFill>
              </a:rPr>
              <a:t>Cherry-Burrell </a:t>
            </a:r>
            <a:r>
              <a:rPr lang="en-US" sz="2800" b="1" dirty="0" err="1" smtClean="0">
                <a:solidFill>
                  <a:srgbClr val="FF0000"/>
                </a:solidFill>
              </a:rPr>
              <a:t>Gold’n</a:t>
            </a:r>
            <a:r>
              <a:rPr lang="en-US" sz="2800" b="1" dirty="0" smtClean="0">
                <a:solidFill>
                  <a:srgbClr val="FF0000"/>
                </a:solidFill>
              </a:rPr>
              <a:t> Flow Process</a:t>
            </a:r>
            <a:endParaRPr lang="en-US" sz="2800"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algn="just">
              <a:buFont typeface="Wingdings" pitchFamily="2" charset="2"/>
              <a:buChar char="Ø"/>
            </a:pPr>
            <a:r>
              <a:rPr lang="en-US" sz="2000" dirty="0" smtClean="0">
                <a:solidFill>
                  <a:srgbClr val="002060"/>
                </a:solidFill>
              </a:rPr>
              <a:t>The </a:t>
            </a:r>
            <a:r>
              <a:rPr lang="en-US" sz="2000" dirty="0" smtClean="0">
                <a:solidFill>
                  <a:srgbClr val="002060"/>
                </a:solidFill>
              </a:rPr>
              <a:t>process starts with 18°C cream that is pumped through a high-speed destabilizing unit and then to a cream separator, from which a 90% fat plastic cream is discharged</a:t>
            </a:r>
            <a:r>
              <a:rPr lang="en-US" sz="2000" dirty="0" smtClean="0">
                <a:solidFill>
                  <a:srgbClr val="002060"/>
                </a:solidFill>
              </a:rPr>
              <a:t>.</a:t>
            </a:r>
          </a:p>
          <a:p>
            <a:pPr algn="just">
              <a:buNone/>
            </a:pPr>
            <a:endParaRPr lang="en-US" sz="2000" dirty="0" smtClean="0"/>
          </a:p>
          <a:p>
            <a:pPr algn="just">
              <a:buFont typeface="Wingdings" pitchFamily="2" charset="2"/>
              <a:buChar char="Ø"/>
            </a:pPr>
            <a:r>
              <a:rPr lang="en-US" sz="2000" dirty="0" smtClean="0">
                <a:solidFill>
                  <a:srgbClr val="C00000"/>
                </a:solidFill>
              </a:rPr>
              <a:t>Destabilization </a:t>
            </a:r>
            <a:r>
              <a:rPr lang="en-US" sz="2000" dirty="0" smtClean="0">
                <a:solidFill>
                  <a:srgbClr val="C00000"/>
                </a:solidFill>
              </a:rPr>
              <a:t>is a process of packing small fat globules together to form large ones. Destabilizing unit consists of a perforated blade travelling at high speed, beating chamber, an adjustable hold back valve and an air inlet valve</a:t>
            </a:r>
            <a:r>
              <a:rPr lang="en-US" sz="2000" dirty="0" smtClean="0">
                <a:solidFill>
                  <a:srgbClr val="C00000"/>
                </a:solidFill>
              </a:rPr>
              <a:t>.</a:t>
            </a:r>
          </a:p>
          <a:p>
            <a:pPr algn="just">
              <a:buNone/>
            </a:pPr>
            <a:endParaRPr lang="en-US" sz="2000" dirty="0" smtClean="0"/>
          </a:p>
          <a:p>
            <a:pPr algn="just">
              <a:buFont typeface="Wingdings" pitchFamily="2" charset="2"/>
              <a:buChar char="Ø"/>
            </a:pPr>
            <a:r>
              <a:rPr lang="en-US" sz="2000" dirty="0" smtClean="0">
                <a:solidFill>
                  <a:srgbClr val="002060"/>
                </a:solidFill>
              </a:rPr>
              <a:t>The </a:t>
            </a:r>
            <a:r>
              <a:rPr lang="en-US" sz="2000" dirty="0" smtClean="0">
                <a:solidFill>
                  <a:srgbClr val="002060"/>
                </a:solidFill>
              </a:rPr>
              <a:t>blade travelling at high speed packs the fat globules together by mechanical force. The adjustable hold-back valve insures that the cream is held in beating chamber long </a:t>
            </a:r>
            <a:r>
              <a:rPr lang="en-US" sz="2000" dirty="0" smtClean="0">
                <a:solidFill>
                  <a:srgbClr val="002060"/>
                </a:solidFill>
              </a:rPr>
              <a:t>enough.</a:t>
            </a:r>
          </a:p>
          <a:p>
            <a:pPr algn="just">
              <a:buNone/>
            </a:pPr>
            <a:endParaRPr lang="en-US" sz="2000" dirty="0" smtClean="0"/>
          </a:p>
          <a:p>
            <a:pPr algn="just">
              <a:buFont typeface="Wingdings" pitchFamily="2" charset="2"/>
              <a:buChar char="Ø"/>
            </a:pPr>
            <a:r>
              <a:rPr lang="en-US" sz="2000" dirty="0" smtClean="0">
                <a:solidFill>
                  <a:srgbClr val="002060"/>
                </a:solidFill>
              </a:rPr>
              <a:t>It </a:t>
            </a:r>
            <a:r>
              <a:rPr lang="en-US" sz="2000" dirty="0" smtClean="0">
                <a:solidFill>
                  <a:srgbClr val="002060"/>
                </a:solidFill>
              </a:rPr>
              <a:t>is then vacuum pasteurized and held in agitated tanks, wherein color and salt are added</a:t>
            </a:r>
          </a:p>
          <a:p>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3200" b="1" dirty="0" smtClean="0">
                <a:solidFill>
                  <a:srgbClr val="C00000"/>
                </a:solidFill>
              </a:rPr>
              <a:t>CONTINUOUS BUTTER MAKING</a:t>
            </a:r>
            <a:endParaRPr lang="en-US" sz="3200" b="1" dirty="0">
              <a:solidFill>
                <a:srgbClr val="C00000"/>
              </a:solidFill>
            </a:endParaRPr>
          </a:p>
        </p:txBody>
      </p:sp>
      <p:sp>
        <p:nvSpPr>
          <p:cNvPr id="3" name="Content Placeholder 2"/>
          <p:cNvSpPr>
            <a:spLocks noGrp="1"/>
          </p:cNvSpPr>
          <p:nvPr>
            <p:ph idx="1"/>
          </p:nvPr>
        </p:nvSpPr>
        <p:spPr>
          <a:xfrm>
            <a:off x="228600" y="838200"/>
            <a:ext cx="8686800" cy="6019800"/>
          </a:xfrm>
        </p:spPr>
        <p:txBody>
          <a:bodyPr/>
          <a:lstStyle/>
          <a:p>
            <a:pPr>
              <a:buFont typeface="Wingdings" pitchFamily="2" charset="2"/>
              <a:buChar char="q"/>
            </a:pPr>
            <a:r>
              <a:rPr lang="en-US" sz="2000" b="1" dirty="0" smtClean="0"/>
              <a:t>INTRODUCTION</a:t>
            </a:r>
          </a:p>
          <a:p>
            <a:pPr>
              <a:buNone/>
            </a:pPr>
            <a:endParaRPr lang="en-US" sz="2000" b="1" dirty="0" smtClean="0"/>
          </a:p>
          <a:p>
            <a:pPr>
              <a:buFont typeface="Wingdings" pitchFamily="2" charset="2"/>
              <a:buChar char="Ø"/>
            </a:pPr>
            <a:r>
              <a:rPr lang="en-US" sz="2000" b="1" dirty="0" smtClean="0"/>
              <a:t>Highly economical:</a:t>
            </a:r>
            <a:r>
              <a:rPr lang="en-US" sz="2000" dirty="0" smtClean="0"/>
              <a:t> Due to reduced </a:t>
            </a:r>
            <a:r>
              <a:rPr lang="en-US" sz="2000" dirty="0" err="1" smtClean="0"/>
              <a:t>labour</a:t>
            </a:r>
            <a:r>
              <a:rPr lang="en-US" sz="2000" dirty="0" smtClean="0"/>
              <a:t> cost, reduced power consumption.</a:t>
            </a:r>
          </a:p>
          <a:p>
            <a:pPr>
              <a:buNone/>
            </a:pPr>
            <a:endParaRPr lang="en-US" sz="2000" dirty="0" smtClean="0"/>
          </a:p>
          <a:p>
            <a:pPr algn="just">
              <a:buFont typeface="Wingdings" pitchFamily="2" charset="2"/>
              <a:buChar char="Ø"/>
            </a:pPr>
            <a:r>
              <a:rPr lang="en-US" sz="2000" b="1" dirty="0" smtClean="0"/>
              <a:t>More hygienic:</a:t>
            </a:r>
            <a:r>
              <a:rPr lang="en-US" sz="2000" dirty="0" smtClean="0"/>
              <a:t> Because it is processed under closed system, no manual handling is necessary and no chance for air borne contamination.</a:t>
            </a:r>
          </a:p>
          <a:p>
            <a:pPr>
              <a:buNone/>
            </a:pPr>
            <a:endParaRPr lang="en-US" sz="2000" dirty="0" smtClean="0"/>
          </a:p>
          <a:p>
            <a:pPr>
              <a:buFont typeface="Wingdings" pitchFamily="2" charset="2"/>
              <a:buChar char="Ø"/>
            </a:pPr>
            <a:r>
              <a:rPr lang="en-US" sz="2000" b="1" dirty="0" smtClean="0"/>
              <a:t>Quicker: </a:t>
            </a:r>
            <a:r>
              <a:rPr lang="en-US" sz="2000" dirty="0" smtClean="0"/>
              <a:t>Butter can be produced in a span of few minutes from cream.</a:t>
            </a:r>
          </a:p>
          <a:p>
            <a:pPr>
              <a:buNone/>
            </a:pPr>
            <a:endParaRPr lang="en-US" sz="2000" dirty="0" smtClean="0"/>
          </a:p>
          <a:p>
            <a:pPr>
              <a:buFont typeface="Wingdings" pitchFamily="2" charset="2"/>
              <a:buChar char="Ø"/>
            </a:pPr>
            <a:r>
              <a:rPr lang="en-US" sz="2000" b="1" dirty="0" smtClean="0"/>
              <a:t>Efficiency: </a:t>
            </a:r>
            <a:r>
              <a:rPr lang="en-US" sz="2000" dirty="0" smtClean="0"/>
              <a:t>Large volume can be easily produced at high efficiency.</a:t>
            </a:r>
          </a:p>
          <a:p>
            <a:pPr>
              <a:buNone/>
            </a:pPr>
            <a:endParaRPr lang="en-US" sz="2000" dirty="0" smtClean="0"/>
          </a:p>
          <a:p>
            <a:pPr>
              <a:buFont typeface="Wingdings" pitchFamily="2" charset="2"/>
              <a:buChar char="Ø"/>
            </a:pPr>
            <a:r>
              <a:rPr lang="en-US" sz="2000" b="1" dirty="0" smtClean="0"/>
              <a:t>Automation: </a:t>
            </a:r>
            <a:r>
              <a:rPr lang="en-US" sz="2000" dirty="0" smtClean="0"/>
              <a:t>Can be connected directly to packaging lines.</a:t>
            </a:r>
          </a:p>
          <a:p>
            <a:pPr marL="339725" lvl="1" indent="-339725">
              <a:buFont typeface="Wingdings" pitchFamily="2" charset="2"/>
              <a:buChar char="Ø"/>
            </a:pPr>
            <a:endParaRPr lang="en-US" sz="1600" dirty="0" smtClean="0"/>
          </a:p>
          <a:p>
            <a:pPr marL="339725" lvl="1" indent="-339725">
              <a:buFont typeface="Wingdings" pitchFamily="2" charset="2"/>
              <a:buChar char="Ø"/>
            </a:pPr>
            <a:endParaRPr lang="en-US" sz="1600" dirty="0" smtClean="0"/>
          </a:p>
          <a:p>
            <a:pPr marL="339725" lvl="1" indent="-339725">
              <a:buFont typeface="Wingdings" pitchFamily="2" charset="2"/>
              <a:buChar char="Ø"/>
            </a:pPr>
            <a:endParaRPr lang="en-US" sz="1600" dirty="0" smtClean="0"/>
          </a:p>
          <a:p>
            <a:pPr marL="339725" lvl="1" indent="-339725">
              <a:buFont typeface="Wingdings" pitchFamily="2" charset="2"/>
              <a:buChar char="Ø"/>
            </a:pPr>
            <a:endParaRPr lang="en-US" sz="1600" dirty="0" smtClean="0"/>
          </a:p>
          <a:p>
            <a:pPr marL="339725" lvl="1" indent="-339725">
              <a:buFont typeface="Wingdings" pitchFamily="2" charset="2"/>
              <a:buChar char="Ø"/>
            </a:pPr>
            <a:endParaRPr lang="en-US" sz="1600" dirty="0" smtClean="0"/>
          </a:p>
          <a:p>
            <a:endParaRPr lang="en-US" sz="2000" dirty="0" smtClean="0"/>
          </a:p>
          <a:p>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lstStyle/>
          <a:p>
            <a:r>
              <a:rPr lang="en-US" sz="2800" b="1" dirty="0" smtClean="0">
                <a:solidFill>
                  <a:srgbClr val="00B050"/>
                </a:solidFill>
              </a:rPr>
              <a:t>Principles of Butter Making</a:t>
            </a:r>
            <a:endParaRPr lang="en-US" sz="2800" dirty="0"/>
          </a:p>
        </p:txBody>
      </p:sp>
      <p:sp>
        <p:nvSpPr>
          <p:cNvPr id="3" name="Content Placeholder 2"/>
          <p:cNvSpPr>
            <a:spLocks noGrp="1"/>
          </p:cNvSpPr>
          <p:nvPr>
            <p:ph idx="1"/>
          </p:nvPr>
        </p:nvSpPr>
        <p:spPr>
          <a:xfrm>
            <a:off x="304800" y="609600"/>
            <a:ext cx="8610600" cy="5943600"/>
          </a:xfrm>
        </p:spPr>
        <p:txBody>
          <a:bodyPr/>
          <a:lstStyle/>
          <a:p>
            <a:pPr algn="just">
              <a:buFont typeface="Wingdings" pitchFamily="2" charset="2"/>
              <a:buChar char="Ø"/>
            </a:pPr>
            <a:r>
              <a:rPr lang="en-US" sz="2000" b="1" dirty="0" smtClean="0"/>
              <a:t>Churning or frothing: </a:t>
            </a:r>
            <a:r>
              <a:rPr lang="en-US" sz="2000" dirty="0" smtClean="0"/>
              <a:t>In this method, butter grain is formed by aggregation of the fat globules under the action of air present in the cream. During churning, air is beaten into the cream and is dispersed into small bubbles. The fat globules touch these air bubbles, often spread part of their membrane substances and some of their liquid fat over the air–water interface, and become attached to the bubbles. They thus coalesce and adhering together. In this way small fat clumps are formed. One bubble catches several globules. This involves the use of high-speed beaters to destabilize the fat emulsion in chilled cream, and cause the formation of grains of butter in few seconds. The buttermilk is then drained out and butter granules are worked in kneading section consists of screw type kneader. </a:t>
            </a:r>
          </a:p>
          <a:p>
            <a:pPr algn="just">
              <a:buFont typeface="Wingdings" pitchFamily="2" charset="2"/>
              <a:buChar char="Ø"/>
            </a:pPr>
            <a:r>
              <a:rPr lang="en-US" sz="2000" b="1" dirty="0" smtClean="0"/>
              <a:t>Concentration and phase Reversal:</a:t>
            </a:r>
            <a:r>
              <a:rPr lang="en-US" sz="2000" dirty="0" smtClean="0"/>
              <a:t> In this method the concentrated cream will be subjected to combined effects of cooling and working and bring about a direct conversion of cream to butter. Thus it by-passes the butter grain stage.</a:t>
            </a:r>
          </a:p>
          <a:p>
            <a:pPr algn="just">
              <a:buFont typeface="Wingdings" pitchFamily="2" charset="2"/>
              <a:buChar char="Ø"/>
            </a:pPr>
            <a:r>
              <a:rPr lang="en-US" sz="2000" b="1" dirty="0" smtClean="0"/>
              <a:t>Emulsification: </a:t>
            </a:r>
            <a:r>
              <a:rPr lang="en-US" sz="2000" dirty="0" smtClean="0"/>
              <a:t>In this process, liquid butter fat and serum are emulsified and emulsion is cooled and worked to form butter.</a:t>
            </a:r>
            <a:br>
              <a:rPr lang="en-US" sz="2000" dirty="0" smtClean="0"/>
            </a:br>
            <a:endParaRPr lang="en-US" sz="2000" dirty="0" smtClean="0"/>
          </a:p>
          <a:p>
            <a:pPr algn="just">
              <a:buFont typeface="Wingdings" pitchFamily="2" charset="2"/>
              <a:buChar char="Ø"/>
            </a:pPr>
            <a:endParaRPr lang="en-US" sz="2000" dirty="0" smtClean="0">
              <a:solidFill>
                <a:srgbClr val="002060"/>
              </a:solidFill>
            </a:endParaRPr>
          </a:p>
          <a:p>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3200" b="1" dirty="0" smtClean="0">
                <a:solidFill>
                  <a:srgbClr val="C00000"/>
                </a:solidFill>
              </a:rPr>
              <a:t>Batch method using rotating churns</a:t>
            </a:r>
            <a:endParaRPr lang="en-US" sz="3200" dirty="0">
              <a:solidFill>
                <a:srgbClr val="C00000"/>
              </a:solidFill>
            </a:endParaRPr>
          </a:p>
        </p:txBody>
      </p:sp>
      <p:sp>
        <p:nvSpPr>
          <p:cNvPr id="3" name="Content Placeholder 2"/>
          <p:cNvSpPr>
            <a:spLocks noGrp="1"/>
          </p:cNvSpPr>
          <p:nvPr>
            <p:ph idx="1"/>
          </p:nvPr>
        </p:nvSpPr>
        <p:spPr>
          <a:xfrm>
            <a:off x="457200" y="990600"/>
            <a:ext cx="8229600" cy="5135563"/>
          </a:xfrm>
        </p:spPr>
        <p:txBody>
          <a:bodyPr/>
          <a:lstStyle/>
          <a:p>
            <a:pPr algn="just">
              <a:buFont typeface="Wingdings" pitchFamily="2" charset="2"/>
              <a:buChar char="Ø"/>
            </a:pPr>
            <a:r>
              <a:rPr lang="en-US" sz="2000" dirty="0" smtClean="0"/>
              <a:t>The shape is mostly cylindrical with front opening, cone with cylinder, single cones and double cone etc. The churn is short in length and large in diameter. Baffles are fitted internally to improve agitation. In some designs, ribbed rollers are fitted through which butter grains pass. </a:t>
            </a:r>
          </a:p>
          <a:p>
            <a:pPr algn="just">
              <a:buFont typeface="Wingdings" pitchFamily="2" charset="2"/>
              <a:buChar char="Ø"/>
            </a:pPr>
            <a:r>
              <a:rPr lang="en-US" sz="2000" dirty="0" smtClean="0"/>
              <a:t>The fittings like air vent, sight glass, butter milk outlet, opening for cream inlet, and outlet for butter are mounted on barrel. </a:t>
            </a:r>
          </a:p>
          <a:p>
            <a:pPr algn="just">
              <a:buFont typeface="Wingdings" pitchFamily="2" charset="2"/>
              <a:buChar char="Ø"/>
            </a:pPr>
            <a:r>
              <a:rPr lang="en-US" sz="2000" dirty="0" smtClean="0"/>
              <a:t>The degree of mixing depends on the amount of cream in the churn and on the rate of revolution. Too low a rate will not give sufficient turbulence and with too high a speed there is the danger that the centrifugal force (m ω</a:t>
            </a:r>
            <a:r>
              <a:rPr lang="en-US" sz="2000" baseline="30000" dirty="0" smtClean="0"/>
              <a:t>2</a:t>
            </a:r>
            <a:r>
              <a:rPr lang="en-US" sz="2000" dirty="0" smtClean="0"/>
              <a:t>R) will exceed the gravitational force (mg) and that the cream will stick to the periphery and rotate there with drum. The best condition for churning i.e. maximum turbulence, are achieved when the force of gravity just exceeds the centrifugal force.</a:t>
            </a:r>
          </a:p>
          <a:p>
            <a:r>
              <a:rPr lang="en-US" sz="2000" dirty="0" smtClean="0"/>
              <a:t>i.e. mω</a:t>
            </a:r>
            <a:r>
              <a:rPr lang="en-US" sz="2000" baseline="30000" dirty="0" smtClean="0"/>
              <a:t>2</a:t>
            </a:r>
            <a:r>
              <a:rPr lang="en-US" sz="2000" dirty="0" smtClean="0"/>
              <a:t>R &lt; mg</a:t>
            </a:r>
          </a:p>
          <a:p>
            <a:r>
              <a:rPr lang="en-US" sz="2000" dirty="0" smtClean="0"/>
              <a:t>(2пn)</a:t>
            </a:r>
            <a:r>
              <a:rPr lang="en-US" sz="2000" baseline="30000" dirty="0" smtClean="0"/>
              <a:t>2</a:t>
            </a:r>
            <a:r>
              <a:rPr lang="en-US" sz="2000" dirty="0" smtClean="0"/>
              <a:t> R &lt; g</a:t>
            </a:r>
          </a:p>
          <a:p>
            <a:r>
              <a:rPr lang="en-US" sz="2000" dirty="0" smtClean="0"/>
              <a:t>Or n &lt; [g/R]</a:t>
            </a:r>
            <a:r>
              <a:rPr lang="en-US" sz="2000" baseline="30000" dirty="0" smtClean="0"/>
              <a:t>1/2</a:t>
            </a:r>
            <a:r>
              <a:rPr lang="en-US" sz="2000" dirty="0" smtClean="0"/>
              <a:t> . 1/2п ≈ 1/(2√R)</a:t>
            </a:r>
          </a:p>
          <a:p>
            <a:pPr>
              <a:buNone/>
            </a:pPr>
            <a:r>
              <a:rPr lang="en-US" sz="2000" dirty="0" smtClean="0"/>
              <a:t/>
            </a:r>
            <a:br>
              <a:rPr lang="en-US" sz="2000" dirty="0" smtClean="0"/>
            </a:br>
            <a:endParaRPr lang="en-US" sz="2000" dirty="0" smtClean="0"/>
          </a:p>
          <a:p>
            <a:pPr algn="just">
              <a:buFont typeface="Wingdings" pitchFamily="2" charset="2"/>
              <a:buChar char="Ø"/>
            </a:pP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smtClean="0">
                <a:solidFill>
                  <a:srgbClr val="00B050"/>
                </a:solidFill>
              </a:rPr>
              <a:t>Methods  of Continuous Butter Making</a:t>
            </a:r>
            <a:endParaRPr lang="en-US" sz="2800" dirty="0">
              <a:solidFill>
                <a:srgbClr val="00B050"/>
              </a:solidFill>
            </a:endParaRPr>
          </a:p>
        </p:txBody>
      </p:sp>
      <p:sp>
        <p:nvSpPr>
          <p:cNvPr id="3" name="Content Placeholder 2"/>
          <p:cNvSpPr>
            <a:spLocks noGrp="1"/>
          </p:cNvSpPr>
          <p:nvPr>
            <p:ph idx="1"/>
          </p:nvPr>
        </p:nvSpPr>
        <p:spPr>
          <a:xfrm>
            <a:off x="457200" y="1066800"/>
            <a:ext cx="8229600" cy="5562600"/>
          </a:xfrm>
        </p:spPr>
        <p:txBody>
          <a:bodyPr/>
          <a:lstStyle/>
          <a:p>
            <a:pPr>
              <a:buFont typeface="Wingdings" pitchFamily="2" charset="2"/>
              <a:buChar char="Ø"/>
            </a:pPr>
            <a:r>
              <a:rPr lang="en-US" sz="2000" b="1" dirty="0" smtClean="0">
                <a:solidFill>
                  <a:srgbClr val="C00000"/>
                </a:solidFill>
              </a:rPr>
              <a:t>The Fritz </a:t>
            </a:r>
            <a:r>
              <a:rPr lang="en-US" sz="2000" b="1" dirty="0" smtClean="0">
                <a:solidFill>
                  <a:srgbClr val="C00000"/>
                </a:solidFill>
              </a:rPr>
              <a:t>Process (</a:t>
            </a:r>
            <a:r>
              <a:rPr lang="en-US" sz="2000" b="1" dirty="0" smtClean="0">
                <a:solidFill>
                  <a:srgbClr val="C00000"/>
                </a:solidFill>
              </a:rPr>
              <a:t>Churning or </a:t>
            </a:r>
            <a:r>
              <a:rPr lang="en-US" sz="2000" b="1" dirty="0" smtClean="0">
                <a:solidFill>
                  <a:srgbClr val="C00000"/>
                </a:solidFill>
              </a:rPr>
              <a:t>frothing Principle)</a:t>
            </a:r>
            <a:endParaRPr lang="en-US" sz="2000" b="1" dirty="0" smtClean="0">
              <a:solidFill>
                <a:srgbClr val="C00000"/>
              </a:solidFill>
            </a:endParaRPr>
          </a:p>
          <a:p>
            <a:pPr>
              <a:buNone/>
            </a:pPr>
            <a:endParaRPr lang="en-US" sz="2000" b="1" dirty="0" smtClean="0"/>
          </a:p>
          <a:p>
            <a:pPr>
              <a:buNone/>
            </a:pPr>
            <a:endParaRPr lang="en-US" sz="2000" b="1" dirty="0" smtClean="0"/>
          </a:p>
          <a:p>
            <a:pPr>
              <a:buFont typeface="Wingdings" pitchFamily="2" charset="2"/>
              <a:buChar char="Ø"/>
            </a:pPr>
            <a:r>
              <a:rPr lang="en-US" sz="2000" b="1" dirty="0" err="1" smtClean="0">
                <a:solidFill>
                  <a:srgbClr val="002060"/>
                </a:solidFill>
              </a:rPr>
              <a:t>Contimab</a:t>
            </a:r>
            <a:r>
              <a:rPr lang="en-US" sz="2000" b="1" dirty="0" smtClean="0">
                <a:solidFill>
                  <a:srgbClr val="002060"/>
                </a:solidFill>
              </a:rPr>
              <a:t> </a:t>
            </a:r>
            <a:r>
              <a:rPr lang="en-US" sz="2000" b="1" dirty="0" smtClean="0">
                <a:solidFill>
                  <a:srgbClr val="002060"/>
                </a:solidFill>
              </a:rPr>
              <a:t>Process (Churning or frothing Principle)</a:t>
            </a:r>
            <a:endParaRPr lang="en-US" sz="2000" b="1" dirty="0" smtClean="0">
              <a:solidFill>
                <a:srgbClr val="002060"/>
              </a:solidFill>
            </a:endParaRPr>
          </a:p>
          <a:p>
            <a:pPr>
              <a:buNone/>
            </a:pPr>
            <a:endParaRPr lang="en-US" sz="2000" b="1" dirty="0" smtClean="0"/>
          </a:p>
          <a:p>
            <a:pPr>
              <a:buNone/>
            </a:pPr>
            <a:endParaRPr lang="en-US" sz="2000" b="1" dirty="0" smtClean="0"/>
          </a:p>
          <a:p>
            <a:pPr>
              <a:buFont typeface="Wingdings" pitchFamily="2" charset="2"/>
              <a:buChar char="Ø"/>
            </a:pPr>
            <a:r>
              <a:rPr lang="en-US" sz="2000" b="1" dirty="0" smtClean="0">
                <a:solidFill>
                  <a:srgbClr val="C00000"/>
                </a:solidFill>
              </a:rPr>
              <a:t>Alfa </a:t>
            </a:r>
            <a:r>
              <a:rPr lang="en-US" sz="2000" b="1" dirty="0" smtClean="0">
                <a:solidFill>
                  <a:srgbClr val="C00000"/>
                </a:solidFill>
              </a:rPr>
              <a:t>Process (</a:t>
            </a:r>
            <a:r>
              <a:rPr lang="en-US" sz="2000" b="1" dirty="0" smtClean="0">
                <a:solidFill>
                  <a:srgbClr val="C00000"/>
                </a:solidFill>
              </a:rPr>
              <a:t>Concentration and phase </a:t>
            </a:r>
            <a:r>
              <a:rPr lang="en-US" sz="2000" b="1" dirty="0" smtClean="0">
                <a:solidFill>
                  <a:srgbClr val="C00000"/>
                </a:solidFill>
              </a:rPr>
              <a:t>Reversal)</a:t>
            </a:r>
            <a:endParaRPr lang="en-US" sz="2000" b="1" dirty="0" smtClean="0">
              <a:solidFill>
                <a:srgbClr val="C00000"/>
              </a:solidFill>
            </a:endParaRPr>
          </a:p>
          <a:p>
            <a:pPr>
              <a:buNone/>
            </a:pPr>
            <a:endParaRPr lang="en-US" sz="2000" b="1" smtClean="0"/>
          </a:p>
          <a:p>
            <a:pPr>
              <a:buNone/>
            </a:pPr>
            <a:endParaRPr lang="en-US" sz="2000" b="1" dirty="0" smtClean="0"/>
          </a:p>
          <a:p>
            <a:pPr>
              <a:buFont typeface="Wingdings" pitchFamily="2" charset="2"/>
              <a:buChar char="Ø"/>
            </a:pPr>
            <a:r>
              <a:rPr lang="en-US" sz="2000" b="1" dirty="0" smtClean="0">
                <a:solidFill>
                  <a:srgbClr val="002060"/>
                </a:solidFill>
              </a:rPr>
              <a:t>Cherry-Burrell </a:t>
            </a:r>
            <a:r>
              <a:rPr lang="en-US" sz="2000" b="1" dirty="0" err="1" smtClean="0">
                <a:solidFill>
                  <a:srgbClr val="002060"/>
                </a:solidFill>
              </a:rPr>
              <a:t>Gold’n</a:t>
            </a:r>
            <a:r>
              <a:rPr lang="en-US" sz="2000" b="1" dirty="0" smtClean="0">
                <a:solidFill>
                  <a:srgbClr val="002060"/>
                </a:solidFill>
              </a:rPr>
              <a:t> Flow </a:t>
            </a:r>
            <a:r>
              <a:rPr lang="en-US" sz="2000" b="1" dirty="0" smtClean="0">
                <a:solidFill>
                  <a:srgbClr val="002060"/>
                </a:solidFill>
              </a:rPr>
              <a:t>Process (</a:t>
            </a:r>
            <a:r>
              <a:rPr lang="en-US" sz="2000" b="1" dirty="0" smtClean="0">
                <a:solidFill>
                  <a:srgbClr val="002060"/>
                </a:solidFill>
              </a:rPr>
              <a:t> </a:t>
            </a:r>
            <a:r>
              <a:rPr lang="en-US" sz="2000" b="1" dirty="0" smtClean="0">
                <a:solidFill>
                  <a:srgbClr val="002060"/>
                </a:solidFill>
              </a:rPr>
              <a:t>Emulsification and cooling)</a:t>
            </a:r>
            <a:endParaRPr lang="en-US" sz="2000" b="1" dirty="0" smtClean="0">
              <a:solidFill>
                <a:srgbClr val="002060"/>
              </a:solidFill>
            </a:endParaRPr>
          </a:p>
          <a:p>
            <a:pPr>
              <a:buNone/>
            </a:pPr>
            <a:endParaRPr lang="en-US" sz="2000" b="1" dirty="0" smtClean="0"/>
          </a:p>
          <a:p>
            <a:pPr>
              <a:buNone/>
            </a:pPr>
            <a:r>
              <a:rPr lang="en-US" sz="2000" dirty="0" smtClean="0"/>
              <a:t/>
            </a:r>
            <a:br>
              <a:rPr lang="en-US" sz="2000" dirty="0" smtClean="0"/>
            </a:br>
            <a:endParaRPr lang="en-US" sz="2000" dirty="0" smtClean="0"/>
          </a:p>
          <a:p>
            <a:pPr algn="just">
              <a:buNone/>
            </a:pPr>
            <a:r>
              <a:rPr lang="en-US" sz="2000" dirty="0" smtClean="0"/>
              <a:t/>
            </a:r>
            <a:br>
              <a:rPr lang="en-US" sz="2000" dirty="0" smtClean="0"/>
            </a:br>
            <a:endParaRPr lang="en-US" sz="2000" baseline="-25000" dirty="0" smtClean="0"/>
          </a:p>
          <a:p>
            <a:pPr>
              <a:buNone/>
            </a:pPr>
            <a:endParaRPr lang="en-US" sz="2400" baseline="30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b="1" dirty="0" smtClean="0"/>
              <a:t/>
            </a:r>
            <a:br>
              <a:rPr lang="en-US" sz="3200" b="1" dirty="0" smtClean="0"/>
            </a:br>
            <a:r>
              <a:rPr lang="en-US" sz="3200" b="1" dirty="0" smtClean="0">
                <a:solidFill>
                  <a:srgbClr val="FF0000"/>
                </a:solidFill>
              </a:rPr>
              <a:t>The Fritz Process</a:t>
            </a:r>
            <a:r>
              <a:rPr lang="en-US" sz="3200" b="1" dirty="0" smtClean="0"/>
              <a:t/>
            </a:r>
            <a:br>
              <a:rPr lang="en-US" sz="3200" b="1" dirty="0" smtClean="0"/>
            </a:br>
            <a:endParaRPr lang="en-US" sz="3200" dirty="0"/>
          </a:p>
        </p:txBody>
      </p:sp>
      <p:sp>
        <p:nvSpPr>
          <p:cNvPr id="3" name="Content Placeholder 2"/>
          <p:cNvSpPr>
            <a:spLocks noGrp="1"/>
          </p:cNvSpPr>
          <p:nvPr>
            <p:ph idx="1"/>
          </p:nvPr>
        </p:nvSpPr>
        <p:spPr>
          <a:xfrm>
            <a:off x="457200" y="990600"/>
            <a:ext cx="8229600" cy="5135563"/>
          </a:xfrm>
        </p:spPr>
        <p:txBody>
          <a:bodyPr/>
          <a:lstStyle/>
          <a:p>
            <a:pPr>
              <a:buFont typeface="Wingdings" pitchFamily="2" charset="2"/>
              <a:buChar char="Ø"/>
            </a:pPr>
            <a:r>
              <a:rPr lang="en-US" sz="2000" dirty="0" smtClean="0"/>
              <a:t>Machines operating on Fritz process or floatation churning, where accelerated churning and working takes place. Few examples of this type are known as </a:t>
            </a:r>
            <a:r>
              <a:rPr lang="en-US" sz="2000" dirty="0" err="1" smtClean="0"/>
              <a:t>Westfalia</a:t>
            </a:r>
            <a:r>
              <a:rPr lang="en-US" sz="2000" dirty="0" smtClean="0"/>
              <a:t> Separator (West Germany), </a:t>
            </a:r>
            <a:r>
              <a:rPr lang="en-US" sz="2000" dirty="0" err="1" smtClean="0"/>
              <a:t>Contimab</a:t>
            </a:r>
            <a:r>
              <a:rPr lang="en-US" sz="2000" dirty="0" smtClean="0"/>
              <a:t> (France), HMT (India) and </a:t>
            </a:r>
            <a:r>
              <a:rPr lang="en-US" sz="2000" dirty="0" err="1" smtClean="0"/>
              <a:t>Masek</a:t>
            </a:r>
            <a:r>
              <a:rPr lang="en-US" sz="2000" dirty="0" smtClean="0"/>
              <a:t> (Czechoslovakia).</a:t>
            </a:r>
          </a:p>
          <a:p>
            <a:pPr>
              <a:buFont typeface="Wingdings" pitchFamily="2" charset="2"/>
              <a:buChar char="Ø"/>
            </a:pPr>
            <a:r>
              <a:rPr lang="en-US" sz="2000" dirty="0" smtClean="0"/>
              <a:t> </a:t>
            </a:r>
            <a:r>
              <a:rPr lang="en-US" sz="2000" dirty="0" smtClean="0"/>
              <a:t>contains </a:t>
            </a:r>
            <a:r>
              <a:rPr lang="en-US" sz="2000" dirty="0" smtClean="0"/>
              <a:t>three main parts, viz. Churning cylinder, draining and washing cylinder and worker. Capacity is up to 10000 kg/h.</a:t>
            </a:r>
          </a:p>
          <a:p>
            <a:pPr>
              <a:buFont typeface="Wingdings" pitchFamily="2" charset="2"/>
              <a:buChar char="Ø"/>
            </a:pPr>
            <a:r>
              <a:rPr lang="en-US" sz="2000" b="1" dirty="0" smtClean="0"/>
              <a:t>Preparation of cream</a:t>
            </a:r>
          </a:p>
          <a:p>
            <a:pPr algn="just">
              <a:buFont typeface="Wingdings" pitchFamily="2" charset="2"/>
              <a:buChar char="Ø"/>
            </a:pPr>
            <a:r>
              <a:rPr lang="en-US" sz="2000" b="1" dirty="0" smtClean="0"/>
              <a:t>Churning the cream :</a:t>
            </a:r>
            <a:r>
              <a:rPr lang="en-US" sz="2000" dirty="0" smtClean="0"/>
              <a:t>Churning cylinder is a four-armed beater running at 250 – 2800 rpm with a wall clearance of 2-3mm. The speed can be varied as required. The pockets in the churning cylinder impart extra turbulence to the film of cream thereby enhancing the butter making action and improving the yield. Butter granules are formed within a 3-5 seconds. The cylinder is cooled by cold water circulation during the operation. </a:t>
            </a:r>
          </a:p>
          <a:p>
            <a:r>
              <a:rPr lang="en-US" sz="2000" dirty="0" smtClean="0"/>
              <a:t>Second churning cylinder rotates at 10-25 rpm or stationary cylinder with paddle-bearing shafts rotates at 34 rpm it is also cooled.</a:t>
            </a:r>
            <a:r>
              <a:rPr lang="en-US" sz="2000" u="sng" dirty="0" smtClean="0"/>
              <a:t/>
            </a:r>
            <a:br>
              <a:rPr lang="en-US" sz="2000" u="sng" dirty="0" smtClean="0"/>
            </a:br>
            <a:r>
              <a:rPr lang="en-US" sz="2000" u="sng" dirty="0" smtClean="0"/>
              <a:t/>
            </a:r>
            <a:br>
              <a:rPr lang="en-US" sz="2000" u="sng" dirty="0" smtClean="0"/>
            </a:br>
            <a:r>
              <a:rPr lang="en-US" sz="2000" dirty="0" smtClean="0"/>
              <a:t/>
            </a:r>
            <a:br>
              <a:rPr lang="en-US" sz="2000" dirty="0" smtClean="0"/>
            </a:b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smtClean="0">
                <a:solidFill>
                  <a:srgbClr val="FF0000"/>
                </a:solidFill>
              </a:rPr>
              <a:t>The Fritz Process</a:t>
            </a:r>
            <a:endParaRPr lang="en-US" sz="2800" dirty="0">
              <a:solidFill>
                <a:srgbClr val="FF0000"/>
              </a:solidFill>
            </a:endParaRPr>
          </a:p>
        </p:txBody>
      </p:sp>
      <p:sp>
        <p:nvSpPr>
          <p:cNvPr id="3" name="Content Placeholder 2"/>
          <p:cNvSpPr>
            <a:spLocks noGrp="1"/>
          </p:cNvSpPr>
          <p:nvPr>
            <p:ph idx="1"/>
          </p:nvPr>
        </p:nvSpPr>
        <p:spPr>
          <a:xfrm>
            <a:off x="457200" y="914400"/>
            <a:ext cx="8229600" cy="5211763"/>
          </a:xfrm>
        </p:spPr>
        <p:txBody>
          <a:bodyPr/>
          <a:lstStyle/>
          <a:p>
            <a:pPr algn="just">
              <a:buFont typeface="Wingdings" pitchFamily="2" charset="2"/>
              <a:buChar char="Ø"/>
            </a:pPr>
            <a:r>
              <a:rPr lang="en-US" sz="2000" b="1" dirty="0" smtClean="0">
                <a:solidFill>
                  <a:srgbClr val="C00000"/>
                </a:solidFill>
              </a:rPr>
              <a:t>Butter milk separation and draining:</a:t>
            </a:r>
            <a:r>
              <a:rPr lang="en-US" sz="2000" dirty="0" smtClean="0"/>
              <a:t> </a:t>
            </a:r>
            <a:r>
              <a:rPr lang="en-US" sz="2000" dirty="0" smtClean="0">
                <a:solidFill>
                  <a:srgbClr val="C00000"/>
                </a:solidFill>
              </a:rPr>
              <a:t>First unit is Separating cylinder with its welded  ribs. The next unit is the buttermilk draining cylinder. This cylinder is perforated and provided with beater studs. Buttermilk gets separated and drained through holes.</a:t>
            </a:r>
            <a:r>
              <a:rPr lang="en-US" sz="2000" dirty="0" smtClean="0"/>
              <a:t/>
            </a:r>
            <a:br>
              <a:rPr lang="en-US" sz="2000" dirty="0" smtClean="0"/>
            </a:br>
            <a:endParaRPr lang="en-US" sz="2000" b="1" dirty="0" smtClean="0">
              <a:solidFill>
                <a:srgbClr val="C00000"/>
              </a:solidFill>
            </a:endParaRPr>
          </a:p>
          <a:p>
            <a:pPr>
              <a:buFont typeface="Wingdings" pitchFamily="2" charset="2"/>
              <a:buChar char="Ø"/>
            </a:pPr>
            <a:r>
              <a:rPr lang="en-US" sz="2000" b="1" dirty="0" smtClean="0">
                <a:solidFill>
                  <a:srgbClr val="002060"/>
                </a:solidFill>
              </a:rPr>
              <a:t>Washing the granules: </a:t>
            </a:r>
            <a:r>
              <a:rPr lang="en-US" sz="2000" dirty="0" smtClean="0">
                <a:solidFill>
                  <a:srgbClr val="002060"/>
                </a:solidFill>
              </a:rPr>
              <a:t>Perforated washing section with washing sprays</a:t>
            </a:r>
          </a:p>
          <a:p>
            <a:pPr algn="just">
              <a:buFont typeface="Wingdings" pitchFamily="2" charset="2"/>
              <a:buChar char="Ø"/>
            </a:pPr>
            <a:r>
              <a:rPr lang="en-US" sz="2000" b="1" dirty="0" smtClean="0">
                <a:solidFill>
                  <a:srgbClr val="C00000"/>
                </a:solidFill>
              </a:rPr>
              <a:t>Working and </a:t>
            </a:r>
            <a:r>
              <a:rPr lang="en-US" sz="2000" b="1" dirty="0" err="1" smtClean="0">
                <a:solidFill>
                  <a:srgbClr val="C00000"/>
                </a:solidFill>
              </a:rPr>
              <a:t>texturizing</a:t>
            </a:r>
            <a:r>
              <a:rPr lang="en-US" sz="2000" b="1" dirty="0" smtClean="0">
                <a:solidFill>
                  <a:srgbClr val="C00000"/>
                </a:solidFill>
              </a:rPr>
              <a:t> :</a:t>
            </a:r>
            <a:r>
              <a:rPr lang="en-US" sz="2000" dirty="0" smtClean="0">
                <a:solidFill>
                  <a:srgbClr val="C00000"/>
                </a:solidFill>
              </a:rPr>
              <a:t>The washed butter grains fall into twin worm butter worker (two contra rotating screws). They are inclined and forces butter through number of perforated plates arranged in series which gives the fine dispersion of water. The process is assisted by mixing vanes, situated between plates. The butter worker can be operated at either of two fixed speed of approximately 65 and 30 rpm.</a:t>
            </a:r>
          </a:p>
          <a:p>
            <a:pPr algn="just">
              <a:buFont typeface="Wingdings" pitchFamily="2" charset="2"/>
              <a:buChar char="Ø"/>
            </a:pPr>
            <a:r>
              <a:rPr lang="en-US" sz="2000" dirty="0" smtClean="0"/>
              <a:t>In this section, there are provisions for salt and </a:t>
            </a:r>
            <a:r>
              <a:rPr lang="en-US" sz="2000" dirty="0" err="1" smtClean="0"/>
              <a:t>colour</a:t>
            </a:r>
            <a:r>
              <a:rPr lang="en-US" sz="2000" dirty="0" smtClean="0"/>
              <a:t> addition, and moisture corrections. The butter comes out in the form of a continuous stream, its shape depending upon that of the outlet spout</a:t>
            </a:r>
            <a:br>
              <a:rPr lang="en-US" sz="2000" dirty="0" smtClean="0"/>
            </a:br>
            <a:endParaRPr lang="en-US" sz="2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2800" b="1" dirty="0" err="1" smtClean="0">
                <a:solidFill>
                  <a:srgbClr val="FF0000"/>
                </a:solidFill>
              </a:rPr>
              <a:t>Contimab</a:t>
            </a:r>
            <a:r>
              <a:rPr lang="en-US" sz="2800" b="1" dirty="0" smtClean="0">
                <a:solidFill>
                  <a:srgbClr val="FF0000"/>
                </a:solidFill>
              </a:rPr>
              <a:t> Process</a:t>
            </a:r>
            <a:endParaRPr lang="en-US" sz="2800"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a:buFont typeface="Wingdings" pitchFamily="2" charset="2"/>
              <a:buChar char="Ø"/>
            </a:pPr>
            <a:r>
              <a:rPr lang="en-US" sz="2000" dirty="0" smtClean="0">
                <a:solidFill>
                  <a:srgbClr val="FF0000"/>
                </a:solidFill>
              </a:rPr>
              <a:t>Two major working sections are provided, one is wet and another one is dry. Rpm of Churning Cylinder 600-800 and time of churning : 1-2 sec.</a:t>
            </a:r>
          </a:p>
          <a:p>
            <a:pPr>
              <a:buNone/>
            </a:pPr>
            <a:endParaRPr lang="en-US" sz="2000" dirty="0" smtClean="0"/>
          </a:p>
          <a:p>
            <a:pPr>
              <a:buFont typeface="Wingdings" pitchFamily="2" charset="2"/>
              <a:buChar char="Ø"/>
            </a:pPr>
            <a:r>
              <a:rPr lang="en-US" sz="2000" dirty="0" smtClean="0">
                <a:solidFill>
                  <a:srgbClr val="002060"/>
                </a:solidFill>
              </a:rPr>
              <a:t>In wet working section washing and cooling of butter granules and removal of buttermilk takes place. In dry working section, butter is further worked and reduces the moisture content to 13 to 14%. </a:t>
            </a:r>
          </a:p>
          <a:p>
            <a:pPr>
              <a:buNone/>
            </a:pPr>
            <a:endParaRPr lang="en-US" sz="2000" dirty="0" smtClean="0"/>
          </a:p>
          <a:p>
            <a:pPr>
              <a:buFont typeface="Wingdings" pitchFamily="2" charset="2"/>
              <a:buChar char="Ø"/>
            </a:pPr>
            <a:r>
              <a:rPr lang="en-US" sz="2000" dirty="0" smtClean="0">
                <a:solidFill>
                  <a:srgbClr val="C00000"/>
                </a:solidFill>
              </a:rPr>
              <a:t>Further butter travels to dosing section, where adjustment of salt and moisture will be happen. </a:t>
            </a:r>
          </a:p>
          <a:p>
            <a:pPr>
              <a:buNone/>
            </a:pPr>
            <a:endParaRPr lang="en-US" sz="2000" dirty="0" smtClean="0"/>
          </a:p>
          <a:p>
            <a:pPr>
              <a:buFont typeface="Wingdings" pitchFamily="2" charset="2"/>
              <a:buChar char="Ø"/>
            </a:pPr>
            <a:r>
              <a:rPr lang="en-US" sz="2000" dirty="0" smtClean="0">
                <a:solidFill>
                  <a:srgbClr val="002060"/>
                </a:solidFill>
              </a:rPr>
              <a:t>At the end vacuum chamber is provided to reduce the air content of the butter.</a:t>
            </a:r>
          </a:p>
          <a:p>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smtClean="0">
                <a:solidFill>
                  <a:srgbClr val="FF0000"/>
                </a:solidFill>
              </a:rPr>
              <a:t>Schematic Diagram of </a:t>
            </a:r>
            <a:r>
              <a:rPr lang="en-US" sz="2800" b="1" dirty="0" err="1" smtClean="0">
                <a:solidFill>
                  <a:srgbClr val="FF0000"/>
                </a:solidFill>
              </a:rPr>
              <a:t>Contimab</a:t>
            </a:r>
            <a:r>
              <a:rPr lang="en-US" sz="2800" b="1" dirty="0" smtClean="0">
                <a:solidFill>
                  <a:srgbClr val="FF0000"/>
                </a:solidFill>
              </a:rPr>
              <a:t> Process</a:t>
            </a:r>
            <a:endParaRPr lang="en-US" sz="2800" b="1" dirty="0">
              <a:solidFill>
                <a:srgbClr val="FF0000"/>
              </a:solidFill>
            </a:endParaRPr>
          </a:p>
        </p:txBody>
      </p:sp>
      <p:pic>
        <p:nvPicPr>
          <p:cNvPr id="1026" name="Picture 2" descr="C:\Users\jhangir\Desktop\contimab process.png"/>
          <p:cNvPicPr>
            <a:picLocks noGrp="1" noChangeAspect="1" noChangeArrowheads="1"/>
          </p:cNvPicPr>
          <p:nvPr>
            <p:ph idx="1"/>
          </p:nvPr>
        </p:nvPicPr>
        <p:blipFill>
          <a:blip r:embed="rId2"/>
          <a:srcRect/>
          <a:stretch>
            <a:fillRect/>
          </a:stretch>
        </p:blipFill>
        <p:spPr bwMode="auto">
          <a:xfrm>
            <a:off x="609600" y="2895600"/>
            <a:ext cx="8077200" cy="3581400"/>
          </a:xfrm>
          <a:prstGeom prst="rect">
            <a:avLst/>
          </a:prstGeom>
          <a:noFill/>
        </p:spPr>
      </p:pic>
      <p:sp>
        <p:nvSpPr>
          <p:cNvPr id="5" name="Rectangle 4"/>
          <p:cNvSpPr/>
          <p:nvPr/>
        </p:nvSpPr>
        <p:spPr>
          <a:xfrm>
            <a:off x="838200" y="1066800"/>
            <a:ext cx="7162800" cy="1815882"/>
          </a:xfrm>
          <a:prstGeom prst="rect">
            <a:avLst/>
          </a:prstGeom>
        </p:spPr>
        <p:txBody>
          <a:bodyPr wrap="square">
            <a:spAutoFit/>
          </a:bodyPr>
          <a:lstStyle/>
          <a:p>
            <a:r>
              <a:rPr lang="en-US" dirty="0" smtClean="0"/>
              <a:t>1. Churning cylinder</a:t>
            </a:r>
            <a:br>
              <a:rPr lang="en-US" dirty="0" smtClean="0"/>
            </a:br>
            <a:r>
              <a:rPr lang="en-US" dirty="0" smtClean="0"/>
              <a:t/>
            </a:r>
            <a:br>
              <a:rPr lang="en-US" dirty="0" smtClean="0"/>
            </a:br>
            <a:r>
              <a:rPr lang="en-US" dirty="0" smtClean="0"/>
              <a:t>2. Separation section</a:t>
            </a:r>
            <a:br>
              <a:rPr lang="en-US" dirty="0" smtClean="0"/>
            </a:br>
            <a:r>
              <a:rPr lang="en-US" dirty="0" smtClean="0"/>
              <a:t/>
            </a:r>
            <a:br>
              <a:rPr lang="en-US" dirty="0" smtClean="0"/>
            </a:br>
            <a:r>
              <a:rPr lang="en-US" dirty="0" smtClean="0"/>
              <a:t>3. Squeeze-drying section or First working section</a:t>
            </a:r>
            <a:br>
              <a:rPr lang="en-US" dirty="0" smtClean="0"/>
            </a:br>
            <a:r>
              <a:rPr lang="en-US" dirty="0" smtClean="0"/>
              <a:t/>
            </a:r>
            <a:br>
              <a:rPr lang="en-US" dirty="0" smtClean="0"/>
            </a:br>
            <a:r>
              <a:rPr lang="en-US" dirty="0" smtClean="0"/>
              <a:t>4. Second working section</a:t>
            </a:r>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20261762</TotalTime>
  <Words>684</Words>
  <Application>Microsoft Office PowerPoint</Application>
  <PresentationFormat>On-screen Show (4:3)</PresentationFormat>
  <Paragraphs>85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 Butter Manufacturing Machines Dairy Process Engineering (DTE -212)</vt:lpstr>
      <vt:lpstr>CONTINUOUS BUTTER MAKING</vt:lpstr>
      <vt:lpstr>Principles of Butter Making</vt:lpstr>
      <vt:lpstr>Batch method using rotating churns</vt:lpstr>
      <vt:lpstr>Methods  of Continuous Butter Making</vt:lpstr>
      <vt:lpstr> The Fritz Process </vt:lpstr>
      <vt:lpstr>The Fritz Process</vt:lpstr>
      <vt:lpstr>Contimab Process</vt:lpstr>
      <vt:lpstr>Schematic Diagram of Contimab Process</vt:lpstr>
      <vt:lpstr>Alfa Process</vt:lpstr>
      <vt:lpstr>Cherry-Burrell Gold’n Flow Process</vt:lpstr>
      <vt:lpstr>Slide 12</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jhangir</cp:lastModifiedBy>
  <cp:revision>173</cp:revision>
  <dcterms:created xsi:type="dcterms:W3CDTF">2007-11-06T10:48:03Z</dcterms:created>
  <dcterms:modified xsi:type="dcterms:W3CDTF">2020-04-29T08:49:31Z</dcterms:modified>
</cp:coreProperties>
</file>