
<file path=[Content_Types].xml><?xml version="1.0" encoding="utf-8"?>
<Types xmlns="http://schemas.openxmlformats.org/package/2006/content-types">
  <Default Extension="png" ContentType="image/png"/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62" r:id="rId17"/>
    <p:sldId id="296" r:id="rId18"/>
    <p:sldId id="274" r:id="rId19"/>
    <p:sldId id="275" r:id="rId20"/>
    <p:sldId id="276" r:id="rId21"/>
    <p:sldId id="277" r:id="rId22"/>
    <p:sldId id="285" r:id="rId23"/>
    <p:sldId id="280" r:id="rId24"/>
    <p:sldId id="29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A52531-94D0-4159-AEAF-29D2F02426E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IN"/>
        </a:p>
      </dgm:t>
    </dgm:pt>
    <dgm:pt modelId="{C4A0DD06-A8D5-4514-AB6E-A87CDE881887}" type="pres">
      <dgm:prSet presAssocID="{B7A52531-94D0-4159-AEAF-29D2F02426E2}" presName="outerComposite" presStyleCnt="0">
        <dgm:presLayoutVars>
          <dgm:chMax val="5"/>
          <dgm:dir/>
          <dgm:resizeHandles val="exact"/>
        </dgm:presLayoutVars>
      </dgm:prSet>
      <dgm:spPr/>
    </dgm:pt>
    <dgm:pt modelId="{9EE1E228-15CB-4ED5-A1FD-D7920B31E2EB}" type="pres">
      <dgm:prSet presAssocID="{B7A52531-94D0-4159-AEAF-29D2F02426E2}" presName="dummyMaxCanvas" presStyleCnt="0">
        <dgm:presLayoutVars/>
      </dgm:prSet>
      <dgm:spPr/>
    </dgm:pt>
  </dgm:ptLst>
  <dgm:cxnLst>
    <dgm:cxn modelId="{07F3782C-67B1-4E9E-8E57-14D9FAF3D162}" type="presOf" srcId="{B7A52531-94D0-4159-AEAF-29D2F02426E2}" destId="{C4A0DD06-A8D5-4514-AB6E-A87CDE881887}" srcOrd="0" destOrd="0" presId="urn:microsoft.com/office/officeart/2005/8/layout/vProcess5"/>
    <dgm:cxn modelId="{722BE64C-4001-47D2-A693-4BE473482191}" type="presParOf" srcId="{C4A0DD06-A8D5-4514-AB6E-A87CDE881887}" destId="{9EE1E228-15CB-4ED5-A1FD-D7920B31E2EB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DECEC5-4F75-4AA9-99CD-E3E59E513CC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D148ECE-3B56-4CB3-8AF5-CDAC75E24985}">
      <dgm:prSet phldrT="[Text]" custT="1"/>
      <dgm:spPr/>
      <dgm:t>
        <a:bodyPr/>
        <a:lstStyle/>
        <a:p>
          <a:r>
            <a:rPr lang="en-US" sz="6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THERAPEUTIC MANAGEMENT</a:t>
          </a:r>
          <a:endParaRPr lang="en-IN" sz="4800" dirty="0">
            <a:solidFill>
              <a:srgbClr val="002060"/>
            </a:solidFill>
          </a:endParaRPr>
        </a:p>
      </dgm:t>
    </dgm:pt>
    <dgm:pt modelId="{3E8D8972-E15C-4277-ABA3-62F2251FF783}" cxnId="{3861D426-AD7D-4046-85C9-937E574825B7}" type="parTrans">
      <dgm:prSet/>
      <dgm:spPr/>
      <dgm:t>
        <a:bodyPr/>
        <a:lstStyle/>
        <a:p>
          <a:endParaRPr lang="en-IN"/>
        </a:p>
      </dgm:t>
    </dgm:pt>
    <dgm:pt modelId="{9122A067-B0DB-49A1-A282-36535F1CF707}" cxnId="{3861D426-AD7D-4046-85C9-937E574825B7}" type="sibTrans">
      <dgm:prSet/>
      <dgm:spPr/>
      <dgm:t>
        <a:bodyPr/>
        <a:lstStyle/>
        <a:p>
          <a:endParaRPr lang="en-IN"/>
        </a:p>
      </dgm:t>
    </dgm:pt>
    <dgm:pt modelId="{048A8F46-423A-4A51-A435-DDF630F84774}" type="pres">
      <dgm:prSet presAssocID="{DADECEC5-4F75-4AA9-99CD-E3E59E513C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3F6D96-922C-46CA-8EFE-5AF6008D01DA}" type="pres">
      <dgm:prSet presAssocID="{3D148ECE-3B56-4CB3-8AF5-CDAC75E24985}" presName="hierRoot1" presStyleCnt="0"/>
      <dgm:spPr/>
    </dgm:pt>
    <dgm:pt modelId="{504E5E6E-DAB6-4A90-A3E1-B900EEC804F2}" type="pres">
      <dgm:prSet presAssocID="{3D148ECE-3B56-4CB3-8AF5-CDAC75E24985}" presName="composite" presStyleCnt="0"/>
      <dgm:spPr/>
    </dgm:pt>
    <dgm:pt modelId="{548A1FB1-8432-4BFA-ABE7-D2C17E92345B}" type="pres">
      <dgm:prSet presAssocID="{3D148ECE-3B56-4CB3-8AF5-CDAC75E24985}" presName="background" presStyleLbl="node0" presStyleIdx="0" presStyleCnt="1"/>
      <dgm:spPr/>
    </dgm:pt>
    <dgm:pt modelId="{C53B16B1-A286-4B50-8ED0-36E8A746F687}" type="pres">
      <dgm:prSet presAssocID="{3D148ECE-3B56-4CB3-8AF5-CDAC75E24985}" presName="text" presStyleLbl="fgAcc0" presStyleIdx="0" presStyleCnt="1" custLinFactNeighborY="188">
        <dgm:presLayoutVars>
          <dgm:chPref val="3"/>
        </dgm:presLayoutVars>
      </dgm:prSet>
      <dgm:spPr/>
    </dgm:pt>
    <dgm:pt modelId="{2A89878E-F759-4D3E-BA27-72C4CA1CF88D}" type="pres">
      <dgm:prSet presAssocID="{3D148ECE-3B56-4CB3-8AF5-CDAC75E24985}" presName="hierChild2" presStyleCnt="0"/>
      <dgm:spPr/>
    </dgm:pt>
  </dgm:ptLst>
  <dgm:cxnLst>
    <dgm:cxn modelId="{3861D426-AD7D-4046-85C9-937E574825B7}" srcId="{DADECEC5-4F75-4AA9-99CD-E3E59E513CC2}" destId="{3D148ECE-3B56-4CB3-8AF5-CDAC75E24985}" srcOrd="0" destOrd="0" parTransId="{3E8D8972-E15C-4277-ABA3-62F2251FF783}" sibTransId="{9122A067-B0DB-49A1-A282-36535F1CF707}"/>
    <dgm:cxn modelId="{C372FE32-159E-4354-ADCA-96DA939EED40}" type="presOf" srcId="{DADECEC5-4F75-4AA9-99CD-E3E59E513CC2}" destId="{048A8F46-423A-4A51-A435-DDF630F84774}" srcOrd="0" destOrd="0" presId="urn:microsoft.com/office/officeart/2005/8/layout/hierarchy1"/>
    <dgm:cxn modelId="{79B5B688-BA45-4C38-9468-BB129C049312}" type="presOf" srcId="{3D148ECE-3B56-4CB3-8AF5-CDAC75E24985}" destId="{C53B16B1-A286-4B50-8ED0-36E8A746F687}" srcOrd="0" destOrd="0" presId="urn:microsoft.com/office/officeart/2005/8/layout/hierarchy1"/>
    <dgm:cxn modelId="{CC31BD8D-2DE1-4AB4-BD01-A8DADE7FA065}" type="presParOf" srcId="{048A8F46-423A-4A51-A435-DDF630F84774}" destId="{233F6D96-922C-46CA-8EFE-5AF6008D01DA}" srcOrd="0" destOrd="0" presId="urn:microsoft.com/office/officeart/2005/8/layout/hierarchy1"/>
    <dgm:cxn modelId="{121109A0-421F-44A8-A708-7EA4DD3D8302}" type="presParOf" srcId="{233F6D96-922C-46CA-8EFE-5AF6008D01DA}" destId="{504E5E6E-DAB6-4A90-A3E1-B900EEC804F2}" srcOrd="0" destOrd="0" presId="urn:microsoft.com/office/officeart/2005/8/layout/hierarchy1"/>
    <dgm:cxn modelId="{4A37B27D-7A32-4D3E-8725-C3BF05F21AE2}" type="presParOf" srcId="{504E5E6E-DAB6-4A90-A3E1-B900EEC804F2}" destId="{548A1FB1-8432-4BFA-ABE7-D2C17E92345B}" srcOrd="0" destOrd="0" presId="urn:microsoft.com/office/officeart/2005/8/layout/hierarchy1"/>
    <dgm:cxn modelId="{855266F1-75DD-4FC9-84C2-C779B1A0001C}" type="presParOf" srcId="{504E5E6E-DAB6-4A90-A3E1-B900EEC804F2}" destId="{C53B16B1-A286-4B50-8ED0-36E8A746F687}" srcOrd="1" destOrd="0" presId="urn:microsoft.com/office/officeart/2005/8/layout/hierarchy1"/>
    <dgm:cxn modelId="{5149B75C-6A44-4DDF-A8D9-4B81E2A68BB0}" type="presParOf" srcId="{233F6D96-922C-46CA-8EFE-5AF6008D01DA}" destId="{2A89878E-F759-4D3E-BA27-72C4CA1CF8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A1FB1-8432-4BFA-ABE7-D2C17E92345B}">
      <dsp:nvSpPr>
        <dsp:cNvPr id="0" name=""/>
        <dsp:cNvSpPr/>
      </dsp:nvSpPr>
      <dsp:spPr>
        <a:xfrm>
          <a:off x="0" y="1354"/>
          <a:ext cx="7315200" cy="4645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B16B1-A286-4B50-8ED0-36E8A746F687}">
      <dsp:nvSpPr>
        <dsp:cNvPr id="0" name=""/>
        <dsp:cNvSpPr/>
      </dsp:nvSpPr>
      <dsp:spPr>
        <a:xfrm>
          <a:off x="812800" y="773514"/>
          <a:ext cx="7315200" cy="4645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THERAPEUTIC MANAGEMENT</a:t>
          </a:r>
          <a:endParaRPr lang="en-IN" sz="4800" kern="1200" dirty="0">
            <a:solidFill>
              <a:srgbClr val="002060"/>
            </a:solidFill>
          </a:endParaRPr>
        </a:p>
      </dsp:txBody>
      <dsp:txXfrm>
        <a:off x="948852" y="909566"/>
        <a:ext cx="7043096" cy="4373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12644F-E646-48AE-BDBF-E5ED8CC6BEE4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EBFAE20-2C96-47C9-81BB-B7BDCFE8F3AC}" type="slidenum">
              <a:rPr lang="en-IN" smtClean="0"/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644F-E646-48AE-BDBF-E5ED8CC6BEE4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E20-2C96-47C9-81BB-B7BDCFE8F3AC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644F-E646-48AE-BDBF-E5ED8CC6BEE4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E20-2C96-47C9-81BB-B7BDCFE8F3AC}" type="slidenum">
              <a:rPr lang="en-IN" smtClean="0"/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644F-E646-48AE-BDBF-E5ED8CC6BEE4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E20-2C96-47C9-81BB-B7BDCFE8F3AC}" type="slidenum">
              <a:rPr lang="en-IN" smtClean="0"/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644F-E646-48AE-BDBF-E5ED8CC6BEE4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E20-2C96-47C9-81BB-B7BDCFE8F3AC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644F-E646-48AE-BDBF-E5ED8CC6BEE4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E20-2C96-47C9-81BB-B7BDCFE8F3AC}" type="slidenum">
              <a:rPr lang="en-IN" smtClean="0"/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644F-E646-48AE-BDBF-E5ED8CC6BEE4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E20-2C96-47C9-81BB-B7BDCFE8F3AC}" type="slidenum">
              <a:rPr lang="en-IN" smtClean="0"/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644F-E646-48AE-BDBF-E5ED8CC6BEE4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E20-2C96-47C9-81BB-B7BDCFE8F3AC}" type="slidenum">
              <a:rPr lang="en-IN" smtClean="0"/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644F-E646-48AE-BDBF-E5ED8CC6BEE4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E20-2C96-47C9-81BB-B7BDCFE8F3AC}" type="slidenum">
              <a:rPr lang="en-IN" smtClean="0"/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644F-E646-48AE-BDBF-E5ED8CC6BEE4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E20-2C96-47C9-81BB-B7BDCFE8F3AC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644F-E646-48AE-BDBF-E5ED8CC6BEE4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E20-2C96-47C9-81BB-B7BDCFE8F3AC}" type="slidenum">
              <a:rPr lang="en-IN" smtClean="0"/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644F-E646-48AE-BDBF-E5ED8CC6BEE4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E20-2C96-47C9-81BB-B7BDCFE8F3AC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644F-E646-48AE-BDBF-E5ED8CC6BEE4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E20-2C96-47C9-81BB-B7BDCFE8F3AC}" type="slidenum">
              <a:rPr lang="en-IN" smtClean="0"/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644F-E646-48AE-BDBF-E5ED8CC6BEE4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E20-2C96-47C9-81BB-B7BDCFE8F3AC}" type="slidenum">
              <a:rPr lang="en-IN" smtClean="0"/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644F-E646-48AE-BDBF-E5ED8CC6BEE4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E20-2C96-47C9-81BB-B7BDCFE8F3AC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644F-E646-48AE-BDBF-E5ED8CC6BEE4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E20-2C96-47C9-81BB-B7BDCFE8F3AC}" type="slidenum">
              <a:rPr lang="en-IN" smtClean="0"/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644F-E646-48AE-BDBF-E5ED8CC6BEE4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E20-2C96-47C9-81BB-B7BDCFE8F3AC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12644F-E646-48AE-BDBF-E5ED8CC6BEE4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BFAE20-2C96-47C9-81BB-B7BDCFE8F3AC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1" Type="http://schemas.openxmlformats.org/officeDocument/2006/relationships/slideLayout" Target="../slideLayouts/slideLayout7.xml"/><Relationship Id="rId10" Type="http://schemas.microsoft.com/office/2007/relationships/diagramDrawing" Target="../diagrams/drawing2.xml"/><Relationship Id="rId1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445003"/>
            <a:ext cx="6815669" cy="1515533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CANINE BEHAVIOURAL PROBLEMS AND MANAGEMENT </a:t>
            </a:r>
            <a:endParaRPr lang="en-I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Sushovan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Roy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Former Dean, Veterinary College, Tripura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Former Director, Wildlife Health and Forensic Science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Chhattisgarh Kamdhenu Vishwavidyalaya,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2805" y="1149204"/>
            <a:ext cx="976877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dirty="0">
                <a:solidFill>
                  <a:srgbClr val="0070C0"/>
                </a:solidFill>
                <a:latin typeface="Museo Slab 700"/>
              </a:rPr>
              <a:t>Can Aggression Be Cured…..?</a:t>
            </a:r>
            <a:endParaRPr lang="en-IN" sz="3600" b="1" dirty="0">
              <a:solidFill>
                <a:srgbClr val="0070C0"/>
              </a:solidFill>
              <a:latin typeface="Museo Slab 7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Always Work with a Professional </a:t>
            </a:r>
            <a:r>
              <a:rPr lang="en-US" sz="2400" dirty="0" err="1">
                <a:solidFill>
                  <a:srgbClr val="FF0000"/>
                </a:solidFill>
              </a:rPr>
              <a:t>Behaviour</a:t>
            </a:r>
            <a:r>
              <a:rPr lang="en-US" sz="2400" dirty="0">
                <a:solidFill>
                  <a:srgbClr val="FF0000"/>
                </a:solidFill>
              </a:rPr>
              <a:t> Expert</a:t>
            </a:r>
            <a:endParaRPr lang="en-US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With </a:t>
            </a:r>
            <a:r>
              <a:rPr lang="en-US" sz="2400" dirty="0" err="1"/>
              <a:t>Behaviour</a:t>
            </a:r>
            <a:r>
              <a:rPr lang="en-US" sz="2400" dirty="0"/>
              <a:t> modification techniques the incidence and frequency of some types of aggression can be reduced and sometimes eliminated.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However, there’s no guarantee that an aggressive dog can be completely cured.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many cases, the only solution is to manage the problem by limiting a dog’s exposure to the situations, people or things that trigger her aggression.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Pet parents of aggressive dogs should be prudent and always assume that their dog is NOT cured so that they never let down their guard.</a:t>
            </a:r>
            <a:endParaRPr lang="en-IN" sz="2400" b="1" i="0" dirty="0">
              <a:solidFill>
                <a:srgbClr val="272626"/>
              </a:solidFill>
              <a:effectLst/>
              <a:latin typeface="Museo Slab 7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b="1" i="0" dirty="0">
              <a:solidFill>
                <a:srgbClr val="272626"/>
              </a:solidFill>
              <a:effectLst/>
              <a:latin typeface="Museo Slab 70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6240" y="804611"/>
            <a:ext cx="91528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Museo Slab 300"/>
              </a:rPr>
              <a:t>FEARS AND PHOBIAS </a:t>
            </a:r>
            <a:r>
              <a:rPr lang="en-US" sz="2800" b="1" dirty="0">
                <a:solidFill>
                  <a:srgbClr val="FF0000"/>
                </a:solidFill>
                <a:latin typeface="Museo Slab 300"/>
              </a:rPr>
              <a:t> </a:t>
            </a:r>
            <a:endParaRPr lang="en-US" sz="2800" b="1" dirty="0">
              <a:solidFill>
                <a:srgbClr val="FF0000"/>
              </a:solidFill>
              <a:latin typeface="Museo Slab 3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72626"/>
                </a:solidFill>
                <a:latin typeface="Museo Slab 300"/>
              </a:rPr>
              <a:t>Fear is a complex system having interactions of </a:t>
            </a:r>
            <a:r>
              <a:rPr lang="en-US" sz="2000" dirty="0" err="1">
                <a:solidFill>
                  <a:srgbClr val="272626"/>
                </a:solidFill>
                <a:latin typeface="Museo Slab 300"/>
              </a:rPr>
              <a:t>behaviours</a:t>
            </a:r>
            <a:r>
              <a:rPr lang="en-US" sz="2000" dirty="0">
                <a:solidFill>
                  <a:srgbClr val="272626"/>
                </a:solidFill>
                <a:latin typeface="Museo Slab 300"/>
              </a:rPr>
              <a:t>, emotions and physiology</a:t>
            </a:r>
            <a:endParaRPr lang="en-US" sz="2000" dirty="0">
              <a:solidFill>
                <a:srgbClr val="272626"/>
              </a:solidFill>
              <a:latin typeface="Museo Slab 3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72626"/>
              </a:solidFill>
              <a:latin typeface="Museo Slab 3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72626"/>
                </a:solidFill>
                <a:latin typeface="Museo Slab 300"/>
              </a:rPr>
              <a:t>Phobias are probably qualitatively and quantitatively different from fears</a:t>
            </a:r>
            <a:endParaRPr lang="en-US" sz="2000" dirty="0">
              <a:solidFill>
                <a:srgbClr val="272626"/>
              </a:solidFill>
              <a:latin typeface="Museo Slab 3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72626"/>
              </a:solidFill>
              <a:latin typeface="Museo Slab 3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72626"/>
                </a:solidFill>
                <a:latin typeface="Museo Slab 300"/>
              </a:rPr>
              <a:t>Fear and phobias can occur at any age</a:t>
            </a:r>
            <a:endParaRPr lang="en-US" sz="2000" dirty="0">
              <a:solidFill>
                <a:srgbClr val="272626"/>
              </a:solidFill>
              <a:latin typeface="Museo Slab 3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72626"/>
              </a:solidFill>
              <a:latin typeface="Museo Slab 3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72626"/>
                </a:solidFill>
                <a:latin typeface="Museo Slab 300"/>
              </a:rPr>
              <a:t>Sensory decline, cognitive dysfunction and anxiety can all contribute to fears and phobias</a:t>
            </a:r>
            <a:endParaRPr lang="en-US" sz="2000" dirty="0">
              <a:solidFill>
                <a:srgbClr val="272626"/>
              </a:solidFill>
              <a:latin typeface="Museo Slab 3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72626"/>
              </a:solidFill>
              <a:latin typeface="Museo Slab 3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72626"/>
                </a:solidFill>
                <a:latin typeface="Museo Slab 300"/>
              </a:rPr>
              <a:t>Older dogs can suffer from fears and phobias of </a:t>
            </a:r>
            <a:r>
              <a:rPr lang="en-US" sz="2000" dirty="0">
                <a:solidFill>
                  <a:srgbClr val="FF0000"/>
                </a:solidFill>
                <a:latin typeface="Museo Slab 300"/>
              </a:rPr>
              <a:t>noise and thunderstorms</a:t>
            </a:r>
            <a:r>
              <a:rPr lang="en-US" sz="2000" dirty="0">
                <a:solidFill>
                  <a:srgbClr val="272626"/>
                </a:solidFill>
                <a:latin typeface="Museo Slab 300"/>
              </a:rPr>
              <a:t> and, less commonly, of going outdoors, entering certain rooms or walking on certain types of surfaces </a:t>
            </a:r>
            <a:endParaRPr lang="en-US" sz="2000" dirty="0">
              <a:solidFill>
                <a:srgbClr val="272626"/>
              </a:solidFill>
              <a:latin typeface="Museo Slab 300"/>
            </a:endParaRPr>
          </a:p>
          <a:p>
            <a:endParaRPr lang="en-US" sz="2000" dirty="0">
              <a:solidFill>
                <a:srgbClr val="272626"/>
              </a:solidFill>
              <a:latin typeface="Museo Slab 300"/>
            </a:endParaRPr>
          </a:p>
        </p:txBody>
      </p:sp>
      <p:pic>
        <p:nvPicPr>
          <p:cNvPr id="4098" name="Picture 2" descr="Image result for fear and phobias in dog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34" y="51149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fear and phobias in do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16" y="518185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1411" y="1520832"/>
            <a:ext cx="903743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dirty="0">
                <a:solidFill>
                  <a:srgbClr val="C00000"/>
                </a:solidFill>
                <a:latin typeface="Museo Slab 700"/>
              </a:rPr>
              <a:t>SEPARATION ANXIETY</a:t>
            </a:r>
            <a:endParaRPr lang="en-IN" sz="3600" b="1" dirty="0">
              <a:solidFill>
                <a:srgbClr val="C00000"/>
              </a:solidFill>
              <a:latin typeface="Museo Slab 7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Dogs suffering from separation anxiety become anxious, depressed or agitated  when their guardians prepare to leave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Some try to prevent their guardians from leaving</a:t>
            </a:r>
            <a:endParaRPr lang="en-IN" sz="2400" b="1" dirty="0">
              <a:latin typeface="Museo Slab 7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Dogs might urinate, defecate, bark, howl, chew, dig or try to escape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problem often indicate that a dog needs to be taught polite house manners, they can also be symptoms of distress</a:t>
            </a:r>
            <a:br>
              <a:rPr lang="en-IN" sz="2400" dirty="0">
                <a:solidFill>
                  <a:srgbClr val="272626"/>
                </a:solidFill>
                <a:latin typeface="Museo Slab 300"/>
              </a:rPr>
            </a:br>
            <a:endParaRPr lang="en-IN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565" y="423722"/>
            <a:ext cx="3498129" cy="168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4464" y="1396681"/>
            <a:ext cx="6332375" cy="4955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Museo Slab 700"/>
              </a:rPr>
              <a:t>Common Symptoms of Separation Anxiety</a:t>
            </a:r>
            <a:endParaRPr lang="en-US" sz="2800" dirty="0">
              <a:solidFill>
                <a:srgbClr val="C00000"/>
              </a:solidFill>
              <a:latin typeface="Museo Slab 7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Urinating and Defecating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Barking and howling</a:t>
            </a:r>
            <a:endParaRPr lang="en-IN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Chewing, Digging and Destruction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Escaping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Pacing</a:t>
            </a:r>
            <a:endParaRPr lang="en-IN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Coprophagia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chewing in dogs behavioural proble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286" y="3428989"/>
            <a:ext cx="2988075" cy="203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2193" y="1264706"/>
            <a:ext cx="7307770" cy="3847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Museo Slab 700"/>
              </a:rPr>
              <a:t>Why Do Some Dogs Develop Separation Anxiety?</a:t>
            </a:r>
            <a:endParaRPr lang="en-US" sz="2800" dirty="0">
              <a:solidFill>
                <a:srgbClr val="C00000"/>
              </a:solidFill>
              <a:latin typeface="Museo Slab 7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of Guardian or Family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726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7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Change in schedule</a:t>
            </a:r>
            <a:endParaRPr lang="en-US" sz="2400" b="0" i="0" dirty="0">
              <a:solidFill>
                <a:srgbClr val="2726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Residence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solidFill>
                <a:srgbClr val="27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0" i="0" dirty="0">
                <a:solidFill>
                  <a:srgbClr val="27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Change in household membership</a:t>
            </a:r>
            <a:endParaRPr lang="en-IN" sz="2400" b="0" i="0" dirty="0">
              <a:solidFill>
                <a:srgbClr val="2726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726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separation anxiety images in dog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2" y="4003829"/>
            <a:ext cx="4125154" cy="158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asons&#10;As a&#10;warning&#10;Playfulness&#10;Attention&#10;Seeking&#10;Anxiety&#10;Boredom&#10;In&#10;response&#10;to other&#10;dogs&#10; 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5" b="10549"/>
          <a:stretch>
            <a:fillRect/>
          </a:stretch>
        </p:blipFill>
        <p:spPr bwMode="auto">
          <a:xfrm>
            <a:off x="2377256" y="2563625"/>
            <a:ext cx="6538236" cy="372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50" y="1055520"/>
            <a:ext cx="72796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BARKING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natural behavior encouraged in terms of guarding purpose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Excessive barking can be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issue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Barking: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2" t="37109" r="26578" b="13467"/>
          <a:stretch>
            <a:fillRect/>
          </a:stretch>
        </p:blipFill>
        <p:spPr bwMode="auto">
          <a:xfrm>
            <a:off x="8382832" y="820608"/>
            <a:ext cx="2698811" cy="225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3996" y="1137722"/>
            <a:ext cx="862021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URINE MARKING</a:t>
            </a:r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facilitated by testosterone in intact males or in response to anxiety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Deposition of small amount of urine in specific places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strongest stimulus is environmental competition of other males and freshly voided urine from other dogs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modification for urine marking involves constant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supervision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264" y="3577701"/>
            <a:ext cx="2667740" cy="26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8586" y="1127710"/>
            <a:ext cx="1011166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Compulsive and stereotypic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7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Ritualized, repetitive behaviors that have no apparent goal or function</a:t>
            </a:r>
            <a:endParaRPr lang="en-US" sz="2000" dirty="0">
              <a:solidFill>
                <a:srgbClr val="27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7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7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Stereotypic licking or overgrooming that results in self-injury (“hot spots,”, spinning or tail chasing, pacing and jumping, air biting or fly snapping, staring at shadows or walls, flank sucking and pica (eating inedible objects, like rocks)</a:t>
            </a:r>
            <a:endParaRPr lang="en-US" sz="2000" dirty="0">
              <a:solidFill>
                <a:srgbClr val="27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7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7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Compulsive disorders often arise from situations of conflict or anxiety</a:t>
            </a:r>
            <a:endParaRPr lang="en-US" sz="2000" dirty="0">
              <a:solidFill>
                <a:srgbClr val="27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7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7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 or situations that make dog feel conflicted, stressed or anxious can lead him to engage in displacement </a:t>
            </a:r>
            <a:r>
              <a:rPr lang="en-US" sz="2000" dirty="0" err="1">
                <a:solidFill>
                  <a:srgbClr val="27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behaviours</a:t>
            </a:r>
            <a:r>
              <a:rPr lang="en-US" sz="2000" dirty="0">
                <a:solidFill>
                  <a:srgbClr val="27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can then become compulsive over time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35" y="1269506"/>
            <a:ext cx="6214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TAIL CHASING</a:t>
            </a:r>
            <a:endParaRPr lang="en-I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Image result for gif of tail chasing in a dog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349" y="2088286"/>
            <a:ext cx="4084467" cy="408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if of flank sucking in a do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13" y="1889407"/>
            <a:ext cx="3110374" cy="41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2820" y="1109710"/>
            <a:ext cx="6214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FLANK SUCKING</a:t>
            </a:r>
            <a:endParaRPr lang="en-I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4303" y="1413063"/>
            <a:ext cx="910849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Introduction </a:t>
            </a:r>
            <a:endParaRPr lang="en-US" sz="2800" b="1" dirty="0">
              <a:solidFill>
                <a:srgbClr val="C00000"/>
              </a:solidFill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Dog-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Man’s Best friend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physiological process that is closely related to the environment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“behavioural problem” refers to behaviour exhibited by an animal that is unacceptable to the owner, regardless of its level of abnormality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behaviour problem often leads to the threat of breaking the bond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050" name="Picture 2" descr="Image result for photos of human dog bo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361" y="675686"/>
            <a:ext cx="2429384" cy="242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gif of digging in a dog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7769" y="625067"/>
            <a:ext cx="3927350" cy="633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09352" y="1100833"/>
            <a:ext cx="419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DIGGING</a:t>
            </a:r>
            <a:endParaRPr lang="en-I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926453" y="607320"/>
          <a:ext cx="8620217" cy="5643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1938"/>
                <a:gridCol w="4528279"/>
              </a:tblGrid>
              <a:tr h="3495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DRUG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USES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95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TRICYCLIC ANTIDEPRESSANTS </a:t>
                      </a:r>
                      <a:endParaRPr lang="en-IN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95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Amitriptyline 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Anxiety, compulsive disorders 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95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Clomipramine 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Anxiety, aggression, compulsive disorders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95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SELECTIVE SEROTONIN REUPTAKE INHIBITORS</a:t>
                      </a:r>
                      <a:endParaRPr lang="en-IN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95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Fluoxetine 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Anxiety, aggression, compulsive disorders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95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Paroxetine 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Anxiety, aggression, compulsive disorders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95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AZAPIRONES</a:t>
                      </a:r>
                      <a:endParaRPr lang="en-IN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95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Buspirone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Anxiety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95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BENZODIAZEPINES</a:t>
                      </a:r>
                      <a:endParaRPr lang="en-IN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34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Alprazolam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Thunderstorm, anxiety, phobia 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76200" marB="76200" anchor="ctr"/>
                </a:tc>
              </a:tr>
              <a:tr h="3495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Diazepam 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Anxiety, noise phobia 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95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MONOAMINO OXIDASE INHIBITORS</a:t>
                      </a:r>
                      <a:endParaRPr lang="en-IN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57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Selegiline 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Must not be combined with serotonin reuptake inhibitors or tricyclic drugs due to adverse drug interactions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2455099" y="442362"/>
            <a:ext cx="9601196" cy="1386439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/>
              <a:buNone/>
            </a:pPr>
            <a:r>
              <a:rPr lang="en-US" sz="12000" dirty="0">
                <a:solidFill>
                  <a:srgbClr val="C0000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An ounce of prevention is worth a pound of cure </a:t>
            </a:r>
            <a:endParaRPr lang="en-IN" sz="12000" dirty="0">
              <a:solidFill>
                <a:srgbClr val="C00000"/>
              </a:solidFill>
              <a:latin typeface="Brush Script MT" panose="030608020404060703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8984" y="1715680"/>
            <a:ext cx="4946209" cy="3393649"/>
          </a:xfrm>
          <a:prstGeom prst="rect">
            <a:avLst/>
          </a:prstGeom>
        </p:spPr>
      </p:pic>
      <p:pic>
        <p:nvPicPr>
          <p:cNvPr id="1026" name="Picture 2" descr="Image result for THANK YOU SL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22681" r="5670" b="51340"/>
          <a:stretch>
            <a:fillRect/>
          </a:stretch>
        </p:blipFill>
        <p:spPr bwMode="auto">
          <a:xfrm>
            <a:off x="1295401" y="5142321"/>
            <a:ext cx="9601197" cy="159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7720" y="1136341"/>
            <a:ext cx="101101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a days, with the modern living specially in cities with more artificial environment dogs assuming a greater role in the physical and mental well being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important concept for both practitioners and clients is to determine whether behaviour is normal or abnormal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 is modulated or adjusted to fit condition on two different time scales: short term; moment to moment change and long term; over seasons 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Canine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influenced by genetic, social, situational, hormonal and environmental factors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8687" y="1120676"/>
            <a:ext cx="992523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Canine behaviours are often misunderstood and mishandled by dog owners 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to watch the dog, owner and their interactions at 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time of interview 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clinician appears judgemental the client is unlikely to reveal a complete description of events. 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r="6810"/>
          <a:stretch>
            <a:fillRect/>
          </a:stretch>
        </p:blipFill>
        <p:spPr>
          <a:xfrm>
            <a:off x="9161755" y="872743"/>
            <a:ext cx="2382175" cy="25562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326" y="1553592"/>
            <a:ext cx="885103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history is of utmost importance for proper diagnosis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problems can be corrected by pooling knowledge from etiology, psychology and medicine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behavioural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counselling: 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the cause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problem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Recommending techniques for resolving the problem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Follow-up of the progress towards resolution 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canine behavioural modification techniqu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359" y="3747071"/>
            <a:ext cx="3440872" cy="228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549" y="1382286"/>
            <a:ext cx="96855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Canine behaviours have been classified as normal or abnormal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behaviours are species specific behaviour and learned behaviour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behaviours can be genetic or acquired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learning can lead to abnormal behaviours such as phobias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 of noises is highly prevalent in dogs and represents a significant welfare concern, with up to half of the pet dog population affected 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</a:t>
            </a:r>
            <a:endParaRPr lang="en-I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(</a:t>
            </a:r>
            <a:r>
              <a:rPr lang="en-I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Storengen</a:t>
            </a:r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Lingas</a:t>
            </a:r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2015)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448" y="1059120"/>
            <a:ext cx="901083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Here is a list of some common behavioural problems </a:t>
            </a:r>
            <a:endParaRPr lang="en-IN" sz="2400" b="1" dirty="0">
              <a:solidFill>
                <a:srgbClr val="C00000"/>
              </a:solidFill>
            </a:endParaRPr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Aggression 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Fears and phobias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 anxieties</a:t>
            </a:r>
            <a:endParaRPr lang="en-I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Barking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Compulsive behaviour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Urine marking </a:t>
            </a:r>
            <a:endParaRPr lang="en-I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Miscellaneous (destructive, unruly, mounting, hyperactivity etc)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separation anxiety in dogs aspc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07" y="2763174"/>
            <a:ext cx="4236188" cy="20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0" r="23810"/>
          <a:stretch>
            <a:fillRect/>
          </a:stretch>
        </p:blipFill>
        <p:spPr bwMode="auto">
          <a:xfrm>
            <a:off x="7771782" y="3131783"/>
            <a:ext cx="3203977" cy="254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6241" y="1267472"/>
            <a:ext cx="316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AGGRESSION </a:t>
            </a:r>
            <a:endParaRPr lang="en-I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6241" y="1899822"/>
            <a:ext cx="102714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common and serious </a:t>
            </a:r>
            <a:r>
              <a:rPr lang="en-US" dirty="0" err="1"/>
              <a:t>behavioural</a:t>
            </a:r>
            <a:r>
              <a:rPr lang="en-US" dirty="0"/>
              <a:t> problem in dogs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number-one reason why pet parents seek professional help from behaviorists, trainers and veterinarians</a:t>
            </a:r>
            <a:endParaRPr lang="en-US" dirty="0"/>
          </a:p>
          <a:p>
            <a:r>
              <a:rPr lang="en-US" b="1" dirty="0"/>
              <a:t>Classification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Fear-related Aggression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Redirected Aggression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Possessive Aggression (Resource Guarding)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Play aggression 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Territorial/Protective Aggression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Predatory Aggression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Pain-induced and Medical Causes of Aggression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Maternal aggression 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Irritable/Conflict/Impulse Control Aggression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Aggression Toward Other Dogs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2006" y="660932"/>
            <a:ext cx="9509053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Museo Slab 700"/>
              </a:rPr>
              <a:t>Are Some Breeds More Aggressive Than Others…….?</a:t>
            </a:r>
            <a:endParaRPr lang="en-US" sz="2400" b="1" dirty="0">
              <a:solidFill>
                <a:srgbClr val="0070C0"/>
              </a:solidFill>
              <a:latin typeface="Museo Slab 700"/>
            </a:endParaRPr>
          </a:p>
          <a:p>
            <a:endParaRPr lang="en-US" b="0" i="0" dirty="0">
              <a:solidFill>
                <a:srgbClr val="272626"/>
              </a:solidFill>
              <a:effectLst/>
              <a:latin typeface="Museo Slab 70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Museo Slab 700"/>
              </a:rPr>
              <a:t>YESSSSSS……</a:t>
            </a:r>
            <a:endParaRPr lang="en-US" sz="2400" b="1" dirty="0">
              <a:solidFill>
                <a:srgbClr val="FF0000"/>
              </a:solidFill>
              <a:latin typeface="Museo Slab 7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Most dog breeds once served specific functions for humans</a:t>
            </a:r>
            <a:endParaRPr lang="en-US" sz="2000" dirty="0"/>
          </a:p>
          <a:p>
            <a:r>
              <a:rPr lang="en-US" sz="2000" dirty="0"/>
              <a:t>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Some were highly prized for their guarding and protective tendencies, others for their hunting prowess, others for their fighting skills, and others for their “gameness” and tenacity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Even though pet dogs of these breeds rarely fulfill their original purposes these days, individuals still carry their ancestors’ DNA in their genes, which means that members of a particular breed might be predisposed to certain types of aggression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Far better predictors of aggressive behavior problems are a dog’s individual temperament and her history of interacting with people and other animals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You should always search breeds to be sure that the breed or breed mix you’re interested in is a good fit for you and your lifestyle</a:t>
            </a:r>
            <a:endParaRPr lang="en-US" sz="2000" b="1" i="0" dirty="0">
              <a:solidFill>
                <a:srgbClr val="272626"/>
              </a:solidFill>
              <a:effectLst/>
              <a:latin typeface="Museo Slab 70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6948</Words>
  <Application>WPS Presentation</Application>
  <PresentationFormat>Widescreen</PresentationFormat>
  <Paragraphs>248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SimSun</vt:lpstr>
      <vt:lpstr>Wingdings</vt:lpstr>
      <vt:lpstr>Arial</vt:lpstr>
      <vt:lpstr>Times New Roman</vt:lpstr>
      <vt:lpstr>Museo Slab 700</vt:lpstr>
      <vt:lpstr>Segoe Print</vt:lpstr>
      <vt:lpstr>Microsoft YaHei</vt:lpstr>
      <vt:lpstr>Arial Unicode MS</vt:lpstr>
      <vt:lpstr>Garamond</vt:lpstr>
      <vt:lpstr>Calibri</vt:lpstr>
      <vt:lpstr>Museo Slab 300</vt:lpstr>
      <vt:lpstr>Brush Script MT</vt:lpstr>
      <vt:lpstr>Organic</vt:lpstr>
      <vt:lpstr>CANINE BEHAVIOURAL PROBLEMS: AN OVERVIEW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CANINE BEHAVIOURAL PROBLEMS: AN OVERVIEW</dc:title>
  <dc:creator>Dr Roopali Biradar</dc:creator>
  <cp:lastModifiedBy>gaurav roy</cp:lastModifiedBy>
  <cp:revision>42</cp:revision>
  <dcterms:created xsi:type="dcterms:W3CDTF">2020-01-26T05:21:00Z</dcterms:created>
  <dcterms:modified xsi:type="dcterms:W3CDTF">2020-04-16T09:16:54Z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