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279" r:id="rId4"/>
    <p:sldId id="278" r:id="rId5"/>
    <p:sldId id="280" r:id="rId6"/>
    <p:sldId id="261" r:id="rId7"/>
    <p:sldId id="262" r:id="rId8"/>
    <p:sldId id="275" r:id="rId9"/>
    <p:sldId id="282" r:id="rId10"/>
    <p:sldId id="306" r:id="rId11"/>
    <p:sldId id="307" r:id="rId12"/>
    <p:sldId id="283" r:id="rId13"/>
    <p:sldId id="265" r:id="rId14"/>
    <p:sldId id="299" r:id="rId15"/>
    <p:sldId id="303" r:id="rId16"/>
    <p:sldId id="266" r:id="rId17"/>
    <p:sldId id="284" r:id="rId18"/>
    <p:sldId id="257" r:id="rId19"/>
    <p:sldId id="260" r:id="rId20"/>
    <p:sldId id="259" r:id="rId21"/>
    <p:sldId id="297" r:id="rId22"/>
    <p:sldId id="298" r:id="rId23"/>
    <p:sldId id="267" r:id="rId24"/>
    <p:sldId id="269" r:id="rId25"/>
    <p:sldId id="271" r:id="rId26"/>
    <p:sldId id="272" r:id="rId27"/>
    <p:sldId id="273" r:id="rId28"/>
    <p:sldId id="274" r:id="rId29"/>
    <p:sldId id="286" r:id="rId30"/>
    <p:sldId id="289" r:id="rId31"/>
    <p:sldId id="287" r:id="rId32"/>
    <p:sldId id="288" r:id="rId33"/>
    <p:sldId id="291" r:id="rId34"/>
    <p:sldId id="293" r:id="rId35"/>
    <p:sldId id="292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bi.org/isc/datasheet/8809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Contagious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Caprine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Pleuropneumonia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(CCPP)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Arial Rounded MT Bold" pitchFamily="34" charset="0"/>
              </a:rPr>
              <a:t>Dr Deepak Kumar</a:t>
            </a:r>
          </a:p>
          <a:p>
            <a:pPr algn="ctr">
              <a:buNone/>
            </a:pPr>
            <a:r>
              <a:rPr lang="en-US" i="1" dirty="0" smtClean="0">
                <a:latin typeface="Arial Rounded MT Bold" pitchFamily="34" charset="0"/>
              </a:rPr>
              <a:t>Assistant Professor</a:t>
            </a:r>
          </a:p>
          <a:p>
            <a:pPr algn="ctr">
              <a:buNone/>
            </a:pPr>
            <a:r>
              <a:rPr lang="en-US" i="1" dirty="0" smtClean="0">
                <a:latin typeface="Arial Rounded MT Bold" pitchFamily="34" charset="0"/>
              </a:rPr>
              <a:t>Department of Veterinary Pathology</a:t>
            </a:r>
          </a:p>
          <a:p>
            <a:pPr algn="ctr">
              <a:buNone/>
            </a:pPr>
            <a:r>
              <a:rPr lang="en-US" i="1" dirty="0" smtClean="0">
                <a:latin typeface="Arial Rounded MT Bold" pitchFamily="34" charset="0"/>
              </a:rPr>
              <a:t>Bihar Veterinary College, Patna</a:t>
            </a:r>
          </a:p>
          <a:p>
            <a:pPr algn="ctr">
              <a:buNone/>
            </a:pPr>
            <a:r>
              <a:rPr lang="en-US" i="1" dirty="0" smtClean="0">
                <a:latin typeface="Arial Rounded MT Bold" pitchFamily="34" charset="0"/>
              </a:rPr>
              <a:t>Bihar Animal Sciences University, Patna- 14</a:t>
            </a:r>
            <a:endParaRPr lang="en-IN" i="1" dirty="0">
              <a:latin typeface="Arial Rounded MT Bold" pitchFamily="34" charset="0"/>
            </a:endParaRPr>
          </a:p>
        </p:txBody>
      </p:sp>
      <p:pic>
        <p:nvPicPr>
          <p:cNvPr id="4" name="Picture 3" descr="C:\Users\santosh kumar\Desktop\logo b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2137172" cy="162798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752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Stiffness or extended neck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Mucoid Purulent nasal discharge &amp;</a:t>
            </a:r>
            <a:br>
              <a:rPr lang="en-IN" dirty="0" smtClean="0"/>
            </a:br>
            <a:r>
              <a:rPr lang="en-IN" dirty="0" smtClean="0"/>
              <a:t>Coughing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9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pulmonary lesions   - </a:t>
            </a:r>
            <a:r>
              <a:rPr lang="en-US" dirty="0" smtClean="0"/>
              <a:t>S</a:t>
            </a:r>
            <a:r>
              <a:rPr lang="en-US" dirty="0" smtClean="0"/>
              <a:t>equestration </a:t>
            </a:r>
            <a:r>
              <a:rPr lang="en-US" dirty="0" smtClean="0"/>
              <a:t>of lungs tissue is less/ absent  ( but in CBPP is common lesions).</a:t>
            </a:r>
          </a:p>
          <a:p>
            <a:pPr algn="just"/>
            <a:r>
              <a:rPr lang="en-US" dirty="0" smtClean="0"/>
              <a:t>(</a:t>
            </a:r>
            <a:r>
              <a:rPr lang="en-IN" dirty="0" smtClean="0"/>
              <a:t>Pulmonary sequestrations are defined as isolated areas of lung tissue that do not communicate with the bronchial tree of the normal lung and receive a blood supply from a systemic vessel.)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There is often an abundant pleural bloody  exudate and </a:t>
            </a:r>
            <a:r>
              <a:rPr lang="en-IN" dirty="0" err="1" smtClean="0"/>
              <a:t>pleuritis</a:t>
            </a:r>
            <a:r>
              <a:rPr lang="en-IN" dirty="0" smtClean="0"/>
              <a:t>. </a:t>
            </a:r>
          </a:p>
          <a:p>
            <a:pPr algn="just"/>
            <a:r>
              <a:rPr lang="en-IN" dirty="0" smtClean="0"/>
              <a:t>The pleural exudates can solidify and form a gelatinous covering sometimes over the whole lung.</a:t>
            </a:r>
          </a:p>
          <a:p>
            <a:pPr algn="just"/>
            <a:r>
              <a:rPr lang="en-IN" dirty="0" smtClean="0"/>
              <a:t> In acute cases, the pleural cavity contains an excess of straw-coloured fluid with fibrin flocculations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fibrinous pleuritis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The pleural cavity contains an excess of straw-coloured fluid. (Acute)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In chronic cases there is a black discolouration of the lung tissue and sequestration of the necrotic lung areas. </a:t>
            </a:r>
          </a:p>
          <a:p>
            <a:pPr algn="just"/>
            <a:r>
              <a:rPr lang="en-IN" dirty="0" smtClean="0"/>
              <a:t>Adhesions between the lung and the pleura are very common and often very thick</a:t>
            </a:r>
          </a:p>
          <a:p>
            <a:pPr algn="just"/>
            <a:r>
              <a:rPr lang="en-US" dirty="0" smtClean="0"/>
              <a:t>There is fibrinous pleuritis &amp; </a:t>
            </a:r>
            <a:r>
              <a:rPr lang="en-US" dirty="0" err="1" smtClean="0"/>
              <a:t>pericarditis</a:t>
            </a:r>
            <a:r>
              <a:rPr lang="en-US" dirty="0" smtClean="0"/>
              <a:t> are very common.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addition to pneumonia, the infection may also cause arthritis or mastitis.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Gross 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IN" dirty="0" smtClean="0"/>
              <a:t>Lung of a goat affected with CCPP showing a fibrinous covering over the lobe. </a:t>
            </a:r>
          </a:p>
          <a:p>
            <a:pPr algn="just">
              <a:buNone/>
            </a:pPr>
            <a:endParaRPr lang="en-IN" dirty="0" smtClean="0"/>
          </a:p>
          <a:p>
            <a:pPr algn="just">
              <a:buNone/>
            </a:pPr>
            <a:r>
              <a:rPr lang="en-IN" dirty="0" smtClean="0"/>
              <a:t>  Superficial view of the lung showing the scar of an adhesion between the lobe and the thoracic wall.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</a:t>
            </a:r>
            <a:r>
              <a:rPr lang="en-US" dirty="0" smtClean="0"/>
              <a:t>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Lung of a goat affected with CCPP. Superficial view of the lung showing necrosis and consolidation of the lobe. </a:t>
            </a:r>
          </a:p>
          <a:p>
            <a:pPr algn="just"/>
            <a:r>
              <a:rPr lang="en-IN" dirty="0" smtClean="0"/>
              <a:t>The infected regions often appear grey, hence the common name of 'grey lung' for this disease.</a:t>
            </a:r>
          </a:p>
          <a:p>
            <a:pPr algn="just"/>
            <a:r>
              <a:rPr lang="en-IN" dirty="0" smtClean="0"/>
              <a:t>Lung is covered with fibrin and there is excessive fluid in the thoracic cavity.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Contagious Caprine Pleuropneumonia (CCPP)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Contagious Caprine Pleuropneumonia is highly infectious disease of goats characterized by localization of organism in lungs and pleura.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3434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Histological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Histological section of a lung lesion showing necrosis of pulmonary tissue with inflammatory luminal exudate, septal distension, and epithelial hyperplasia.</a:t>
            </a:r>
          </a:p>
          <a:p>
            <a:pPr algn="just"/>
            <a:r>
              <a:rPr lang="en-IN" dirty="0" smtClean="0"/>
              <a:t>Histological section of a lung showing acute fibrinous pneumonia with precipitates of fibrin mixed with inflammatory cells in the alveoli.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Microscopic  lesions of lungs in CCPP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876" y="1295399"/>
            <a:ext cx="8922124" cy="563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b="1" dirty="0" smtClean="0"/>
              <a:t>Slid of C</a:t>
            </a:r>
            <a:r>
              <a:rPr lang="en-IN" dirty="0" smtClean="0"/>
              <a:t>, </a:t>
            </a:r>
            <a:r>
              <a:rPr lang="en-IN" b="1" dirty="0" smtClean="0"/>
              <a:t>D</a:t>
            </a:r>
            <a:r>
              <a:rPr lang="en-IN" dirty="0" smtClean="0"/>
              <a:t> Lesions of the acute form of contagious </a:t>
            </a:r>
            <a:r>
              <a:rPr lang="en-IN" dirty="0" err="1" smtClean="0"/>
              <a:t>caprine</a:t>
            </a:r>
            <a:r>
              <a:rPr lang="en-IN" dirty="0" smtClean="0"/>
              <a:t> </a:t>
            </a:r>
            <a:r>
              <a:rPr lang="en-IN" dirty="0" err="1" smtClean="0"/>
              <a:t>pleuropneumonia</a:t>
            </a:r>
            <a:r>
              <a:rPr lang="en-IN" dirty="0" smtClean="0"/>
              <a:t>; airways filled with </a:t>
            </a:r>
            <a:r>
              <a:rPr lang="en-IN" dirty="0" err="1" smtClean="0"/>
              <a:t>neutrophilic</a:t>
            </a:r>
            <a:r>
              <a:rPr lang="en-IN" dirty="0" smtClean="0"/>
              <a:t> granulocytes (asterisk), </a:t>
            </a:r>
            <a:r>
              <a:rPr lang="en-IN" dirty="0" err="1" smtClean="0"/>
              <a:t>edema</a:t>
            </a:r>
            <a:r>
              <a:rPr lang="en-IN" dirty="0" smtClean="0"/>
              <a:t>, </a:t>
            </a:r>
            <a:r>
              <a:rPr lang="en-IN" dirty="0" err="1" smtClean="0"/>
              <a:t>hemorrhage</a:t>
            </a:r>
            <a:r>
              <a:rPr lang="en-IN" dirty="0" smtClean="0"/>
              <a:t> and </a:t>
            </a:r>
            <a:r>
              <a:rPr lang="en-IN" dirty="0" err="1" smtClean="0"/>
              <a:t>fibrinoid</a:t>
            </a:r>
            <a:r>
              <a:rPr lang="en-IN" dirty="0" smtClean="0"/>
              <a:t> degeneration and necrosis of vascular wall (arrow). </a:t>
            </a:r>
          </a:p>
          <a:p>
            <a:r>
              <a:rPr lang="en-IN" b="1" dirty="0" smtClean="0"/>
              <a:t>E</a:t>
            </a:r>
            <a:r>
              <a:rPr lang="en-IN" dirty="0" smtClean="0"/>
              <a:t>, </a:t>
            </a:r>
            <a:r>
              <a:rPr lang="en-IN" b="1" dirty="0" smtClean="0"/>
              <a:t>F</a:t>
            </a:r>
            <a:r>
              <a:rPr lang="en-IN" dirty="0" smtClean="0"/>
              <a:t> Lesions of the chronic form of CCPP; abscess formation with central </a:t>
            </a:r>
            <a:r>
              <a:rPr lang="en-IN" dirty="0" err="1" smtClean="0"/>
              <a:t>coagulative</a:t>
            </a:r>
            <a:r>
              <a:rPr lang="en-IN" dirty="0" smtClean="0"/>
              <a:t> necrosis and fibrous encapsulation (arrow) and the beginning of </a:t>
            </a:r>
            <a:r>
              <a:rPr lang="en-IN" dirty="0" err="1" smtClean="0"/>
              <a:t>bronchiolitis</a:t>
            </a:r>
            <a:r>
              <a:rPr lang="en-IN" dirty="0" smtClean="0"/>
              <a:t> </a:t>
            </a:r>
            <a:r>
              <a:rPr lang="en-IN" dirty="0" err="1" smtClean="0"/>
              <a:t>obliterans</a:t>
            </a:r>
            <a:r>
              <a:rPr lang="en-IN" dirty="0" smtClean="0"/>
              <a:t> in a bronchiole.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Diagnosis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In the field, diagnosis of </a:t>
            </a:r>
            <a:r>
              <a:rPr lang="en-IN" dirty="0" err="1" smtClean="0"/>
              <a:t>mycoplasma</a:t>
            </a:r>
            <a:r>
              <a:rPr lang="en-IN" dirty="0" smtClean="0"/>
              <a:t> pneumonia cannot be established on clinical signs or on </a:t>
            </a:r>
            <a:r>
              <a:rPr lang="en-IN" dirty="0" err="1" smtClean="0"/>
              <a:t>postmortem</a:t>
            </a:r>
            <a:r>
              <a:rPr lang="en-IN" dirty="0" smtClean="0"/>
              <a:t> examinations alone.</a:t>
            </a:r>
          </a:p>
          <a:p>
            <a:pPr algn="just"/>
            <a:r>
              <a:rPr lang="en-US" dirty="0" smtClean="0"/>
              <a:t>In </a:t>
            </a:r>
            <a:r>
              <a:rPr lang="en-IN" dirty="0" smtClean="0"/>
              <a:t>outbreaks of classical acute CCPP, the high mortality and typical early thoracic lesions in goats are highly indicative of </a:t>
            </a:r>
            <a:r>
              <a:rPr lang="en-IN" i="1" dirty="0" smtClean="0"/>
              <a:t>M. </a:t>
            </a:r>
            <a:r>
              <a:rPr lang="en-IN" i="1" dirty="0" err="1" smtClean="0"/>
              <a:t>capricolum</a:t>
            </a:r>
            <a:r>
              <a:rPr lang="en-IN" dirty="0" smtClean="0"/>
              <a:t> subsp.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Diagnosis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the case of </a:t>
            </a:r>
            <a:r>
              <a:rPr lang="en-IN" i="1" dirty="0" err="1" smtClean="0"/>
              <a:t>M.mycoides</a:t>
            </a:r>
            <a:r>
              <a:rPr lang="en-IN" i="1" dirty="0" smtClean="0"/>
              <a:t> </a:t>
            </a:r>
            <a:r>
              <a:rPr lang="en-IN" dirty="0" smtClean="0"/>
              <a:t>subsp</a:t>
            </a:r>
            <a:r>
              <a:rPr lang="en-IN" i="1" dirty="0" smtClean="0"/>
              <a:t>. </a:t>
            </a:r>
            <a:r>
              <a:rPr lang="en-IN" dirty="0" err="1" smtClean="0"/>
              <a:t>c</a:t>
            </a:r>
            <a:r>
              <a:rPr lang="en-IN" i="1" dirty="0" err="1" smtClean="0"/>
              <a:t>apri</a:t>
            </a:r>
            <a:r>
              <a:rPr lang="en-IN" i="1" dirty="0" smtClean="0"/>
              <a:t>  </a:t>
            </a:r>
            <a:r>
              <a:rPr lang="en-IN" dirty="0" smtClean="0"/>
              <a:t>infection, thickening of the interlobular septa may be evident.</a:t>
            </a:r>
          </a:p>
          <a:p>
            <a:pPr algn="just"/>
            <a:r>
              <a:rPr lang="en-IN" dirty="0" smtClean="0"/>
              <a:t>These lesions are similar to those observed in the case of CBPP. Sometimes the thickening is absent or inconspicuous and laboratory confirmation is needed. 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Diagnosis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complement fixation test (CFT)</a:t>
            </a:r>
          </a:p>
          <a:p>
            <a:r>
              <a:rPr lang="en-IN" dirty="0" smtClean="0"/>
              <a:t>The indirect </a:t>
            </a:r>
            <a:r>
              <a:rPr lang="en-IN" dirty="0" err="1" smtClean="0"/>
              <a:t>haemagglutination</a:t>
            </a:r>
            <a:r>
              <a:rPr lang="en-IN" dirty="0" smtClean="0"/>
              <a:t> test (IHA)</a:t>
            </a:r>
          </a:p>
          <a:p>
            <a:r>
              <a:rPr lang="en-IN" dirty="0" smtClean="0"/>
              <a:t>An indirect </a:t>
            </a:r>
            <a:r>
              <a:rPr lang="en-IN" dirty="0" err="1" smtClean="0"/>
              <a:t>immunosorbent</a:t>
            </a:r>
            <a:r>
              <a:rPr lang="en-IN" dirty="0" smtClean="0"/>
              <a:t> assay (ELISA)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Molecular Diagnosis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Diagnostic systems based on PCR have been developed for the rapid detection, identification and differentiation of members of the </a:t>
            </a:r>
            <a:r>
              <a:rPr lang="en-IN" i="1" dirty="0" smtClean="0"/>
              <a:t>M. </a:t>
            </a:r>
            <a:r>
              <a:rPr lang="en-IN" i="1" dirty="0" err="1" smtClean="0"/>
              <a:t>mycoides</a:t>
            </a:r>
            <a:r>
              <a:rPr lang="en-IN" dirty="0" smtClean="0"/>
              <a:t> cluster and the specific identification of </a:t>
            </a:r>
            <a:r>
              <a:rPr lang="en-IN" i="1" dirty="0" smtClean="0"/>
              <a:t>M. </a:t>
            </a:r>
            <a:r>
              <a:rPr lang="en-IN" i="1" dirty="0" err="1" smtClean="0"/>
              <a:t>capricolum</a:t>
            </a:r>
            <a:r>
              <a:rPr lang="en-IN" i="1" dirty="0" smtClean="0"/>
              <a:t> </a:t>
            </a:r>
            <a:r>
              <a:rPr lang="en-IN" dirty="0" smtClean="0"/>
              <a:t>subsp</a:t>
            </a:r>
            <a:r>
              <a:rPr lang="en-IN" i="1" dirty="0" smtClean="0"/>
              <a:t>. 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Molecular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More recently specific real-time PCR assays have been developed (</a:t>
            </a:r>
            <a:r>
              <a:rPr lang="en-IN" dirty="0" err="1" smtClean="0">
                <a:hlinkClick r:id="rId2"/>
              </a:rPr>
              <a:t>Lorenzon</a:t>
            </a:r>
            <a:r>
              <a:rPr lang="en-IN" dirty="0" smtClean="0">
                <a:hlinkClick r:id="rId2"/>
              </a:rPr>
              <a:t> et al., 2008</a:t>
            </a:r>
            <a:r>
              <a:rPr lang="en-IN" dirty="0" smtClean="0"/>
              <a:t>) and </a:t>
            </a:r>
            <a:r>
              <a:rPr lang="en-IN" dirty="0" err="1" smtClean="0">
                <a:hlinkClick r:id="rId2"/>
              </a:rPr>
              <a:t>Schnee</a:t>
            </a:r>
            <a:r>
              <a:rPr lang="en-IN" dirty="0" smtClean="0">
                <a:hlinkClick r:id="rId2"/>
              </a:rPr>
              <a:t> et al. (2012)</a:t>
            </a:r>
            <a:r>
              <a:rPr lang="en-IN" dirty="0" smtClean="0"/>
              <a:t> describe a microarray for </a:t>
            </a:r>
            <a:r>
              <a:rPr lang="en-IN" i="1" dirty="0" err="1" smtClean="0"/>
              <a:t>Mycoplasma</a:t>
            </a:r>
            <a:r>
              <a:rPr lang="en-IN" dirty="0" smtClean="0"/>
              <a:t> species that can also differentiate members of the </a:t>
            </a:r>
            <a:r>
              <a:rPr lang="en-IN" i="1" dirty="0" smtClean="0"/>
              <a:t>M. </a:t>
            </a:r>
            <a:r>
              <a:rPr lang="en-IN" i="1" dirty="0" err="1" smtClean="0"/>
              <a:t>mycoides</a:t>
            </a:r>
            <a:r>
              <a:rPr lang="en-IN" dirty="0" smtClean="0"/>
              <a:t> cluster.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Prevention and Control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IN" dirty="0" smtClean="0"/>
              <a:t>Vaccination </a:t>
            </a:r>
          </a:p>
          <a:p>
            <a:pPr algn="just" fontAlgn="base"/>
            <a:r>
              <a:rPr lang="en-IN" dirty="0" smtClean="0"/>
              <a:t>Movement restrictions and slaughtering infected animals are recommended for countries that are newly infected.</a:t>
            </a:r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Contagious </a:t>
            </a:r>
            <a:r>
              <a:rPr lang="en-US" dirty="0" err="1" smtClean="0"/>
              <a:t>Agalactia</a:t>
            </a:r>
            <a:r>
              <a:rPr lang="en-US" dirty="0" smtClean="0"/>
              <a:t> of Goats &amp; Sheep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This is mycoplasmal disease of goats and sheep resulting in bacteraemia, followed by excretion of organisms in milk within 6 days.</a:t>
            </a:r>
          </a:p>
          <a:p>
            <a:pPr algn="just"/>
            <a:r>
              <a:rPr lang="en-US" dirty="0" smtClean="0"/>
              <a:t>Mammary infection persist for months, &amp; the organism may be isolated from blood, milk or joint fluid.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Two strain of Mycoplasma </a:t>
            </a:r>
            <a:r>
              <a:rPr lang="en-US" dirty="0" err="1" smtClean="0">
                <a:solidFill>
                  <a:srgbClr val="FF0000"/>
                </a:solidFill>
              </a:rPr>
              <a:t>mycoides</a:t>
            </a:r>
            <a:r>
              <a:rPr lang="en-US" dirty="0" smtClean="0">
                <a:solidFill>
                  <a:srgbClr val="FF0000"/>
                </a:solidFill>
              </a:rPr>
              <a:t> are -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1. Mycoplasma </a:t>
            </a:r>
            <a:r>
              <a:rPr lang="en-US" dirty="0" err="1" smtClean="0">
                <a:solidFill>
                  <a:srgbClr val="FFC000"/>
                </a:solidFill>
              </a:rPr>
              <a:t>mycoides</a:t>
            </a:r>
            <a:r>
              <a:rPr lang="en-US" dirty="0" smtClean="0">
                <a:solidFill>
                  <a:srgbClr val="FFC000"/>
                </a:solidFill>
              </a:rPr>
              <a:t>  a small colony ( SC)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2. Mycoplasma </a:t>
            </a:r>
            <a:r>
              <a:rPr lang="en-US" dirty="0" err="1" smtClean="0">
                <a:solidFill>
                  <a:srgbClr val="C00000"/>
                </a:solidFill>
              </a:rPr>
              <a:t>mycoides</a:t>
            </a:r>
            <a:r>
              <a:rPr lang="en-US" dirty="0" smtClean="0">
                <a:solidFill>
                  <a:srgbClr val="C00000"/>
                </a:solidFill>
              </a:rPr>
              <a:t>  a large colony ( LC )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/>
              <a:t>The SC strain causes Contagious Bovine </a:t>
            </a:r>
            <a:r>
              <a:rPr lang="en-US" sz="2400" dirty="0" err="1" smtClean="0"/>
              <a:t>Pleuropneumonia</a:t>
            </a:r>
            <a:r>
              <a:rPr lang="en-US" sz="2400" dirty="0" smtClean="0"/>
              <a:t> (CBPP) </a:t>
            </a:r>
          </a:p>
          <a:p>
            <a:pPr>
              <a:buNone/>
            </a:pPr>
            <a:r>
              <a:rPr lang="en-US" sz="2400" dirty="0" smtClean="0"/>
              <a:t>The LC strain causes contagious </a:t>
            </a:r>
            <a:r>
              <a:rPr lang="en-US" sz="2400" dirty="0" err="1" smtClean="0"/>
              <a:t>cprine</a:t>
            </a:r>
            <a:r>
              <a:rPr lang="en-US" sz="2400" dirty="0" smtClean="0"/>
              <a:t>  </a:t>
            </a:r>
            <a:r>
              <a:rPr lang="en-US" sz="2400" dirty="0" err="1" smtClean="0"/>
              <a:t>pleuropneumonia</a:t>
            </a:r>
            <a:r>
              <a:rPr lang="en-US" sz="2400" dirty="0" smtClean="0"/>
              <a:t> (CCPP)</a:t>
            </a:r>
          </a:p>
          <a:p>
            <a:r>
              <a:rPr lang="en-US" dirty="0" smtClean="0"/>
              <a:t>Mycoplasma </a:t>
            </a:r>
            <a:r>
              <a:rPr lang="en-US" dirty="0" err="1" smtClean="0"/>
              <a:t>mycoides</a:t>
            </a:r>
            <a:r>
              <a:rPr lang="en-US" dirty="0" smtClean="0"/>
              <a:t> subsp. (LC type) – F38 strain. 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Agalactiae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In India, M. </a:t>
            </a:r>
            <a:r>
              <a:rPr lang="en-US" dirty="0" err="1" smtClean="0"/>
              <a:t>agalactiae</a:t>
            </a:r>
            <a:r>
              <a:rPr lang="en-US" dirty="0" smtClean="0"/>
              <a:t> has been associated with granular </a:t>
            </a:r>
            <a:r>
              <a:rPr lang="en-US" dirty="0" err="1" smtClean="0"/>
              <a:t>vulvo-vaginitis</a:t>
            </a:r>
            <a:r>
              <a:rPr lang="en-US" dirty="0" smtClean="0"/>
              <a:t> of goats.</a:t>
            </a:r>
          </a:p>
          <a:p>
            <a:pPr algn="just"/>
            <a:r>
              <a:rPr lang="en-US" dirty="0" smtClean="0"/>
              <a:t>The lesions consist of multiple tiny nodules of lymphocytes &amp; plasma cell in the lamina </a:t>
            </a:r>
            <a:r>
              <a:rPr lang="en-US" dirty="0" err="1" smtClean="0"/>
              <a:t>propria</a:t>
            </a:r>
            <a:r>
              <a:rPr lang="en-US" dirty="0" smtClean="0"/>
              <a:t> &amp; </a:t>
            </a:r>
            <a:r>
              <a:rPr lang="en-US" dirty="0" err="1" smtClean="0"/>
              <a:t>muscularis</a:t>
            </a:r>
            <a:r>
              <a:rPr lang="en-US" dirty="0" smtClean="0"/>
              <a:t> of vagina &amp; </a:t>
            </a:r>
            <a:r>
              <a:rPr lang="en-US" dirty="0" err="1" smtClean="0"/>
              <a:t>valva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These aggregations of lymphocytes are seen grossly as tiny granules which raise the mucosa.</a:t>
            </a:r>
          </a:p>
          <a:p>
            <a:pPr algn="just"/>
            <a:r>
              <a:rPr lang="en-US" dirty="0" smtClean="0"/>
              <a:t>This appearance gave the descriptive term granular vulva-</a:t>
            </a:r>
            <a:r>
              <a:rPr lang="en-US" dirty="0" err="1" smtClean="0"/>
              <a:t>vaginitis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agalactiae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putrefaciens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ovipneumoniae</a:t>
            </a:r>
            <a:r>
              <a:rPr lang="en-US" dirty="0" smtClean="0"/>
              <a:t> &amp; 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mycoides</a:t>
            </a:r>
            <a:r>
              <a:rPr lang="en-US" dirty="0" smtClean="0"/>
              <a:t> subsp.</a:t>
            </a:r>
          </a:p>
          <a:p>
            <a:r>
              <a:rPr lang="en-US" dirty="0" err="1" smtClean="0"/>
              <a:t>Mycoides</a:t>
            </a:r>
            <a:r>
              <a:rPr lang="en-US" dirty="0" smtClean="0"/>
              <a:t> ( LC) types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Mastitis – in lambing time the milk </a:t>
            </a:r>
            <a:r>
              <a:rPr lang="en-US" dirty="0" err="1" smtClean="0"/>
              <a:t>colour</a:t>
            </a:r>
            <a:r>
              <a:rPr lang="en-US" dirty="0" smtClean="0"/>
              <a:t> become greenish-yellow, &amp; </a:t>
            </a:r>
            <a:r>
              <a:rPr lang="en-US" dirty="0" err="1" smtClean="0"/>
              <a:t>solidstend</a:t>
            </a:r>
            <a:r>
              <a:rPr lang="en-US" dirty="0" smtClean="0"/>
              <a:t> to sediment</a:t>
            </a:r>
          </a:p>
          <a:p>
            <a:r>
              <a:rPr lang="en-US" dirty="0" smtClean="0"/>
              <a:t>Polyarthritis  &amp; </a:t>
            </a:r>
            <a:r>
              <a:rPr lang="en-US" dirty="0" err="1" smtClean="0"/>
              <a:t>balano</a:t>
            </a:r>
            <a:r>
              <a:rPr lang="en-US" dirty="0" smtClean="0"/>
              <a:t> –</a:t>
            </a:r>
            <a:r>
              <a:rPr lang="en-US" dirty="0" err="1" smtClean="0"/>
              <a:t>posthitis</a:t>
            </a:r>
            <a:r>
              <a:rPr lang="en-US" dirty="0" smtClean="0"/>
              <a:t> (particularly in Male)</a:t>
            </a:r>
          </a:p>
          <a:p>
            <a:r>
              <a:rPr lang="en-US" dirty="0" smtClean="0"/>
              <a:t>Pneumonia &amp;</a:t>
            </a:r>
          </a:p>
          <a:p>
            <a:r>
              <a:rPr lang="en-US" dirty="0" err="1" smtClean="0"/>
              <a:t>Keratoconjunctivitis</a:t>
            </a:r>
            <a:r>
              <a:rPr lang="en-US" dirty="0" smtClean="0"/>
              <a:t> usually appear.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Mycoplasmal Disease of pig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hyosynoviae</a:t>
            </a:r>
            <a:r>
              <a:rPr lang="en-US" dirty="0" smtClean="0"/>
              <a:t>  - </a:t>
            </a:r>
            <a:r>
              <a:rPr lang="en-US" dirty="0" err="1" smtClean="0"/>
              <a:t>Polyserositis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hyorhinis</a:t>
            </a:r>
            <a:r>
              <a:rPr lang="en-US" dirty="0" smtClean="0"/>
              <a:t> – lameness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flocculare</a:t>
            </a:r>
            <a:r>
              <a:rPr lang="en-US" dirty="0" smtClean="0"/>
              <a:t>, M. </a:t>
            </a:r>
            <a:r>
              <a:rPr lang="en-US" dirty="0" err="1" smtClean="0"/>
              <a:t>hyopneumoniae</a:t>
            </a:r>
            <a:r>
              <a:rPr lang="en-US" dirty="0" smtClean="0"/>
              <a:t> – pneumonia 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Mycoplasmal Disease of Dog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Mycoplasmal. </a:t>
            </a:r>
            <a:r>
              <a:rPr lang="en-US" dirty="0" err="1" smtClean="0"/>
              <a:t>Canis</a:t>
            </a:r>
            <a:r>
              <a:rPr lang="en-US" dirty="0" smtClean="0"/>
              <a:t> – pneumonia, </a:t>
            </a:r>
            <a:r>
              <a:rPr lang="en-US" dirty="0" err="1" smtClean="0"/>
              <a:t>balanoposthitis</a:t>
            </a:r>
            <a:r>
              <a:rPr lang="en-US" dirty="0" smtClean="0"/>
              <a:t>, </a:t>
            </a:r>
            <a:r>
              <a:rPr lang="en-US" dirty="0" err="1" smtClean="0"/>
              <a:t>vaginitis</a:t>
            </a:r>
            <a:r>
              <a:rPr lang="en-US" dirty="0" smtClean="0"/>
              <a:t> &amp; urinary tract infections.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Mycoplasmal Disease of cats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Felis</a:t>
            </a:r>
            <a:r>
              <a:rPr lang="en-US" dirty="0" smtClean="0"/>
              <a:t> – conjunctivitis.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Mycoplasmal Disease of Avian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M. </a:t>
            </a:r>
            <a:r>
              <a:rPr lang="en-US" dirty="0" err="1" smtClean="0"/>
              <a:t>gallisepticum</a:t>
            </a:r>
            <a:r>
              <a:rPr lang="en-US" dirty="0" smtClean="0"/>
              <a:t> – CRD  </a:t>
            </a:r>
            <a:r>
              <a:rPr lang="en-US" smtClean="0"/>
              <a:t>- Chicken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synoviae</a:t>
            </a:r>
            <a:r>
              <a:rPr lang="en-US" dirty="0" smtClean="0"/>
              <a:t> – Chicken &amp; Turkey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meleagridis</a:t>
            </a:r>
            <a:r>
              <a:rPr lang="en-US" dirty="0" smtClean="0"/>
              <a:t> &amp;  M. </a:t>
            </a:r>
            <a:r>
              <a:rPr lang="en-US" dirty="0" err="1" smtClean="0"/>
              <a:t>iowae</a:t>
            </a:r>
            <a:r>
              <a:rPr lang="en-US" dirty="0" smtClean="0"/>
              <a:t> - Turkey</a:t>
            </a:r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CBPP Vs CCPP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620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Distribution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The  disease has been reported in 30 countries mainly in Africa and Asia </a:t>
            </a:r>
          </a:p>
          <a:p>
            <a:pPr algn="just"/>
            <a:r>
              <a:rPr lang="en-IN" dirty="0" smtClean="0"/>
              <a:t>In India Present, Localized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disease is mainly  spread by inhalation,</a:t>
            </a:r>
            <a:r>
              <a:rPr lang="en-IN" dirty="0" smtClean="0"/>
              <a:t> but the organism does not survive for long time outside the animal body.</a:t>
            </a:r>
          </a:p>
          <a:p>
            <a:pPr algn="just">
              <a:buNone/>
            </a:pPr>
            <a:endParaRPr lang="en-IN" dirty="0" smtClean="0"/>
          </a:p>
          <a:p>
            <a:pPr algn="just"/>
            <a:r>
              <a:rPr lang="en-US" dirty="0" smtClean="0"/>
              <a:t>The infection is brought into the flock by a carrier or infected animal.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CCPP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This disease is on the list of diseases notifiable to the World Organisation for Animal Health (OIE).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CCPP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CCPP has been reported to affect only goats and wild goats </a:t>
            </a:r>
            <a:r>
              <a:rPr lang="en-IN" dirty="0" err="1" smtClean="0"/>
              <a:t>i.e</a:t>
            </a:r>
            <a:r>
              <a:rPr lang="en-IN" dirty="0" smtClean="0"/>
              <a:t> - The wild goat (</a:t>
            </a:r>
            <a:r>
              <a:rPr lang="en-IN" i="1" dirty="0" smtClean="0"/>
              <a:t>Capra </a:t>
            </a:r>
            <a:r>
              <a:rPr lang="en-IN" i="1" dirty="0" err="1" smtClean="0"/>
              <a:t>aegagrus</a:t>
            </a:r>
            <a:r>
              <a:rPr lang="en-IN" dirty="0" smtClean="0"/>
              <a:t>), </a:t>
            </a:r>
          </a:p>
          <a:p>
            <a:pPr algn="just"/>
            <a:r>
              <a:rPr lang="en-IN" dirty="0" smtClean="0"/>
              <a:t>Nubian ibex (</a:t>
            </a:r>
            <a:r>
              <a:rPr lang="en-IN" i="1" dirty="0" smtClean="0"/>
              <a:t>Capra ibex </a:t>
            </a:r>
            <a:r>
              <a:rPr lang="en-IN" i="1" dirty="0" err="1" smtClean="0"/>
              <a:t>nubiana</a:t>
            </a:r>
            <a:r>
              <a:rPr lang="en-IN" dirty="0" smtClean="0"/>
              <a:t>), </a:t>
            </a:r>
          </a:p>
          <a:p>
            <a:pPr algn="just"/>
            <a:r>
              <a:rPr lang="en-IN" dirty="0" err="1" smtClean="0"/>
              <a:t>Laristan</a:t>
            </a:r>
            <a:r>
              <a:rPr lang="en-IN" dirty="0" smtClean="0"/>
              <a:t> </a:t>
            </a:r>
            <a:r>
              <a:rPr lang="en-IN" dirty="0" err="1" smtClean="0"/>
              <a:t>mouflon</a:t>
            </a:r>
            <a:r>
              <a:rPr lang="en-IN" dirty="0" smtClean="0"/>
              <a:t> (</a:t>
            </a:r>
            <a:r>
              <a:rPr lang="en-IN" i="1" dirty="0" err="1" smtClean="0"/>
              <a:t>Ovis</a:t>
            </a:r>
            <a:r>
              <a:rPr lang="en-IN" i="1" dirty="0" smtClean="0"/>
              <a:t> </a:t>
            </a:r>
            <a:r>
              <a:rPr lang="en-IN" i="1" dirty="0" err="1" smtClean="0"/>
              <a:t>orientalis</a:t>
            </a:r>
            <a:r>
              <a:rPr lang="en-IN" i="1" dirty="0" smtClean="0"/>
              <a:t> </a:t>
            </a:r>
            <a:r>
              <a:rPr lang="en-IN" i="1" dirty="0" err="1" smtClean="0"/>
              <a:t>laristanica</a:t>
            </a:r>
            <a:r>
              <a:rPr lang="en-IN" dirty="0" smtClean="0"/>
              <a:t>) and </a:t>
            </a:r>
          </a:p>
          <a:p>
            <a:pPr algn="just"/>
            <a:r>
              <a:rPr lang="en-IN" dirty="0" smtClean="0"/>
              <a:t>Gerenuk (</a:t>
            </a:r>
            <a:r>
              <a:rPr lang="en-IN" i="1" dirty="0" err="1" smtClean="0"/>
              <a:t>Litocranius</a:t>
            </a:r>
            <a:r>
              <a:rPr lang="en-IN" i="1" dirty="0" smtClean="0"/>
              <a:t> </a:t>
            </a:r>
            <a:r>
              <a:rPr lang="en-IN" i="1" dirty="0" err="1" smtClean="0"/>
              <a:t>walleri</a:t>
            </a:r>
            <a:r>
              <a:rPr lang="en-IN" dirty="0" smtClean="0"/>
              <a:t>) were affected and other deer species have been affected.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Anorexia</a:t>
            </a:r>
          </a:p>
          <a:p>
            <a:r>
              <a:rPr lang="en-IN" dirty="0" smtClean="0"/>
              <a:t> Hyperthermia ( 105 – 106 0F )</a:t>
            </a:r>
          </a:p>
          <a:p>
            <a:r>
              <a:rPr lang="en-IN" dirty="0" smtClean="0"/>
              <a:t>Inability to stand</a:t>
            </a:r>
          </a:p>
          <a:p>
            <a:r>
              <a:rPr lang="en-IN" dirty="0" smtClean="0"/>
              <a:t> Reluctant to move</a:t>
            </a:r>
          </a:p>
          <a:p>
            <a:r>
              <a:rPr lang="en-IN" dirty="0" smtClean="0"/>
              <a:t>Stiffness or extended neck</a:t>
            </a:r>
          </a:p>
          <a:p>
            <a:r>
              <a:rPr lang="en-IN" dirty="0" smtClean="0"/>
              <a:t>Coughing</a:t>
            </a:r>
          </a:p>
          <a:p>
            <a:r>
              <a:rPr lang="en-IN" dirty="0" smtClean="0"/>
              <a:t>Dyspnoea</a:t>
            </a:r>
          </a:p>
          <a:p>
            <a:r>
              <a:rPr lang="en-IN" dirty="0" smtClean="0"/>
              <a:t>Mucoid Purulent nasal discharge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terminal stage -</a:t>
            </a:r>
          </a:p>
          <a:p>
            <a:r>
              <a:rPr lang="en-US" dirty="0" smtClean="0"/>
              <a:t>Mouth- breathing</a:t>
            </a:r>
          </a:p>
          <a:p>
            <a:r>
              <a:rPr lang="en-US" dirty="0" smtClean="0"/>
              <a:t>Tongue protrusion &amp;</a:t>
            </a:r>
          </a:p>
          <a:p>
            <a:r>
              <a:rPr lang="en-US" dirty="0" smtClean="0"/>
              <a:t>Frothy salivation with death in 2 or more days.</a:t>
            </a:r>
          </a:p>
          <a:p>
            <a:r>
              <a:rPr lang="en-US" dirty="0" smtClean="0"/>
              <a:t>The mortalality rate is very high, usually reaching 80 to 100% in an outbreak.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996</Words>
  <Application>Microsoft Office PowerPoint</Application>
  <PresentationFormat>On-screen Show (4:3)</PresentationFormat>
  <Paragraphs>130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Contagious Caprine Pleuropneumonia (CCPP)</vt:lpstr>
      <vt:lpstr>Contagious Caprine Pleuropneumonia (CCPP)</vt:lpstr>
      <vt:lpstr>Etiology </vt:lpstr>
      <vt:lpstr>Distribution </vt:lpstr>
      <vt:lpstr>Transmissions </vt:lpstr>
      <vt:lpstr>CCPP</vt:lpstr>
      <vt:lpstr>CCPP</vt:lpstr>
      <vt:lpstr>Sign</vt:lpstr>
      <vt:lpstr>Sign</vt:lpstr>
      <vt:lpstr>Stiffness or extended neck </vt:lpstr>
      <vt:lpstr> Mucoid Purulent nasal discharge &amp; Coughing </vt:lpstr>
      <vt:lpstr>Lesions </vt:lpstr>
      <vt:lpstr>Lesions </vt:lpstr>
      <vt:lpstr>fibrinous pleuritis</vt:lpstr>
      <vt:lpstr>The pleural cavity contains an excess of straw-coloured fluid. (Acute)</vt:lpstr>
      <vt:lpstr>Gross lesions </vt:lpstr>
      <vt:lpstr>Gross lesions </vt:lpstr>
      <vt:lpstr>Gross lesions </vt:lpstr>
      <vt:lpstr>Gross lesions </vt:lpstr>
      <vt:lpstr>Histological Examination</vt:lpstr>
      <vt:lpstr>Microscopic  lesions of lungs in CCPP</vt:lpstr>
      <vt:lpstr>Lesions </vt:lpstr>
      <vt:lpstr>Diagnosis </vt:lpstr>
      <vt:lpstr>Diagnosis </vt:lpstr>
      <vt:lpstr>Diagnosis </vt:lpstr>
      <vt:lpstr>Molecular Diagnosis </vt:lpstr>
      <vt:lpstr>Molecular Diagnosis</vt:lpstr>
      <vt:lpstr>Prevention and Control </vt:lpstr>
      <vt:lpstr>Contagious Agalactia of Goats &amp; Sheep</vt:lpstr>
      <vt:lpstr>M. Agalactiae</vt:lpstr>
      <vt:lpstr>Etiology </vt:lpstr>
      <vt:lpstr>signs</vt:lpstr>
      <vt:lpstr>Mycoplasmal Disease of pig</vt:lpstr>
      <vt:lpstr>Mycoplasmal Disease of Dog</vt:lpstr>
      <vt:lpstr>Mycoplasmal Disease of cats</vt:lpstr>
      <vt:lpstr>Mycoplasmal Disease of Avian</vt:lpstr>
      <vt:lpstr>CBPP Vs CCPP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santosh kumar</dc:creator>
  <cp:lastModifiedBy>santosh kumar</cp:lastModifiedBy>
  <cp:revision>99</cp:revision>
  <dcterms:created xsi:type="dcterms:W3CDTF">2006-08-16T00:00:00Z</dcterms:created>
  <dcterms:modified xsi:type="dcterms:W3CDTF">2020-04-20T06:23:29Z</dcterms:modified>
</cp:coreProperties>
</file>