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9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98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96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8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6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9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7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1371600" y="2667000"/>
            <a:ext cx="6781800" cy="2209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905000" y="3479512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CANINE DISTEMPER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5504646"/>
            <a:ext cx="23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Anil Kumar</a:t>
            </a:r>
          </a:p>
          <a:p>
            <a:r>
              <a:rPr lang="en-IN" b="1" i="1" dirty="0" smtClean="0"/>
              <a:t>Asst. Professor</a:t>
            </a:r>
          </a:p>
          <a:p>
            <a:r>
              <a:rPr lang="en-IN" b="1" i="1" dirty="0" smtClean="0"/>
              <a:t>Dept. of VCC</a:t>
            </a:r>
            <a:endParaRPr lang="en-IN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1" y="5504646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VMD-422(Old VCI Syllabus&amp;</a:t>
            </a:r>
          </a:p>
          <a:p>
            <a:r>
              <a:rPr lang="en-IN" b="1" i="1" dirty="0" smtClean="0"/>
              <a:t>UNIT-6 (New VCI Syllabus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26905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PROGNOSIS:</a:t>
            </a:r>
          </a:p>
          <a:p>
            <a:pPr marL="0" indent="0" algn="just">
              <a:buNone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severe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and gastrointestinal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require: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drugs/antimicrobial drug combinations, such as ampicillin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I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Antiemetics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IV dose of dexamethasone or tapering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doses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glucocorticoids has been advocated to halt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reduce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severity of progressive CNS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and C may be advocated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Anticonvulsants such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diazepam and, for chronic management,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bromide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phenobarbital can be used to treat seizures </a:t>
            </a:r>
            <a:r>
              <a:rPr lang="en-I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prevent </a:t>
            </a:r>
            <a:r>
              <a:rPr lang="en-I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a seizure focus.</a:t>
            </a:r>
            <a:endParaRPr lang="en-IN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Note:The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prognosis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dogs with severe neurologic signs is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2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399" cy="67818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 and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to CDV requires antibodies as well as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cell-mediated immunity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can be prevented through immunization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attenuated live or recombinant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live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should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given &gt;than 6 weeks of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dogs older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16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of age that are brought to the veterinarian for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first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vaccination, two doses of vaccine should be given 3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4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apart.</a:t>
            </a:r>
          </a:p>
          <a:p>
            <a:pPr marL="0" indent="0" algn="just">
              <a:buNone/>
            </a:pP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 to be remember: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CDV vaccine virus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 when administered to </a:t>
            </a:r>
            <a:r>
              <a:rPr lang="en-I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immunocompromised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dogs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puppies less than 6 weeks of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Postvaccinal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encephalitis usually occurs 3 to 20 days after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vaccinationassociated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certain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batches of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that contain the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Rockborn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ttenuated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CDV vaccines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dams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whelping has been associated with </a:t>
            </a:r>
            <a:r>
              <a:rPr lang="en-I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encephalitis in the puppies</a:t>
            </a:r>
          </a:p>
        </p:txBody>
      </p:sp>
    </p:spTree>
    <p:extLst>
      <p:ext uri="{BB962C8B-B14F-4D97-AF65-F5344CB8AC3E}">
        <p14:creationId xmlns:p14="http://schemas.microsoft.com/office/powerpoint/2010/main" val="12574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056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DISTEMPER</a:t>
            </a:r>
            <a:endParaRPr lang="en-IN" sz="2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I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Canine distemper virus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(CDV),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belongs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genus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Morbillivirus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family,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Paramyxoviridae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CDV is closely related to human measles virus and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rinderpest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  <a:p>
            <a:pPr marL="0" indent="0" algn="just">
              <a:buNone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coyotes, foxes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wolves; </a:t>
            </a:r>
            <a:r>
              <a:rPr lang="en-IN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Procyonidae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(raccoons, pandas);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Mustelidae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(ferrets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mink, skunks, otters). Large wild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Felidae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be affected</a:t>
            </a: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dogs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lead to a severe, </a:t>
            </a:r>
            <a:r>
              <a:rPr lang="en-IN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multisystemic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affects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gastrointestinal, respiratory, and neurologic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Brachiocephalic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 have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lower prevalence 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dolichocephalic </a:t>
            </a:r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breeds</a:t>
            </a: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I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870466"/>
            <a:ext cx="5638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ETIOLOGY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551584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HOST AFFECTED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564832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+mj-lt"/>
                <a:cs typeface="Arial" panose="020B0604020202020204" pitchFamily="34" charset="0"/>
              </a:rPr>
              <a:t>DISTRIBUTION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7772400" cy="685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6211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Fig: Anatomic sites</a:t>
            </a:r>
          </a:p>
          <a:p>
            <a:r>
              <a:rPr lang="en-IN" b="1" dirty="0" smtClean="0"/>
              <a:t> targeted by virus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980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696199" cy="67818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IN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Oronasal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with virus in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secretions or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excretions, droplet nuclei, and large particle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transmission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90800" y="0"/>
            <a:ext cx="51441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MODE OF TRANSMISSION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590799" y="1066800"/>
            <a:ext cx="514418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PATHOGENESIS</a:t>
            </a:r>
            <a:endParaRPr lang="en-IN" b="1" dirty="0"/>
          </a:p>
        </p:txBody>
      </p:sp>
      <p:sp>
        <p:nvSpPr>
          <p:cNvPr id="9" name="Explosion 2 8"/>
          <p:cNvSpPr/>
          <p:nvPr/>
        </p:nvSpPr>
        <p:spPr>
          <a:xfrm>
            <a:off x="3486492" y="1363533"/>
            <a:ext cx="1676400" cy="914400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>
                <a:solidFill>
                  <a:schemeClr val="tx1"/>
                </a:solidFill>
              </a:rPr>
              <a:t>Virus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95831" y="2707763"/>
            <a:ext cx="3950283" cy="12546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Monocytes within lymphoid tissue</a:t>
            </a:r>
          </a:p>
          <a:p>
            <a:pPr algn="ctr"/>
            <a:r>
              <a:rPr lang="en-IN" sz="1400" b="1" dirty="0">
                <a:solidFill>
                  <a:schemeClr val="tx1"/>
                </a:solidFill>
              </a:rPr>
              <a:t> in the upper respiratory tract and tonsils</a:t>
            </a:r>
          </a:p>
        </p:txBody>
      </p:sp>
      <p:sp>
        <p:nvSpPr>
          <p:cNvPr id="11" name="Oval 10"/>
          <p:cNvSpPr/>
          <p:nvPr/>
        </p:nvSpPr>
        <p:spPr>
          <a:xfrm>
            <a:off x="2753238" y="4845416"/>
            <a:ext cx="3142908" cy="10905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tx1"/>
                </a:solidFill>
              </a:rPr>
              <a:t>Entire RE System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041368" y="3939043"/>
            <a:ext cx="566648" cy="90637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715000" y="4040841"/>
            <a:ext cx="26757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Lymphatics</a:t>
            </a:r>
            <a:r>
              <a:rPr lang="en-IN" b="1" dirty="0" smtClean="0"/>
              <a:t> and Blood</a:t>
            </a:r>
            <a:endParaRPr lang="en-IN" b="1" dirty="0"/>
          </a:p>
        </p:txBody>
      </p:sp>
      <p:sp>
        <p:nvSpPr>
          <p:cNvPr id="20" name="Down Arrow 19"/>
          <p:cNvSpPr/>
          <p:nvPr/>
        </p:nvSpPr>
        <p:spPr>
          <a:xfrm>
            <a:off x="3906967" y="2194098"/>
            <a:ext cx="484632" cy="51366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Curved Left Arrow 20"/>
          <p:cNvSpPr/>
          <p:nvPr/>
        </p:nvSpPr>
        <p:spPr>
          <a:xfrm rot="11260158" flipV="1">
            <a:off x="4681511" y="3982777"/>
            <a:ext cx="710309" cy="8189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0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232" y="1"/>
            <a:ext cx="8907966" cy="12323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haemagglutinin</a:t>
            </a:r>
            <a:endParaRPr lang="en-IN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+Host Receptor (SLAM, Signalling lymphocytic activating molecules SLAM is expressed by immature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thymocytes</a:t>
            </a:r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activated lymphocytes, macrophages, and dendritic cells</a:t>
            </a:r>
            <a:endParaRPr lang="en-I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9610" y="1203109"/>
            <a:ext cx="502919" cy="2033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385" y="1398475"/>
            <a:ext cx="8739813" cy="8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viral destruction of the lymphocyte population (CD4+ T cells), which occur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blood, tonsils, thymus, spleen, lymph nodes, bone marrow, mucosa-associated lymphoid tissue, and hepatic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Kupffer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46957" y="2418271"/>
            <a:ext cx="5105399" cy="583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Lymphopenia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Transient Fever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3529" y="3107310"/>
            <a:ext cx="6858000" cy="6740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8-9 days post infection,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second stage of cell-associated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viremia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fever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5829" y="3937328"/>
            <a:ext cx="8153400" cy="597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that it infects, respiratory, GIT, CNS,  SKINS &amp;additional Lymphoid cells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 flipH="1" flipV="1">
            <a:off x="586646" y="4686387"/>
            <a:ext cx="8557354" cy="872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stage, CDV infects a variety of cell lineage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(Epithelial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neuroendocrine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hematopoietic cells, and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IN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intracytoplasmic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also </a:t>
            </a:r>
            <a:r>
              <a:rPr lang="en-I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intranuclear</a:t>
            </a:r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inclusions)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676399" y="5493234"/>
            <a:ext cx="6652259" cy="1339153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Shedding of virus from all secretions and excretions at 5 days post infection, Before clinical </a:t>
            </a:r>
            <a:r>
              <a:rPr lang="en-I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singns</a:t>
            </a:r>
            <a:endParaRPr lang="en-I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86" y="2259693"/>
            <a:ext cx="566977" cy="243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86" y="2923991"/>
            <a:ext cx="603556" cy="225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86" y="3753454"/>
            <a:ext cx="603556" cy="2255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207" y="4460275"/>
            <a:ext cx="603556" cy="2255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09" y="5521942"/>
            <a:ext cx="603556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46"/>
            <a:ext cx="9144000" cy="424543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IN" b="1" dirty="0" smtClean="0"/>
              <a:t>CLINICAL SIGNS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467861"/>
            <a:ext cx="3429000" cy="24277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46090"/>
            <a:ext cx="5443958" cy="641191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sz="2200" b="1" dirty="0">
                <a:solidFill>
                  <a:srgbClr val="FF0000"/>
                </a:solidFill>
              </a:rPr>
              <a:t>The clinical signs depends on</a:t>
            </a:r>
            <a:r>
              <a:rPr lang="en-IN" sz="2200" b="1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strain, the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immune status of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host, as well as concurrent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with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viruses and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pPr algn="just"/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form: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bilateral serous and nasal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 discharges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conjunctivitis, and a non-productive cough and Secondary bacterial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due to secondary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lead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mucopurulent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nasal and ocular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discharges and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bronchopneumonia, with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tachypnea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cough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lethargy, and decreased appetite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 form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lead to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inappetence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vomiting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diarrhea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electrolyte abnormalities, and dehydration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3505200"/>
            <a:ext cx="3248025" cy="29860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86400" y="300087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Hyperkeratosis of nasal </a:t>
            </a:r>
            <a:r>
              <a:rPr lang="en-IN" dirty="0" err="1" smtClean="0"/>
              <a:t>planum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895975" y="6440208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Hyperkeratosis of foot pad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876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399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form: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neurologic signs are often progressive due to neuronal necrosis and atrophy,   and generally do not resolve, so dogs that recover often have residual neurologic deficits.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b="1" dirty="0"/>
              <a:t>	</a:t>
            </a:r>
            <a:r>
              <a:rPr lang="en-IN" b="1" dirty="0" smtClean="0"/>
              <a:t>	“</a:t>
            </a:r>
            <a:r>
              <a:rPr lang="en-I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 encephalitis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a misnomer, poorly characterized progressive immune-mediated demyelinating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leukoencephalomyelitis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which occurs weeks to years after recovery from the acute infection and is difficult to diagnose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Myoclonus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(involuntary twitching of isolated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groups) or chorea 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common,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affected puppies are at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“chewing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gum”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localized to the head and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jaw, with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accompanying foamy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hypersalivation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include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obtundation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seizures, tremors,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opisthotonos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tetraparesis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paraparesis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delayed placing reactions, ataxia, and,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commonly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abnormalities, compulsive pacing,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vestibular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such as a head tilt,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nystagmus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strabismus,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circling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form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include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photophobia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uveitis,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sicca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(KCS), keratitis, and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 neuritis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be associated with blindness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73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781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Enamel and dentin hypoplasia in recovered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is hyperkeratosis in the regions of footpad and nasal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planum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epithelium.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Puppies with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hyperkeratosis, also known as “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hardpad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have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thickened, crusty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footpads that resemble those of adult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secondary infections in distemper are secondary bacterial infections that contribute to bronchopneumonia is 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Bordetella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bronchiseptica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infections may cause h infertility, stillbirth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abortion and with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signs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puppies that are less than 4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to.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weeks of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that have recovered from CDV infection may develop enamel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hypoplasia/chorea/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keratoconjunctivitis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Sicca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/gold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medallion lesions(healed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hyperreflective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lesions).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1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0"/>
            <a:ext cx="8839200" cy="6858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marL="514350" indent="-514350" algn="just">
              <a:buAutoNum type="romanUcPeriod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 and </a:t>
            </a: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sypmtoms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myoclonus.</a:t>
            </a:r>
          </a:p>
          <a:p>
            <a:pPr marL="514350" indent="-514350" algn="just">
              <a:buAutoNum type="romanUcPeriod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dogs with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signs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presence of conjunctivitis,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blepharospasm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ocular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should raise suspicion for distemper. </a:t>
            </a: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romanUcPeriod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Distemper should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be considered as a diagnosis in young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with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</a:p>
          <a:p>
            <a:pPr marL="514350" indent="-514350" algn="just">
              <a:buAutoNum type="romanUcPeriod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Tests: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includeVirus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Isolation,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Cytologic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Demonstration of CDV Inclusions, ELISA assays,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Serology, RT-PCR.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48906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Enamel </a:t>
            </a:r>
            <a:r>
              <a:rPr lang="en-IN" b="1" dirty="0" err="1" smtClean="0"/>
              <a:t>hypoplesia</a:t>
            </a:r>
            <a:endParaRPr lang="en-IN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02" y="3810000"/>
            <a:ext cx="3203798" cy="27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56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860</TotalTime>
  <Words>884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Courier New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SIGNS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kumar</dc:creator>
  <cp:lastModifiedBy>anil kumar</cp:lastModifiedBy>
  <cp:revision>32</cp:revision>
  <dcterms:created xsi:type="dcterms:W3CDTF">2006-08-16T00:00:00Z</dcterms:created>
  <dcterms:modified xsi:type="dcterms:W3CDTF">2020-04-10T18:06:16Z</dcterms:modified>
</cp:coreProperties>
</file>